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7" r:id="rId3"/>
    <p:sldId id="257" r:id="rId4"/>
    <p:sldId id="259" r:id="rId5"/>
    <p:sldId id="263" r:id="rId6"/>
    <p:sldId id="313" r:id="rId7"/>
    <p:sldId id="314" r:id="rId8"/>
    <p:sldId id="266" r:id="rId9"/>
    <p:sldId id="267" r:id="rId10"/>
    <p:sldId id="307" r:id="rId11"/>
    <p:sldId id="289" r:id="rId12"/>
    <p:sldId id="291" r:id="rId13"/>
    <p:sldId id="290" r:id="rId14"/>
    <p:sldId id="292" r:id="rId15"/>
    <p:sldId id="294" r:id="rId16"/>
    <p:sldId id="295" r:id="rId17"/>
    <p:sldId id="296" r:id="rId18"/>
    <p:sldId id="297" r:id="rId19"/>
    <p:sldId id="298" r:id="rId20"/>
    <p:sldId id="288" r:id="rId21"/>
    <p:sldId id="306" r:id="rId22"/>
    <p:sldId id="299" r:id="rId23"/>
    <p:sldId id="300" r:id="rId24"/>
    <p:sldId id="301" r:id="rId25"/>
    <p:sldId id="302" r:id="rId26"/>
    <p:sldId id="305" r:id="rId27"/>
    <p:sldId id="304" r:id="rId28"/>
    <p:sldId id="303" r:id="rId29"/>
    <p:sldId id="308" r:id="rId30"/>
    <p:sldId id="309" r:id="rId31"/>
    <p:sldId id="310" r:id="rId32"/>
    <p:sldId id="311" r:id="rId33"/>
    <p:sldId id="312" r:id="rId34"/>
    <p:sldId id="264" r:id="rId35"/>
  </p:sldIdLst>
  <p:sldSz cx="18288000" cy="10287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ormorant Garamond Light" pitchFamily="2" charset="-52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-65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font" Target="fonts/font4.fntdata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font" Target="fonts/font3.fntdata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font" Target="fonts/font2.fntdata" /><Relationship Id="rId40" Type="http://schemas.openxmlformats.org/officeDocument/2006/relationships/font" Target="fonts/font5.fntdata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font" Target="fonts/font1.fntdata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0.svg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0.sv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0.svg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 /><Relationship Id="rId1" Type="http://schemas.openxmlformats.org/officeDocument/2006/relationships/slideLayout" Target="../slideLayouts/slideLayout7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 /><Relationship Id="rId1" Type="http://schemas.openxmlformats.org/officeDocument/2006/relationships/slideLayout" Target="../slideLayouts/slideLayout7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 /><Relationship Id="rId1" Type="http://schemas.openxmlformats.org/officeDocument/2006/relationships/slideLayout" Target="../slideLayouts/slideLayout7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4.sv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1.sv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4.sv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929950" y="928658"/>
            <a:ext cx="7358050" cy="7181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162"/>
              </a:lnSpc>
            </a:pPr>
            <a:r>
              <a:rPr lang="ru-RU" sz="9225" dirty="0">
                <a:solidFill>
                  <a:srgbClr val="3D2E12"/>
                </a:solidFill>
                <a:latin typeface="Cormorant Garamond Light"/>
              </a:rPr>
              <a:t>Акционерное общество</a:t>
            </a:r>
          </a:p>
          <a:p>
            <a:pPr>
              <a:lnSpc>
                <a:spcPts val="11162"/>
              </a:lnSpc>
            </a:pPr>
            <a:r>
              <a:rPr lang="ru-RU" sz="9225" dirty="0">
                <a:solidFill>
                  <a:srgbClr val="3D2E12"/>
                </a:solidFill>
                <a:latin typeface="Cormorant Garamond Light"/>
              </a:rPr>
              <a:t>Губернские аптеки филиал ЦГА325 ЦРА20</a:t>
            </a:r>
            <a:endParaRPr lang="en-US" sz="9225" dirty="0">
              <a:solidFill>
                <a:srgbClr val="3D2E12"/>
              </a:solidFill>
              <a:latin typeface="Cormorant Garamond Light"/>
            </a:endParaRPr>
          </a:p>
        </p:txBody>
      </p:sp>
      <p:pic>
        <p:nvPicPr>
          <p:cNvPr id="9" name="Рисунок 8" descr="0rtEThIkEh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64" y="214278"/>
            <a:ext cx="9098280" cy="9753600"/>
          </a:xfrm>
          <a:prstGeom prst="rect">
            <a:avLst/>
          </a:prstGeom>
        </p:spPr>
      </p:pic>
      <p:sp>
        <p:nvSpPr>
          <p:cNvPr id="14" name="AutoShape 7"/>
          <p:cNvSpPr/>
          <p:nvPr/>
        </p:nvSpPr>
        <p:spPr>
          <a:xfrm rot="5400000" flipV="1">
            <a:off x="7605371" y="4824742"/>
            <a:ext cx="5123242" cy="45719"/>
          </a:xfrm>
          <a:prstGeom prst="line">
            <a:avLst/>
          </a:prstGeom>
          <a:ln w="9525" cap="flat">
            <a:solidFill>
              <a:srgbClr val="988A71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4"/>
          <p:cNvSpPr txBox="1"/>
          <p:nvPr/>
        </p:nvSpPr>
        <p:spPr>
          <a:xfrm>
            <a:off x="857192" y="642906"/>
            <a:ext cx="6472226" cy="2205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</a:pPr>
            <a:r>
              <a:rPr lang="ru-RU" sz="7200" dirty="0">
                <a:solidFill>
                  <a:srgbClr val="3D2E12"/>
                </a:solidFill>
                <a:latin typeface="Cormorant Garamond Light"/>
              </a:rPr>
              <a:t>Комната отдыха персонала </a:t>
            </a:r>
            <a:endParaRPr lang="en-US" sz="7200" dirty="0">
              <a:solidFill>
                <a:srgbClr val="3D2E12"/>
              </a:solidFill>
              <a:latin typeface="Cormorant Garamond Light"/>
            </a:endParaRPr>
          </a:p>
        </p:txBody>
      </p:sp>
      <p:pic>
        <p:nvPicPr>
          <p:cNvPr id="4" name="Рисунок 3" descr="NnNdzIOb56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306" y="214278"/>
            <a:ext cx="9753600" cy="9753600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7126" y="8715400"/>
            <a:ext cx="1132488" cy="113248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4"/>
          <p:cNvSpPr txBox="1"/>
          <p:nvPr/>
        </p:nvSpPr>
        <p:spPr>
          <a:xfrm>
            <a:off x="11858644" y="285716"/>
            <a:ext cx="6000792" cy="5514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</a:pPr>
            <a:r>
              <a:rPr lang="ru-RU" sz="7200" dirty="0">
                <a:solidFill>
                  <a:srgbClr val="3D2E12"/>
                </a:solidFill>
                <a:latin typeface="Cormorant Garamond Light"/>
              </a:rPr>
              <a:t>КХН                          (Комната Хранения Наркотических Препаратов) </a:t>
            </a:r>
          </a:p>
        </p:txBody>
      </p:sp>
      <p:pic>
        <p:nvPicPr>
          <p:cNvPr id="6" name="Рисунок 5" descr="eWqiox-YeR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06" y="142840"/>
            <a:ext cx="9753600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4"/>
          <p:cNvSpPr txBox="1"/>
          <p:nvPr/>
        </p:nvSpPr>
        <p:spPr>
          <a:xfrm>
            <a:off x="571440" y="2214542"/>
            <a:ext cx="7429552" cy="4411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</a:pPr>
            <a:r>
              <a:rPr lang="ru-RU" sz="7200" dirty="0">
                <a:solidFill>
                  <a:srgbClr val="3D2E12"/>
                </a:solidFill>
                <a:latin typeface="Cormorant Garamond Light"/>
              </a:rPr>
              <a:t>Материальная, хранение лекарственных препаратов </a:t>
            </a:r>
          </a:p>
        </p:txBody>
      </p:sp>
      <p:pic>
        <p:nvPicPr>
          <p:cNvPr id="4" name="Рисунок 3" descr="5PhkQGFaQ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058" y="1000096"/>
            <a:ext cx="8572524" cy="857252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4"/>
          <p:cNvSpPr txBox="1"/>
          <p:nvPr/>
        </p:nvSpPr>
        <p:spPr>
          <a:xfrm>
            <a:off x="11644330" y="2428856"/>
            <a:ext cx="6000792" cy="4411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</a:pPr>
            <a:r>
              <a:rPr lang="ru-RU" sz="7200" dirty="0">
                <a:solidFill>
                  <a:srgbClr val="3D2E12"/>
                </a:solidFill>
                <a:latin typeface="Cormorant Garamond Light"/>
              </a:rPr>
              <a:t>Материальная, хранение изделий мед. назначения </a:t>
            </a:r>
          </a:p>
        </p:txBody>
      </p:sp>
      <p:pic>
        <p:nvPicPr>
          <p:cNvPr id="4" name="Рисунок 3" descr="biLkAqrAw3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192" y="285716"/>
            <a:ext cx="9358378" cy="935837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4"/>
          <p:cNvSpPr txBox="1"/>
          <p:nvPr/>
        </p:nvSpPr>
        <p:spPr>
          <a:xfrm>
            <a:off x="10429884" y="2285980"/>
            <a:ext cx="6000792" cy="4411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</a:pPr>
            <a:r>
              <a:rPr lang="ru-RU" sz="7200" dirty="0">
                <a:solidFill>
                  <a:srgbClr val="3D2E12"/>
                </a:solidFill>
                <a:latin typeface="Cormorant Garamond Light"/>
              </a:rPr>
              <a:t>Материальная, хранение растительного сырья </a:t>
            </a:r>
          </a:p>
        </p:txBody>
      </p:sp>
      <p:pic>
        <p:nvPicPr>
          <p:cNvPr id="5" name="Рисунок 4" descr="9dEUpl7UpK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20" y="285716"/>
            <a:ext cx="6758940" cy="97764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2"/>
          <p:cNvSpPr txBox="1"/>
          <p:nvPr/>
        </p:nvSpPr>
        <p:spPr>
          <a:xfrm>
            <a:off x="571440" y="214278"/>
            <a:ext cx="12215898" cy="2205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</a:pPr>
            <a:r>
              <a:rPr lang="ru-RU" sz="7200" dirty="0">
                <a:solidFill>
                  <a:srgbClr val="3D2E12"/>
                </a:solidFill>
                <a:latin typeface="Cormorant Garamond Light"/>
              </a:rPr>
              <a:t>Уборочный материал, хранение</a:t>
            </a:r>
          </a:p>
          <a:p>
            <a:pPr marL="0" lvl="0" indent="0">
              <a:lnSpc>
                <a:spcPts val="8640"/>
              </a:lnSpc>
            </a:pPr>
            <a:endParaRPr lang="en-US" sz="7200" dirty="0">
              <a:solidFill>
                <a:srgbClr val="3D2E12"/>
              </a:solidFill>
              <a:latin typeface="Cormorant Garamond Light"/>
            </a:endParaRPr>
          </a:p>
        </p:txBody>
      </p:sp>
      <p:pic>
        <p:nvPicPr>
          <p:cNvPr id="36" name="Рисунок 35" descr="z4aZswLN-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24" y="1428724"/>
            <a:ext cx="8572524" cy="8572524"/>
          </a:xfrm>
          <a:prstGeom prst="rect">
            <a:avLst/>
          </a:prstGeom>
        </p:spPr>
      </p:pic>
      <p:sp>
        <p:nvSpPr>
          <p:cNvPr id="37" name="TextBox 32"/>
          <p:cNvSpPr txBox="1"/>
          <p:nvPr/>
        </p:nvSpPr>
        <p:spPr>
          <a:xfrm>
            <a:off x="1428696" y="3357550"/>
            <a:ext cx="5929290" cy="4411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</a:pPr>
            <a:r>
              <a:rPr lang="ru-RU" sz="7200" dirty="0">
                <a:solidFill>
                  <a:srgbClr val="3D2E12"/>
                </a:solidFill>
                <a:latin typeface="Cormorant Garamond Light"/>
              </a:rPr>
              <a:t>Комната для хранения уборочного инвентаря </a:t>
            </a:r>
            <a:endParaRPr lang="en-US" sz="7200" dirty="0">
              <a:solidFill>
                <a:srgbClr val="3D2E12"/>
              </a:solidFill>
              <a:latin typeface="Cormorant Garamond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2"/>
          <p:cNvSpPr txBox="1"/>
          <p:nvPr/>
        </p:nvSpPr>
        <p:spPr>
          <a:xfrm>
            <a:off x="1285820" y="285716"/>
            <a:ext cx="16502178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</a:pPr>
            <a:r>
              <a:rPr lang="ru-RU" sz="7200" dirty="0">
                <a:solidFill>
                  <a:srgbClr val="3D2E12"/>
                </a:solidFill>
                <a:latin typeface="Cormorant Garamond Light"/>
              </a:rPr>
              <a:t>Промаркированный уборочный инвентарь </a:t>
            </a:r>
            <a:endParaRPr lang="en-US" sz="7200" dirty="0">
              <a:solidFill>
                <a:srgbClr val="3D2E12"/>
              </a:solidFill>
              <a:latin typeface="Cormorant Garamond Light"/>
            </a:endParaRPr>
          </a:p>
        </p:txBody>
      </p:sp>
      <p:pic>
        <p:nvPicPr>
          <p:cNvPr id="3" name="Рисунок 2" descr="rpVZTPgD2C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092" y="1500162"/>
            <a:ext cx="8429648" cy="842964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2"/>
          <p:cNvSpPr txBox="1"/>
          <p:nvPr/>
        </p:nvSpPr>
        <p:spPr>
          <a:xfrm>
            <a:off x="571440" y="214278"/>
            <a:ext cx="6000792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</a:pPr>
            <a:r>
              <a:rPr lang="ru-RU" sz="7200" dirty="0">
                <a:solidFill>
                  <a:srgbClr val="3D2E12"/>
                </a:solidFill>
                <a:latin typeface="Cormorant Garamond Light"/>
              </a:rPr>
              <a:t>САНУЗЕЛ </a:t>
            </a:r>
            <a:endParaRPr lang="en-US" sz="7200" dirty="0">
              <a:solidFill>
                <a:srgbClr val="3D2E12"/>
              </a:solidFill>
              <a:latin typeface="Cormorant Garamond Light"/>
            </a:endParaRPr>
          </a:p>
        </p:txBody>
      </p:sp>
      <p:pic>
        <p:nvPicPr>
          <p:cNvPr id="5" name="Рисунок 4" descr="EJPN4gskF4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546" y="285716"/>
            <a:ext cx="9715532" cy="971553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2"/>
          <p:cNvSpPr txBox="1"/>
          <p:nvPr/>
        </p:nvSpPr>
        <p:spPr>
          <a:xfrm>
            <a:off x="571440" y="214278"/>
            <a:ext cx="12215898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</a:pPr>
            <a:r>
              <a:rPr lang="ru-RU" sz="7200" dirty="0">
                <a:solidFill>
                  <a:srgbClr val="3D2E12"/>
                </a:solidFill>
                <a:latin typeface="Cormorant Garamond Light"/>
              </a:rPr>
              <a:t>Фармацевт в санитарной одежде </a:t>
            </a:r>
            <a:endParaRPr lang="en-US" sz="7200" dirty="0">
              <a:solidFill>
                <a:srgbClr val="3D2E12"/>
              </a:solidFill>
              <a:latin typeface="Cormorant Garamond Light"/>
            </a:endParaRPr>
          </a:p>
        </p:txBody>
      </p:sp>
      <p:pic>
        <p:nvPicPr>
          <p:cNvPr id="3" name="Рисунок 2" descr="RQg11z7xgK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398" y="1714476"/>
            <a:ext cx="10171790" cy="779900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2"/>
          <p:cNvSpPr txBox="1"/>
          <p:nvPr/>
        </p:nvSpPr>
        <p:spPr>
          <a:xfrm>
            <a:off x="571440" y="214278"/>
            <a:ext cx="8929750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</a:pPr>
            <a:r>
              <a:rPr lang="ru-RU" sz="7200" dirty="0">
                <a:solidFill>
                  <a:srgbClr val="3D2E12"/>
                </a:solidFill>
                <a:latin typeface="Cormorant Garamond Light"/>
              </a:rPr>
              <a:t>Кабинет Администрации Аптеки </a:t>
            </a:r>
            <a:endParaRPr lang="en-US" sz="7200" dirty="0">
              <a:solidFill>
                <a:srgbClr val="3D2E12"/>
              </a:solidFill>
              <a:latin typeface="Cormorant Garamond Light"/>
            </a:endParaRPr>
          </a:p>
        </p:txBody>
      </p:sp>
      <p:pic>
        <p:nvPicPr>
          <p:cNvPr id="3" name="Рисунок 2" descr="fw4Sxdo8l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16" y="357154"/>
            <a:ext cx="9644094" cy="964409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00002" y="214278"/>
            <a:ext cx="16859304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162"/>
              </a:lnSpc>
            </a:pPr>
            <a:r>
              <a:rPr lang="ru-RU" sz="9225" dirty="0">
                <a:solidFill>
                  <a:srgbClr val="3D2E12"/>
                </a:solidFill>
                <a:latin typeface="Cormorant Garamond Light"/>
              </a:rPr>
              <a:t>Акционерное общество</a:t>
            </a:r>
          </a:p>
          <a:p>
            <a:pPr>
              <a:lnSpc>
                <a:spcPts val="11162"/>
              </a:lnSpc>
            </a:pPr>
            <a:r>
              <a:rPr lang="ru-RU" sz="9225" dirty="0">
                <a:solidFill>
                  <a:srgbClr val="3D2E12"/>
                </a:solidFill>
                <a:latin typeface="Cormorant Garamond Light"/>
              </a:rPr>
              <a:t>Губернские аптеки филиал ЦРА20 г.Енисейск</a:t>
            </a:r>
            <a:endParaRPr lang="en-US" sz="9225" dirty="0">
              <a:solidFill>
                <a:srgbClr val="3D2E12"/>
              </a:solidFill>
              <a:latin typeface="Cormorant Garamond Light"/>
            </a:endParaRPr>
          </a:p>
        </p:txBody>
      </p:sp>
      <p:pic>
        <p:nvPicPr>
          <p:cNvPr id="5" name="Рисунок 4" descr="t2eqdHWhKS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20" y="4500558"/>
            <a:ext cx="13096934" cy="529223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4"/>
          <p:cNvSpPr txBox="1"/>
          <p:nvPr/>
        </p:nvSpPr>
        <p:spPr>
          <a:xfrm>
            <a:off x="857192" y="642906"/>
            <a:ext cx="6472226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</a:pPr>
            <a:r>
              <a:rPr lang="ru-RU" sz="7200" dirty="0">
                <a:solidFill>
                  <a:srgbClr val="3D2E12"/>
                </a:solidFill>
                <a:latin typeface="Cormorant Garamond Light"/>
              </a:rPr>
              <a:t>Бытовая зона </a:t>
            </a:r>
            <a:endParaRPr lang="en-US" sz="7200" dirty="0">
              <a:solidFill>
                <a:srgbClr val="3D2E12"/>
              </a:solidFill>
              <a:latin typeface="Cormorant Garamond Light"/>
            </a:endParaRPr>
          </a:p>
        </p:txBody>
      </p:sp>
      <p:pic>
        <p:nvPicPr>
          <p:cNvPr id="4" name="Рисунок 3" descr="NnNdzIOb56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306" y="214278"/>
            <a:ext cx="9753600" cy="9753600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7126" y="8715400"/>
            <a:ext cx="1132488" cy="113248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4"/>
          <p:cNvSpPr txBox="1"/>
          <p:nvPr/>
        </p:nvSpPr>
        <p:spPr>
          <a:xfrm>
            <a:off x="857192" y="642906"/>
            <a:ext cx="6472226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</a:pPr>
            <a:r>
              <a:rPr lang="ru-RU" sz="7200" dirty="0">
                <a:solidFill>
                  <a:srgbClr val="3D2E12"/>
                </a:solidFill>
                <a:latin typeface="Cormorant Garamond Light"/>
              </a:rPr>
              <a:t>Бытовая зона </a:t>
            </a:r>
            <a:endParaRPr lang="en-US" sz="7200" dirty="0">
              <a:solidFill>
                <a:srgbClr val="3D2E12"/>
              </a:solidFill>
              <a:latin typeface="Cormorant Garamond Light"/>
            </a:endParaRPr>
          </a:p>
        </p:txBody>
      </p:sp>
      <p:pic>
        <p:nvPicPr>
          <p:cNvPr id="4" name="Рисунок 3" descr="NnNdzIOb56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306" y="214278"/>
            <a:ext cx="9753600" cy="9753600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7126" y="8715400"/>
            <a:ext cx="1132488" cy="113248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2"/>
          <p:cNvSpPr txBox="1"/>
          <p:nvPr/>
        </p:nvSpPr>
        <p:spPr>
          <a:xfrm>
            <a:off x="357126" y="357154"/>
            <a:ext cx="7358114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</a:pPr>
            <a:r>
              <a:rPr lang="ru-RU" sz="7200" dirty="0">
                <a:solidFill>
                  <a:srgbClr val="3D2E12"/>
                </a:solidFill>
                <a:latin typeface="Cormorant Garamond Light"/>
              </a:rPr>
              <a:t>Зона хранения верхней и санитарной одежды </a:t>
            </a:r>
            <a:endParaRPr lang="en-US" sz="7200" dirty="0">
              <a:solidFill>
                <a:srgbClr val="3D2E12"/>
              </a:solidFill>
              <a:latin typeface="Cormorant Garamond Light"/>
            </a:endParaRPr>
          </a:p>
        </p:txBody>
      </p:sp>
      <p:pic>
        <p:nvPicPr>
          <p:cNvPr id="4" name="Рисунок 3" descr="5ilh8_nm5l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0"/>
            <a:ext cx="10287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2"/>
          <p:cNvSpPr txBox="1"/>
          <p:nvPr/>
        </p:nvSpPr>
        <p:spPr>
          <a:xfrm>
            <a:off x="357126" y="357154"/>
            <a:ext cx="7358114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</a:pPr>
            <a:r>
              <a:rPr lang="ru-RU" sz="7200" dirty="0">
                <a:solidFill>
                  <a:srgbClr val="3D2E12"/>
                </a:solidFill>
                <a:latin typeface="Cormorant Garamond Light"/>
              </a:rPr>
              <a:t>Хранение маркированного инвентаря </a:t>
            </a:r>
            <a:endParaRPr lang="en-US" sz="7200" dirty="0">
              <a:solidFill>
                <a:srgbClr val="3D2E12"/>
              </a:solidFill>
              <a:latin typeface="Cormorant Garamond Light"/>
            </a:endParaRPr>
          </a:p>
        </p:txBody>
      </p:sp>
      <p:pic>
        <p:nvPicPr>
          <p:cNvPr id="5" name="Рисунок 4" descr="rpVZTPgD2C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0"/>
            <a:ext cx="10287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2"/>
          <p:cNvSpPr txBox="1"/>
          <p:nvPr/>
        </p:nvSpPr>
        <p:spPr>
          <a:xfrm>
            <a:off x="357126" y="357154"/>
            <a:ext cx="7358114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</a:pPr>
            <a:r>
              <a:rPr lang="ru-RU" sz="7200" dirty="0">
                <a:solidFill>
                  <a:srgbClr val="3D2E12"/>
                </a:solidFill>
                <a:latin typeface="Cormorant Garamond Light"/>
              </a:rPr>
              <a:t>Хранение лекарственных препаратов </a:t>
            </a:r>
            <a:endParaRPr lang="en-US" sz="7200" dirty="0">
              <a:solidFill>
                <a:srgbClr val="3D2E12"/>
              </a:solidFill>
              <a:latin typeface="Cormorant Garamond Light"/>
            </a:endParaRPr>
          </a:p>
        </p:txBody>
      </p:sp>
      <p:pic>
        <p:nvPicPr>
          <p:cNvPr id="4" name="Рисунок 3" descr="UFKkRH6FdJ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0"/>
            <a:ext cx="10287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2"/>
          <p:cNvSpPr txBox="1"/>
          <p:nvPr/>
        </p:nvSpPr>
        <p:spPr>
          <a:xfrm>
            <a:off x="357126" y="357154"/>
            <a:ext cx="7358114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</a:pPr>
            <a:r>
              <a:rPr lang="ru-RU" sz="7200" dirty="0">
                <a:solidFill>
                  <a:srgbClr val="3D2E12"/>
                </a:solidFill>
                <a:latin typeface="Cormorant Garamond Light"/>
              </a:rPr>
              <a:t>Хранение перевязочного материала </a:t>
            </a:r>
            <a:endParaRPr lang="en-US" sz="7200" dirty="0">
              <a:solidFill>
                <a:srgbClr val="3D2E12"/>
              </a:solidFill>
              <a:latin typeface="Cormorant Garamond Light"/>
            </a:endParaRPr>
          </a:p>
        </p:txBody>
      </p:sp>
      <p:pic>
        <p:nvPicPr>
          <p:cNvPr id="5" name="Рисунок 4" descr="xChJLMZvZv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0"/>
            <a:ext cx="10287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2"/>
          <p:cNvSpPr txBox="1"/>
          <p:nvPr/>
        </p:nvSpPr>
        <p:spPr>
          <a:xfrm>
            <a:off x="357126" y="357154"/>
            <a:ext cx="7358114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</a:pPr>
            <a:r>
              <a:rPr lang="ru-RU" sz="7200" dirty="0">
                <a:solidFill>
                  <a:srgbClr val="3D2E12"/>
                </a:solidFill>
                <a:latin typeface="Cormorant Garamond Light"/>
              </a:rPr>
              <a:t>Хранение растительного сырья </a:t>
            </a:r>
            <a:endParaRPr lang="en-US" sz="7200" dirty="0">
              <a:solidFill>
                <a:srgbClr val="3D2E12"/>
              </a:solidFill>
              <a:latin typeface="Cormorant Garamond Light"/>
            </a:endParaRPr>
          </a:p>
        </p:txBody>
      </p:sp>
      <p:pic>
        <p:nvPicPr>
          <p:cNvPr id="3" name="Рисунок 2" descr="VsJ2gtMJ9j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0"/>
            <a:ext cx="10287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2"/>
          <p:cNvSpPr txBox="1"/>
          <p:nvPr/>
        </p:nvSpPr>
        <p:spPr>
          <a:xfrm>
            <a:off x="0" y="357154"/>
            <a:ext cx="10072758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</a:pPr>
            <a:r>
              <a:rPr lang="ru-RU" sz="7200" dirty="0">
                <a:solidFill>
                  <a:srgbClr val="3D2E12"/>
                </a:solidFill>
                <a:latin typeface="Cormorant Garamond Light"/>
              </a:rPr>
              <a:t>Хранение </a:t>
            </a:r>
            <a:r>
              <a:rPr lang="ru-RU" sz="7200" dirty="0" err="1">
                <a:solidFill>
                  <a:srgbClr val="3D2E12"/>
                </a:solidFill>
                <a:latin typeface="Cormorant Garamond Light"/>
              </a:rPr>
              <a:t>парафармацевтической</a:t>
            </a:r>
            <a:endParaRPr lang="ru-RU" sz="7200" dirty="0">
              <a:solidFill>
                <a:srgbClr val="3D2E12"/>
              </a:solidFill>
              <a:latin typeface="Cormorant Garamond Light"/>
            </a:endParaRPr>
          </a:p>
          <a:p>
            <a:pPr marL="0" lvl="0" indent="0">
              <a:lnSpc>
                <a:spcPts val="8640"/>
              </a:lnSpc>
            </a:pPr>
            <a:r>
              <a:rPr lang="ru-RU" sz="7200" dirty="0">
                <a:solidFill>
                  <a:srgbClr val="3D2E12"/>
                </a:solidFill>
                <a:latin typeface="Cormorant Garamond Light"/>
              </a:rPr>
              <a:t>продукции  </a:t>
            </a:r>
            <a:endParaRPr lang="en-US" sz="7200" dirty="0">
              <a:solidFill>
                <a:srgbClr val="3D2E12"/>
              </a:solidFill>
              <a:latin typeface="Cormorant Garamond Light"/>
            </a:endParaRPr>
          </a:p>
        </p:txBody>
      </p:sp>
      <p:pic>
        <p:nvPicPr>
          <p:cNvPr id="3" name="Рисунок 2" descr="awZcBXbSH-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496" y="0"/>
            <a:ext cx="9715504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2"/>
          <p:cNvSpPr txBox="1"/>
          <p:nvPr/>
        </p:nvSpPr>
        <p:spPr>
          <a:xfrm>
            <a:off x="357126" y="357154"/>
            <a:ext cx="7358114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</a:pPr>
            <a:r>
              <a:rPr lang="ru-RU" sz="7200" dirty="0">
                <a:solidFill>
                  <a:srgbClr val="3D2E12"/>
                </a:solidFill>
                <a:latin typeface="Cormorant Garamond Light"/>
              </a:rPr>
              <a:t>Хранение огнеопасных веществ</a:t>
            </a:r>
            <a:endParaRPr lang="en-US" sz="7200" dirty="0">
              <a:solidFill>
                <a:srgbClr val="3D2E12"/>
              </a:solidFill>
              <a:latin typeface="Cormorant Garamond Light"/>
            </a:endParaRPr>
          </a:p>
        </p:txBody>
      </p:sp>
      <p:pic>
        <p:nvPicPr>
          <p:cNvPr id="3" name="Рисунок 2" descr="w3nA1riHyP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0"/>
            <a:ext cx="10287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2"/>
          <p:cNvSpPr txBox="1"/>
          <p:nvPr/>
        </p:nvSpPr>
        <p:spPr>
          <a:xfrm>
            <a:off x="357126" y="357154"/>
            <a:ext cx="7358114" cy="4411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</a:pPr>
            <a:r>
              <a:rPr lang="ru-RU" sz="7200" dirty="0">
                <a:solidFill>
                  <a:srgbClr val="3D2E12"/>
                </a:solidFill>
                <a:latin typeface="Cormorant Garamond Light"/>
              </a:rPr>
              <a:t>Помещение для хранения препаратов, стоящих на ПКУ</a:t>
            </a:r>
            <a:endParaRPr lang="en-US" sz="7200" dirty="0">
              <a:solidFill>
                <a:srgbClr val="3D2E12"/>
              </a:solidFill>
              <a:latin typeface="Cormorant Garamond Light"/>
            </a:endParaRPr>
          </a:p>
        </p:txBody>
      </p:sp>
      <p:pic>
        <p:nvPicPr>
          <p:cNvPr id="4" name="Рисунок 3" descr="eWqiox-YeR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68" y="214278"/>
            <a:ext cx="9753600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71902" y="214278"/>
            <a:ext cx="10072758" cy="1577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2319"/>
              </a:lnSpc>
              <a:spcBef>
                <a:spcPct val="0"/>
              </a:spcBef>
            </a:pPr>
            <a:r>
              <a:rPr lang="ru-RU" sz="8800" dirty="0">
                <a:solidFill>
                  <a:srgbClr val="3D2E12"/>
                </a:solidFill>
                <a:latin typeface="Cormorant Garamond Light"/>
              </a:rPr>
              <a:t>Торговый зал ЦРА20</a:t>
            </a:r>
            <a:endParaRPr lang="en-US" sz="8800" dirty="0">
              <a:solidFill>
                <a:srgbClr val="3D2E12"/>
              </a:solidFill>
              <a:latin typeface="Cormorant Garamond Light"/>
            </a:endParaRPr>
          </a:p>
        </p:txBody>
      </p:sp>
      <p:pic>
        <p:nvPicPr>
          <p:cNvPr id="4" name="Рисунок 3" descr="sOMwmhYKl5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54" y="2285980"/>
            <a:ext cx="6786610" cy="6786610"/>
          </a:xfrm>
          <a:prstGeom prst="rect">
            <a:avLst/>
          </a:prstGeom>
        </p:spPr>
      </p:pic>
      <p:pic>
        <p:nvPicPr>
          <p:cNvPr id="5" name="Рисунок 4" descr="33iRkTAzXf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32" y="2285980"/>
            <a:ext cx="6948502" cy="694850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2"/>
          <p:cNvSpPr txBox="1"/>
          <p:nvPr/>
        </p:nvSpPr>
        <p:spPr>
          <a:xfrm>
            <a:off x="357126" y="357154"/>
            <a:ext cx="7358114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</a:pPr>
            <a:r>
              <a:rPr lang="ru-RU" sz="7200" dirty="0">
                <a:solidFill>
                  <a:srgbClr val="3D2E12"/>
                </a:solidFill>
                <a:latin typeface="Cormorant Garamond Light"/>
              </a:rPr>
              <a:t>Холодильники </a:t>
            </a:r>
            <a:endParaRPr lang="en-US" sz="7200" dirty="0">
              <a:solidFill>
                <a:srgbClr val="3D2E12"/>
              </a:solidFill>
              <a:latin typeface="Cormorant Garamond Light"/>
            </a:endParaRPr>
          </a:p>
        </p:txBody>
      </p:sp>
      <p:pic>
        <p:nvPicPr>
          <p:cNvPr id="4" name="Рисунок 3" descr="tIdMFO0h_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6678" y="0"/>
            <a:ext cx="10287072" cy="1028707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2"/>
          <p:cNvSpPr txBox="1"/>
          <p:nvPr/>
        </p:nvSpPr>
        <p:spPr>
          <a:xfrm>
            <a:off x="357126" y="357154"/>
            <a:ext cx="7358114" cy="4411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</a:pPr>
            <a:r>
              <a:rPr lang="ru-RU" sz="7200" dirty="0">
                <a:solidFill>
                  <a:srgbClr val="3D2E12"/>
                </a:solidFill>
                <a:latin typeface="Cormorant Garamond Light"/>
              </a:rPr>
              <a:t>Карантинные зоны хранения лекарственных препаратов </a:t>
            </a:r>
            <a:endParaRPr lang="en-US" sz="7200" dirty="0">
              <a:solidFill>
                <a:srgbClr val="3D2E12"/>
              </a:solidFill>
              <a:latin typeface="Cormorant Garamond Light"/>
            </a:endParaRPr>
          </a:p>
        </p:txBody>
      </p:sp>
      <p:pic>
        <p:nvPicPr>
          <p:cNvPr id="5" name="Рисунок 4" descr="HCUCXlvOD_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0"/>
            <a:ext cx="10287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2"/>
          <p:cNvSpPr txBox="1"/>
          <p:nvPr/>
        </p:nvSpPr>
        <p:spPr>
          <a:xfrm>
            <a:off x="0" y="1142972"/>
            <a:ext cx="8358182" cy="6617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</a:pPr>
            <a:r>
              <a:rPr lang="ru-RU" sz="7200" dirty="0">
                <a:solidFill>
                  <a:srgbClr val="3D2E12"/>
                </a:solidFill>
                <a:latin typeface="Cormorant Garamond Light"/>
              </a:rPr>
              <a:t>Зоны хранения фальсифицированных, недоброкачественных, контрафактных ЛП, а также ЛП с истекшим сроком годности </a:t>
            </a:r>
            <a:endParaRPr lang="en-US" sz="7200" dirty="0">
              <a:solidFill>
                <a:srgbClr val="3D2E12"/>
              </a:solidFill>
              <a:latin typeface="Cormorant Garamond Light"/>
            </a:endParaRPr>
          </a:p>
        </p:txBody>
      </p:sp>
      <p:pic>
        <p:nvPicPr>
          <p:cNvPr id="4" name="Рисунок 3" descr="pkIW4VZuaT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496" y="0"/>
            <a:ext cx="9715504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2"/>
          <p:cNvSpPr txBox="1"/>
          <p:nvPr/>
        </p:nvSpPr>
        <p:spPr>
          <a:xfrm>
            <a:off x="0" y="642906"/>
            <a:ext cx="8358182" cy="2205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</a:pPr>
            <a:r>
              <a:rPr lang="ru-RU" sz="7200" dirty="0">
                <a:solidFill>
                  <a:srgbClr val="3D2E12"/>
                </a:solidFill>
                <a:latin typeface="Cormorant Garamond Light"/>
              </a:rPr>
              <a:t>Тара для сбора медицинских отходов </a:t>
            </a:r>
            <a:endParaRPr lang="en-US" sz="7200" dirty="0">
              <a:solidFill>
                <a:srgbClr val="3D2E12"/>
              </a:solidFill>
              <a:latin typeface="Cormorant Garamond Light"/>
            </a:endParaRPr>
          </a:p>
        </p:txBody>
      </p:sp>
      <p:pic>
        <p:nvPicPr>
          <p:cNvPr id="3" name="Рисунок 2" descr="vqLFZufCO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2694" y="0"/>
            <a:ext cx="771525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786018" y="357154"/>
            <a:ext cx="13434335" cy="1297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290"/>
              </a:lnSpc>
            </a:pPr>
            <a:r>
              <a:rPr lang="ru-RU" sz="8575" dirty="0">
                <a:solidFill>
                  <a:srgbClr val="3D2E12"/>
                </a:solidFill>
                <a:latin typeface="Cormorant Garamond Light"/>
              </a:rPr>
              <a:t>Информация для посетителей</a:t>
            </a:r>
            <a:endParaRPr lang="en-US" sz="8575" dirty="0">
              <a:solidFill>
                <a:srgbClr val="3D2E12"/>
              </a:solidFill>
              <a:latin typeface="Cormorant Garamond Light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1500134" y="1857352"/>
            <a:ext cx="15875381" cy="0"/>
          </a:xfrm>
          <a:prstGeom prst="line">
            <a:avLst/>
          </a:prstGeom>
          <a:ln w="9525" cap="flat">
            <a:solidFill>
              <a:srgbClr val="988A71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Рисунок 10" descr="WeOfvFdXQo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20" y="1857352"/>
            <a:ext cx="8143896" cy="8143896"/>
          </a:xfrm>
          <a:prstGeom prst="rect">
            <a:avLst/>
          </a:prstGeom>
        </p:spPr>
      </p:pic>
      <p:pic>
        <p:nvPicPr>
          <p:cNvPr id="14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287800" y="7715268"/>
            <a:ext cx="1651840" cy="22158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29092" y="214278"/>
            <a:ext cx="10072757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0560"/>
              </a:lnSpc>
            </a:pPr>
            <a:r>
              <a:rPr lang="ru-RU" sz="8800" dirty="0">
                <a:solidFill>
                  <a:srgbClr val="3D2E12"/>
                </a:solidFill>
                <a:latin typeface="Cormorant Garamond Light"/>
              </a:rPr>
              <a:t>Торговый зал ЦРА20</a:t>
            </a:r>
            <a:endParaRPr lang="en-US" sz="8800" dirty="0">
              <a:solidFill>
                <a:srgbClr val="3D2E12"/>
              </a:solidFill>
              <a:latin typeface="Cormorant Garamond Light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1357258" y="1500162"/>
            <a:ext cx="15875381" cy="0"/>
          </a:xfrm>
          <a:prstGeom prst="line">
            <a:avLst/>
          </a:prstGeom>
          <a:ln w="9525" cap="flat">
            <a:solidFill>
              <a:srgbClr val="988A71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7" name="Рисунок 6" descr="rq2JZXNG67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16" y="2090682"/>
            <a:ext cx="7358114" cy="7358114"/>
          </a:xfrm>
          <a:prstGeom prst="rect">
            <a:avLst/>
          </a:prstGeom>
        </p:spPr>
      </p:pic>
      <p:pic>
        <p:nvPicPr>
          <p:cNvPr id="8" name="Рисунок 7" descr="kUHW-MpOpN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8" y="2143104"/>
            <a:ext cx="7358114" cy="73581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571968" y="214278"/>
            <a:ext cx="9358378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300"/>
              </a:lnSpc>
            </a:pPr>
            <a:r>
              <a:rPr lang="ru-RU" sz="7750" dirty="0">
                <a:solidFill>
                  <a:srgbClr val="3D2E12"/>
                </a:solidFill>
                <a:latin typeface="Cormorant Garamond Light"/>
              </a:rPr>
              <a:t>Торговый зал ЦРА20</a:t>
            </a:r>
            <a:endParaRPr lang="en-US" sz="7750" dirty="0">
              <a:solidFill>
                <a:srgbClr val="3D2E12"/>
              </a:solidFill>
              <a:latin typeface="Cormorant Garamond Light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1383919" y="1389624"/>
            <a:ext cx="15875381" cy="0"/>
          </a:xfrm>
          <a:prstGeom prst="line">
            <a:avLst/>
          </a:prstGeom>
          <a:ln w="9525" cap="flat">
            <a:solidFill>
              <a:srgbClr val="988A71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7" name="Рисунок 6" descr="qnmCL7Pps7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192" y="1928790"/>
            <a:ext cx="5795976" cy="7309211"/>
          </a:xfrm>
          <a:prstGeom prst="rect">
            <a:avLst/>
          </a:prstGeom>
        </p:spPr>
      </p:pic>
      <p:pic>
        <p:nvPicPr>
          <p:cNvPr id="9" name="Рисунок 8" descr="xz75yzqvmaQ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372" y="2428856"/>
            <a:ext cx="8751403" cy="64541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2"/>
          <p:cNvSpPr txBox="1"/>
          <p:nvPr/>
        </p:nvSpPr>
        <p:spPr>
          <a:xfrm>
            <a:off x="2285952" y="571468"/>
            <a:ext cx="14110520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</a:pPr>
            <a:r>
              <a:rPr lang="ru-RU" sz="7200" dirty="0">
                <a:solidFill>
                  <a:srgbClr val="3D2E12"/>
                </a:solidFill>
                <a:latin typeface="Cormorant Garamond Light"/>
              </a:rPr>
              <a:t>РАБОЧЕЕ МЕСТО ФАРМАЦЕВТА </a:t>
            </a:r>
            <a:endParaRPr lang="en-US" sz="7200" dirty="0">
              <a:solidFill>
                <a:srgbClr val="3D2E12"/>
              </a:solidFill>
              <a:latin typeface="Cormorant Garamond Light"/>
            </a:endParaRPr>
          </a:p>
        </p:txBody>
      </p:sp>
      <p:pic>
        <p:nvPicPr>
          <p:cNvPr id="34" name="Рисунок 33" descr="p7oU9_3NU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20" y="1857352"/>
            <a:ext cx="8324544" cy="7693700"/>
          </a:xfrm>
          <a:prstGeom prst="rect">
            <a:avLst/>
          </a:prstGeom>
        </p:spPr>
      </p:pic>
      <p:pic>
        <p:nvPicPr>
          <p:cNvPr id="3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16428" y="8429648"/>
            <a:ext cx="1232445" cy="145148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786018" y="357154"/>
            <a:ext cx="13434335" cy="1297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290"/>
              </a:lnSpc>
            </a:pPr>
            <a:r>
              <a:rPr lang="ru-RU" sz="8575" dirty="0">
                <a:solidFill>
                  <a:srgbClr val="3D2E12"/>
                </a:solidFill>
                <a:latin typeface="Cormorant Garamond Light"/>
              </a:rPr>
              <a:t>Информация для посетителей</a:t>
            </a:r>
            <a:endParaRPr lang="en-US" sz="8575" dirty="0">
              <a:solidFill>
                <a:srgbClr val="3D2E12"/>
              </a:solidFill>
              <a:latin typeface="Cormorant Garamond Light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1500134" y="1857352"/>
            <a:ext cx="15875381" cy="0"/>
          </a:xfrm>
          <a:prstGeom prst="line">
            <a:avLst/>
          </a:prstGeom>
          <a:ln w="9525" cap="flat">
            <a:solidFill>
              <a:srgbClr val="988A71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Рисунок 10" descr="WeOfvFdXQo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20" y="1857352"/>
            <a:ext cx="8143896" cy="8143896"/>
          </a:xfrm>
          <a:prstGeom prst="rect">
            <a:avLst/>
          </a:prstGeom>
        </p:spPr>
      </p:pic>
      <p:pic>
        <p:nvPicPr>
          <p:cNvPr id="14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287800" y="7715268"/>
            <a:ext cx="1651840" cy="22158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571704" y="285716"/>
            <a:ext cx="13434335" cy="1297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290"/>
              </a:lnSpc>
            </a:pPr>
            <a:r>
              <a:rPr lang="ru-RU" sz="8575" dirty="0">
                <a:solidFill>
                  <a:srgbClr val="3D2E12"/>
                </a:solidFill>
                <a:latin typeface="Cormorant Garamond Light"/>
              </a:rPr>
              <a:t>ПОМЕЩЕНИЯ АПТЕКИ </a:t>
            </a:r>
            <a:endParaRPr lang="en-US" sz="8575" dirty="0">
              <a:solidFill>
                <a:srgbClr val="3D2E12"/>
              </a:solidFill>
              <a:latin typeface="Cormorant Garamond Light"/>
            </a:endParaRPr>
          </a:p>
        </p:txBody>
      </p:sp>
      <p:sp>
        <p:nvSpPr>
          <p:cNvPr id="7" name="AutoShape 7"/>
          <p:cNvSpPr/>
          <p:nvPr/>
        </p:nvSpPr>
        <p:spPr>
          <a:xfrm rot="5400000">
            <a:off x="8189733" y="5954891"/>
            <a:ext cx="2622913" cy="0"/>
          </a:xfrm>
          <a:prstGeom prst="line">
            <a:avLst/>
          </a:prstGeom>
          <a:ln w="9525" cap="flat">
            <a:solidFill>
              <a:srgbClr val="988A71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Рисунок 11" descr="DpwM8wWY_g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6" y="1714476"/>
            <a:ext cx="8377262" cy="8377262"/>
          </a:xfrm>
          <a:prstGeom prst="rect">
            <a:avLst/>
          </a:prstGeom>
        </p:spPr>
      </p:pic>
      <p:pic>
        <p:nvPicPr>
          <p:cNvPr id="13" name="Рисунок 12" descr="AOwmxHq1-k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1322" y="1714476"/>
            <a:ext cx="6767532" cy="828941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4"/>
          <p:cNvSpPr txBox="1"/>
          <p:nvPr/>
        </p:nvSpPr>
        <p:spPr>
          <a:xfrm>
            <a:off x="5786414" y="214278"/>
            <a:ext cx="6472226" cy="1118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</a:pPr>
            <a:r>
              <a:rPr lang="ru-RU" sz="9600" dirty="0">
                <a:solidFill>
                  <a:srgbClr val="3D2E12"/>
                </a:solidFill>
                <a:latin typeface="Cormorant Garamond Light"/>
              </a:rPr>
              <a:t>Гардеробная</a:t>
            </a:r>
            <a:r>
              <a:rPr lang="ru-RU" sz="7200" dirty="0">
                <a:solidFill>
                  <a:srgbClr val="3D2E12"/>
                </a:solidFill>
                <a:latin typeface="Cormorant Garamond Light"/>
              </a:rPr>
              <a:t> </a:t>
            </a:r>
            <a:endParaRPr lang="en-US" sz="7200" dirty="0">
              <a:solidFill>
                <a:srgbClr val="3D2E12"/>
              </a:solidFill>
              <a:latin typeface="Cormorant Garamond Light"/>
            </a:endParaRPr>
          </a:p>
        </p:txBody>
      </p:sp>
      <p:pic>
        <p:nvPicPr>
          <p:cNvPr id="36" name="Рисунок 35" descr="nkR-2VAuvKE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68" y="1500162"/>
            <a:ext cx="8591576" cy="859157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145</Words>
  <Application>Microsoft Office PowerPoint</Application>
  <PresentationFormat>Произвольный</PresentationFormat>
  <Paragraphs>38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Неизвестный пользователь</cp:lastModifiedBy>
  <cp:revision>15</cp:revision>
  <dcterms:created xsi:type="dcterms:W3CDTF">2006-08-16T00:00:00Z</dcterms:created>
  <dcterms:modified xsi:type="dcterms:W3CDTF">2022-03-01T01:15:55Z</dcterms:modified>
  <dc:identifier>DAE2X-o3UoE</dc:identifier>
</cp:coreProperties>
</file>