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71" r:id="rId2"/>
    <p:sldId id="258" r:id="rId3"/>
    <p:sldId id="278" r:id="rId4"/>
    <p:sldId id="280" r:id="rId5"/>
    <p:sldId id="281" r:id="rId6"/>
    <p:sldId id="282" r:id="rId7"/>
    <p:sldId id="283" r:id="rId8"/>
    <p:sldId id="284" r:id="rId9"/>
    <p:sldId id="285" r:id="rId10"/>
    <p:sldId id="321" r:id="rId11"/>
    <p:sldId id="314" r:id="rId12"/>
    <p:sldId id="286" r:id="rId13"/>
    <p:sldId id="287" r:id="rId14"/>
    <p:sldId id="288" r:id="rId15"/>
    <p:sldId id="291" r:id="rId16"/>
    <p:sldId id="293" r:id="rId17"/>
    <p:sldId id="292" r:id="rId18"/>
    <p:sldId id="318" r:id="rId19"/>
    <p:sldId id="317" r:id="rId20"/>
    <p:sldId id="319" r:id="rId21"/>
    <p:sldId id="298" r:id="rId22"/>
    <p:sldId id="299" r:id="rId23"/>
    <p:sldId id="300" r:id="rId24"/>
    <p:sldId id="301" r:id="rId25"/>
    <p:sldId id="302" r:id="rId26"/>
    <p:sldId id="303" r:id="rId27"/>
    <p:sldId id="308" r:id="rId28"/>
    <p:sldId id="313" r:id="rId29"/>
    <p:sldId id="315" r:id="rId30"/>
    <p:sldId id="316" r:id="rId31"/>
    <p:sldId id="304" r:id="rId32"/>
    <p:sldId id="309" r:id="rId33"/>
    <p:sldId id="267" r:id="rId34"/>
    <p:sldId id="31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79832089713" initials="7" lastIdx="2" clrIdx="0">
    <p:extLst>
      <p:ext uri="{19B8F6BF-5375-455C-9EA6-DF929625EA0E}">
        <p15:presenceInfo xmlns:p15="http://schemas.microsoft.com/office/powerpoint/2012/main" userId="d8dac7a8a4874c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01T15:02:53.769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2-01T15:02:58.150" idx="2">
    <p:pos x="146" y="14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010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3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463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396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33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065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07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89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60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8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86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88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651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65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414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0130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84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2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2662" y="214291"/>
            <a:ext cx="7929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 «Красноярский государственный медицинский университет </a:t>
            </a:r>
            <a:br>
              <a:rPr lang="ru-RU" sz="1200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cap="all" dirty="0">
                <a:latin typeface="Times New Roman" pitchFamily="18" charset="0"/>
                <a:cs typeface="Times New Roman" pitchFamily="18" charset="0"/>
              </a:rPr>
              <a:t>имени профессора В.Ф. </a:t>
            </a:r>
            <a:r>
              <a:rPr lang="ru-RU" sz="1200" cap="all" dirty="0" err="1"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1200" cap="all" dirty="0"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1200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cap="all" dirty="0">
                <a:latin typeface="Times New Roman" pitchFamily="18" charset="0"/>
                <a:cs typeface="Times New Roman" pitchFamily="18" charset="0"/>
              </a:rPr>
              <a:t>Министерства здравоохранения Российской Федерации </a:t>
            </a:r>
            <a:br>
              <a:rPr lang="ru-RU" sz="1200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cap="all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200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cap="all" dirty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73376" y="1893976"/>
            <a:ext cx="8649653" cy="3785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МДК: «Здоровый человек и его окружение»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Лекция №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Тема: «Основы рационального вскармливания грудного ребенка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для обучающихся по специальности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34.02.01 – Сестринское дело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1107" y="5604986"/>
            <a:ext cx="52533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Автор: преподаватель высшей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квалификационной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категории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Битковская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Венера Геннадьевна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97305" y="6343650"/>
            <a:ext cx="1848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Красноярск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65" y="862147"/>
            <a:ext cx="4460010" cy="296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s://cinemaschool.by/wp-content/uploads/2017/01/rebyon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496" y="801706"/>
            <a:ext cx="4944804" cy="3090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2100" y="4248150"/>
            <a:ext cx="9324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Наберитесь терпения! Уважайте интересы малыша! Не нужно насильно кормить его. И не кормите ребенка под мультики. Формируйте здоровый пищевой интерес у ребенка.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3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3073" y="1196649"/>
            <a:ext cx="97797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ПРИКАРМЛИВАНИЕ ПРОДУКТОМ СЛЕДУЕТ ПРЕКРАТИТЬ И ОПОВЕСТИТЬ ВРАЧА, ЕСЛИ У РЕБЕНКА: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574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сыпь на лице, на теле;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574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срыгивания, похожие на рвоту;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574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боли в животе;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574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разжижение кала или запор;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574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твердый животик «барабаном»;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574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повышенное газообразование;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5746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включения слизи, крови в стуле.</a:t>
            </a:r>
            <a:endParaRPr lang="ru-RU" sz="2800" b="0" i="0" dirty="0">
              <a:solidFill>
                <a:srgbClr val="57464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55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46200" y="1"/>
            <a:ext cx="10179050" cy="4191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введения прикормов, Россия 2019 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616811"/>
              </p:ext>
            </p:extLst>
          </p:nvPr>
        </p:nvGraphicFramePr>
        <p:xfrm>
          <a:off x="95251" y="714376"/>
          <a:ext cx="11991975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8395">
                  <a:extLst>
                    <a:ext uri="{9D8B030D-6E8A-4147-A177-3AD203B41FA5}">
                      <a16:colId xmlns:a16="http://schemas.microsoft.com/office/drawing/2014/main" val="2210264556"/>
                    </a:ext>
                  </a:extLst>
                </a:gridCol>
                <a:gridCol w="2398395">
                  <a:extLst>
                    <a:ext uri="{9D8B030D-6E8A-4147-A177-3AD203B41FA5}">
                      <a16:colId xmlns:a16="http://schemas.microsoft.com/office/drawing/2014/main" val="2374594147"/>
                    </a:ext>
                  </a:extLst>
                </a:gridCol>
                <a:gridCol w="2398395">
                  <a:extLst>
                    <a:ext uri="{9D8B030D-6E8A-4147-A177-3AD203B41FA5}">
                      <a16:colId xmlns:a16="http://schemas.microsoft.com/office/drawing/2014/main" val="1709699218"/>
                    </a:ext>
                  </a:extLst>
                </a:gridCol>
                <a:gridCol w="2398395">
                  <a:extLst>
                    <a:ext uri="{9D8B030D-6E8A-4147-A177-3AD203B41FA5}">
                      <a16:colId xmlns:a16="http://schemas.microsoft.com/office/drawing/2014/main" val="108920133"/>
                    </a:ext>
                  </a:extLst>
                </a:gridCol>
                <a:gridCol w="2398395">
                  <a:extLst>
                    <a:ext uri="{9D8B030D-6E8A-4147-A177-3AD203B41FA5}">
                      <a16:colId xmlns:a16="http://schemas.microsoft.com/office/drawing/2014/main" val="3282649606"/>
                    </a:ext>
                  </a:extLst>
                </a:gridCol>
              </a:tblGrid>
              <a:tr h="64901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продуктов и блюд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4-6 мес.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мес.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мес.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9-12 мес.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4927040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Овощное пюре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914965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075443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Мясное пюре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525354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Фруктовое пюре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002121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Фруктовый сок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524708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Творог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87533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Желток, </a:t>
                      </a:r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221854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Рыбное пюре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515460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Кефир и др.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35037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Сухари,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печенье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136929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пшеничный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572514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Растит.масло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897308"/>
                  </a:ext>
                </a:extLst>
              </a:tr>
              <a:tr h="376015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Сливочное масло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481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27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1038" y="582379"/>
            <a:ext cx="10177462" cy="560387"/>
          </a:xfrm>
        </p:spPr>
        <p:txBody>
          <a:bodyPr>
            <a:normAutofit/>
          </a:bodyPr>
          <a:lstStyle/>
          <a:p>
            <a:pPr algn="ctr"/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Введение каши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5825" y="1272775"/>
            <a:ext cx="68865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Начинают с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безмолочных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безглютеновых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гречневой,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рисовой и позднее кукурузной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важно использовать кашу для детского питания промышленного производства, которая обогащена, в первую очередь, железом.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разводят грудным молоком или смесью.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каше добавляют сливочное масло.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дальнейшем могут использоваться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глютенсодержащие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каши (овсяная, ячневая, пшеничная) и каши из смесей круп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7489" y="5856189"/>
            <a:ext cx="10266974" cy="664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ребенка склонность к запорам, то лучше рисовую кашу не давать.</a:t>
            </a:r>
          </a:p>
        </p:txBody>
      </p:sp>
      <p:pic>
        <p:nvPicPr>
          <p:cNvPr id="3074" name="Picture 2" descr="https://pediatrinfo.ru/wp-content/uploads/8/4/1/841b4bf95c75cdc93982640ac858391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333625"/>
            <a:ext cx="3358713" cy="299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346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22348" y="938213"/>
            <a:ext cx="10283825" cy="560387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Рекомендуемый суточный объем введения каш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834168"/>
              </p:ext>
            </p:extLst>
          </p:nvPr>
        </p:nvGraphicFramePr>
        <p:xfrm>
          <a:off x="960799" y="2472266"/>
          <a:ext cx="10406925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385">
                  <a:extLst>
                    <a:ext uri="{9D8B030D-6E8A-4147-A177-3AD203B41FA5}">
                      <a16:colId xmlns:a16="http://schemas.microsoft.com/office/drawing/2014/main" val="2645314070"/>
                    </a:ext>
                  </a:extLst>
                </a:gridCol>
                <a:gridCol w="2081385">
                  <a:extLst>
                    <a:ext uri="{9D8B030D-6E8A-4147-A177-3AD203B41FA5}">
                      <a16:colId xmlns:a16="http://schemas.microsoft.com/office/drawing/2014/main" val="1673155302"/>
                    </a:ext>
                  </a:extLst>
                </a:gridCol>
                <a:gridCol w="2081385">
                  <a:extLst>
                    <a:ext uri="{9D8B030D-6E8A-4147-A177-3AD203B41FA5}">
                      <a16:colId xmlns:a16="http://schemas.microsoft.com/office/drawing/2014/main" val="3659989642"/>
                    </a:ext>
                  </a:extLst>
                </a:gridCol>
                <a:gridCol w="2081385">
                  <a:extLst>
                    <a:ext uri="{9D8B030D-6E8A-4147-A177-3AD203B41FA5}">
                      <a16:colId xmlns:a16="http://schemas.microsoft.com/office/drawing/2014/main" val="828617163"/>
                    </a:ext>
                  </a:extLst>
                </a:gridCol>
                <a:gridCol w="2081385">
                  <a:extLst>
                    <a:ext uri="{9D8B030D-6E8A-4147-A177-3AD203B41FA5}">
                      <a16:colId xmlns:a16="http://schemas.microsoft.com/office/drawing/2014/main" val="1014963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продукта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4-6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9-12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297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Каша 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10-150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09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528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49350" y="592138"/>
            <a:ext cx="10179050" cy="569912"/>
          </a:xfrm>
        </p:spPr>
        <p:txBody>
          <a:bodyPr>
            <a:normAutofit/>
          </a:bodyPr>
          <a:lstStyle/>
          <a:p>
            <a:pPr algn="ctr"/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Введение овощного пюре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6839" y="1381125"/>
            <a:ext cx="104640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Клетчатка, нормализует работу незрелого кишечника и борется с запорами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Микроэлементы и витамины укрепляют иммунитет и способствуют правильному росту и развитию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Пектины выводят токсины из организма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 влияют на состояние кислотно-щелочного равновесия организма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вкус у ребенка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Овощи в прикорм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6" y="3575844"/>
            <a:ext cx="5895974" cy="24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024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69140" y="554038"/>
            <a:ext cx="9801225" cy="608012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Введение овощного пюре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0810" y="1219200"/>
            <a:ext cx="10297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Вначале овощное пюре должно состоять из одного вида овощей. Далее используют комбинацию из 3-4 овощей.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Овощное пюре вводят в следующей последовательности: кабачок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брокколи – цветная капуста – кукуруза – морковь – картофель – лук – зелень – зеленый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горошек.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овощное пюре добавляют растительное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mindfulfamilymedicine.com/wp-content/uploads/2018/04/baby-f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805925"/>
            <a:ext cx="3313338" cy="220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246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53886" y="433388"/>
            <a:ext cx="10177462" cy="1492250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Рекомендуемый суточный объем</a:t>
            </a:r>
            <a:b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овощного пюре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833993"/>
              </p:ext>
            </p:extLst>
          </p:nvPr>
        </p:nvGraphicFramePr>
        <p:xfrm>
          <a:off x="1039588" y="2383819"/>
          <a:ext cx="1029176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352">
                  <a:extLst>
                    <a:ext uri="{9D8B030D-6E8A-4147-A177-3AD203B41FA5}">
                      <a16:colId xmlns:a16="http://schemas.microsoft.com/office/drawing/2014/main" val="3780273674"/>
                    </a:ext>
                  </a:extLst>
                </a:gridCol>
                <a:gridCol w="2058352">
                  <a:extLst>
                    <a:ext uri="{9D8B030D-6E8A-4147-A177-3AD203B41FA5}">
                      <a16:colId xmlns:a16="http://schemas.microsoft.com/office/drawing/2014/main" val="4255366119"/>
                    </a:ext>
                  </a:extLst>
                </a:gridCol>
                <a:gridCol w="2058352">
                  <a:extLst>
                    <a:ext uri="{9D8B030D-6E8A-4147-A177-3AD203B41FA5}">
                      <a16:colId xmlns:a16="http://schemas.microsoft.com/office/drawing/2014/main" val="2005883783"/>
                    </a:ext>
                  </a:extLst>
                </a:gridCol>
                <a:gridCol w="2058352">
                  <a:extLst>
                    <a:ext uri="{9D8B030D-6E8A-4147-A177-3AD203B41FA5}">
                      <a16:colId xmlns:a16="http://schemas.microsoft.com/office/drawing/2014/main" val="3958660445"/>
                    </a:ext>
                  </a:extLst>
                </a:gridCol>
                <a:gridCol w="2058352">
                  <a:extLst>
                    <a:ext uri="{9D8B030D-6E8A-4147-A177-3AD203B41FA5}">
                      <a16:colId xmlns:a16="http://schemas.microsoft.com/office/drawing/2014/main" val="1937123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продукта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4-6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9-12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073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Овощное пюре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10-150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911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202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4270" y="1494225"/>
            <a:ext cx="1028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до года масло нужно в небольшом количестве. Это дополнительный источник энергии и компонентов.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8220" y="664633"/>
            <a:ext cx="8039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cap="all" dirty="0">
                <a:ln w="3175" cmpd="sng">
                  <a:noFill/>
                </a:ln>
                <a:solidFill>
                  <a:srgbClr val="A2C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РАЦИОН РАСТИТЕЛЬНОГО И СЛИВОЧНОГО МАСЛА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583" t="47542" r="14334" b="31778"/>
          <a:stretch/>
        </p:blipFill>
        <p:spPr>
          <a:xfrm>
            <a:off x="283210" y="2514706"/>
            <a:ext cx="11765280" cy="26071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3210" y="5311331"/>
            <a:ext cx="11765280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Масло в оптимальных количествах очень полезно для пищеварения. Оно способствует усвоению жирорастворимых витаминов, тренирует поджелудочную железу; жировой компонент пищи стимулирует сокращения желчного пузыря.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2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5333" y="1180174"/>
            <a:ext cx="9601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Национальной программе оптимизации вскармливания детей первого года жизни, масло разрешено давать уже в 4-6 месяцев, то есть с началом перехода на твердую пищу. Но сам прикорм не начинают с растительного или сливочного масла. Первый прикорм — это каши или овощные пюре в чистом виде. После того как малыш с ними познакомится, можно добавлять сливочное масло в кашу, растительное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овощам.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начинать с растительного масла, потому что в нем меньше насыщенных жиров и это немолочный продукт. Введение молочных продуктов откладывают на более поздний период.</a:t>
            </a:r>
          </a:p>
        </p:txBody>
      </p:sp>
    </p:spTree>
    <p:extLst>
      <p:ext uri="{BB962C8B-B14F-4D97-AF65-F5344CB8AC3E}">
        <p14:creationId xmlns:p14="http://schemas.microsoft.com/office/powerpoint/2010/main" val="39621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054225" y="954089"/>
            <a:ext cx="8397875" cy="5826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1900" y="2311400"/>
            <a:ext cx="8343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Понятие прикорм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Сроки введения прикорма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Правила введения прикорма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0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7734" y="1260178"/>
            <a:ext cx="90847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rgbClr val="A2C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МАСЛА ДАВАТЬ ГРУДНИЧКУ ДО </a:t>
            </a:r>
            <a:r>
              <a:rPr lang="ru-RU" sz="2400" b="1" cap="all" dirty="0" smtClean="0">
                <a:solidFill>
                  <a:srgbClr val="A2C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algn="just"/>
            <a:endParaRPr lang="ru-RU" sz="2400" b="1" cap="all" dirty="0">
              <a:solidFill>
                <a:srgbClr val="A2C7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4-5 месяцев: растительное масло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1-3 г, сливочное масло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1-4 г.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6-7 месяцев: растительное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- 5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г, сливочное масло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г.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8-12 месяцев: растительное масло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г, сливочное масло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г.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8332" y="4059535"/>
            <a:ext cx="6383867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Сливочное, подсолнечное или оливковое масло — для прикорма лучший вариант. Другие масла детям не рекомендуются.</a:t>
            </a:r>
          </a:p>
        </p:txBody>
      </p:sp>
      <p:pic>
        <p:nvPicPr>
          <p:cNvPr id="3074" name="Picture 2" descr="https://samisrykami.ru/wp-content/uploads/2021/08/imag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3299312"/>
            <a:ext cx="2669063" cy="166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sunhome.ru/journal/208/samie-poleznie-rastitelnie-masla.5643.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4746978"/>
            <a:ext cx="2709332" cy="180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99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04950" y="725021"/>
            <a:ext cx="9601200" cy="523220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Введение мяса в рацион ребенка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599" y="1524000"/>
            <a:ext cx="10277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содержит полноценный животный белок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содержит хорошо усвояемое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гемовое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железо, магний, цинк, а также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В1, В2, В6, В12.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8 месяцев в блюда можно добавлять печень, сердце,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мясных продуктов для начала прикорма наиболее предпочтительны пюре из индейки и кролика.</a:t>
            </a:r>
          </a:p>
        </p:txBody>
      </p:sp>
      <p:pic>
        <p:nvPicPr>
          <p:cNvPr id="7170" name="Picture 2" descr="https://malish-am.ru/wa-data/public/shop/products/34/01/134/images/3924/3924.9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888" y="3930125"/>
            <a:ext cx="2443186" cy="291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Пюре ТЁМА кролик, с 6 мес., 100 гр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3930125"/>
            <a:ext cx="2390776" cy="28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юре ТЁМА индейка, с 6 мес., 100 гр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64" y="3930125"/>
            <a:ext cx="2454535" cy="292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90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1134330"/>
            <a:ext cx="9601196" cy="523220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Рекомендуемый суточный объем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403031"/>
              </p:ext>
            </p:extLst>
          </p:nvPr>
        </p:nvGraphicFramePr>
        <p:xfrm>
          <a:off x="1038951" y="2215091"/>
          <a:ext cx="10248175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9635">
                  <a:extLst>
                    <a:ext uri="{9D8B030D-6E8A-4147-A177-3AD203B41FA5}">
                      <a16:colId xmlns:a16="http://schemas.microsoft.com/office/drawing/2014/main" val="3780273674"/>
                    </a:ext>
                  </a:extLst>
                </a:gridCol>
                <a:gridCol w="2049635">
                  <a:extLst>
                    <a:ext uri="{9D8B030D-6E8A-4147-A177-3AD203B41FA5}">
                      <a16:colId xmlns:a16="http://schemas.microsoft.com/office/drawing/2014/main" val="4255366119"/>
                    </a:ext>
                  </a:extLst>
                </a:gridCol>
                <a:gridCol w="2049635">
                  <a:extLst>
                    <a:ext uri="{9D8B030D-6E8A-4147-A177-3AD203B41FA5}">
                      <a16:colId xmlns:a16="http://schemas.microsoft.com/office/drawing/2014/main" val="2005883783"/>
                    </a:ext>
                  </a:extLst>
                </a:gridCol>
                <a:gridCol w="2049635">
                  <a:extLst>
                    <a:ext uri="{9D8B030D-6E8A-4147-A177-3AD203B41FA5}">
                      <a16:colId xmlns:a16="http://schemas.microsoft.com/office/drawing/2014/main" val="3958660445"/>
                    </a:ext>
                  </a:extLst>
                </a:gridCol>
                <a:gridCol w="2049635">
                  <a:extLst>
                    <a:ext uri="{9D8B030D-6E8A-4147-A177-3AD203B41FA5}">
                      <a16:colId xmlns:a16="http://schemas.microsoft.com/office/drawing/2014/main" val="1937123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продукта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мес.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мес.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мес.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9-12 мес.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073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Мясное пюре (5,5-6 мес.)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5-30</a:t>
                      </a:r>
                      <a:r>
                        <a:rPr lang="ru-RU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60-70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911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02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28775" y="715496"/>
            <a:ext cx="9601200" cy="523220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Введение фруктового пюре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62025" y="1704975"/>
            <a:ext cx="67818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Фруктовое пюре для первого прикорма не должно содержать сахар и его заменители.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выборе детского питания нужно обязательно принимать во внимание уровень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аллергенности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фрукта.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начинают с груши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зелёного яблока.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вводят сливовое, персиковое, абрикосовое, из чернослива.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https://ukomarket.ru/upload/resize_cache/iblock/92b/900_900_1/92ba1469f6914d7904224c4f80f13cc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21000" r="26889" b="22000"/>
          <a:stretch/>
        </p:blipFill>
        <p:spPr bwMode="auto">
          <a:xfrm>
            <a:off x="6699835" y="4399149"/>
            <a:ext cx="1377365" cy="174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kpoxainfo.ru/wp-content/uploads/2019/11/1-fruktovoe-pj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76" y="4314824"/>
            <a:ext cx="2431237" cy="1824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dn1.ozone.ru/multimedia/10252232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40" y="1834896"/>
            <a:ext cx="1506954" cy="198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809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86000" y="696447"/>
            <a:ext cx="7258050" cy="523220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Введение соков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704975"/>
            <a:ext cx="70580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Соки содержат природные сахара, органические кислоты, положительно влияют на процессы пищеварения.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Соки богаты калием (до 150 мг/100Мл) и содержат железо (до 2 мг/100мл.)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промышленного производства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добавлены витамин С, лимонная кислота, отдельные минеральные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рекомендуют назначать яблочный или грушевый соки</a:t>
            </a:r>
          </a:p>
        </p:txBody>
      </p:sp>
      <p:pic>
        <p:nvPicPr>
          <p:cNvPr id="9218" name="Picture 2" descr="https://mykids365.ru/wp-content/uploads/2015/05/sok-i-kompot-detskie-soki-v-banochk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2288113"/>
            <a:ext cx="33322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81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95376" y="849314"/>
            <a:ext cx="9601200" cy="531812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Суточный объем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8700" y="2257425"/>
            <a:ext cx="10210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Суточный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сока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расчитывается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формуле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*10, где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возраст ребенка в мес.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разводить водой, в соотношении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1/1.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давать сок на голодный желудок или между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едой.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предложить через некоторое время после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новой программе питания срок введения соков сдвинут до 7-8 месяцев.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по рекомендациям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педиатрпов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 года вообще не давать!</a:t>
            </a:r>
          </a:p>
        </p:txBody>
      </p:sp>
    </p:spTree>
    <p:extLst>
      <p:ext uri="{BB962C8B-B14F-4D97-AF65-F5344CB8AC3E}">
        <p14:creationId xmlns:p14="http://schemas.microsoft.com/office/powerpoint/2010/main" val="1016356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1100" y="682159"/>
            <a:ext cx="9601200" cy="523220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Правила введения яиц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2578" y="1352550"/>
            <a:ext cx="769229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Яйцо необходимо хорошо промыть горячей водой,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отварить.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дают только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желток.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Начинают введение 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1\4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желтка.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Размять ложкой и добавить в кашу,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первого введения подождать 2 дня и дать ребенку столько же желтка, наблюдая за реакцией 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появлении аллергии – отмена!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аллергических реакций порцию желтка можно увеличить в два раза (до 1\2 чайной ложки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 яйца до 1 года – противопоказан!</a:t>
            </a:r>
          </a:p>
          <a:p>
            <a:endParaRPr lang="ru-RU" dirty="0"/>
          </a:p>
        </p:txBody>
      </p:sp>
      <p:pic>
        <p:nvPicPr>
          <p:cNvPr id="1028" name="Picture 4" descr="https://alphatab.ru/wp-content/uploads/syiryie-kurinyie-yaytsa-polza-dlya-potentsii-avtor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1352550"/>
            <a:ext cx="2971800" cy="198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58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970131"/>
              </p:ext>
            </p:extLst>
          </p:nvPr>
        </p:nvGraphicFramePr>
        <p:xfrm>
          <a:off x="1038951" y="2491621"/>
          <a:ext cx="1002665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330">
                  <a:extLst>
                    <a:ext uri="{9D8B030D-6E8A-4147-A177-3AD203B41FA5}">
                      <a16:colId xmlns:a16="http://schemas.microsoft.com/office/drawing/2014/main" val="3780273674"/>
                    </a:ext>
                  </a:extLst>
                </a:gridCol>
                <a:gridCol w="2005330">
                  <a:extLst>
                    <a:ext uri="{9D8B030D-6E8A-4147-A177-3AD203B41FA5}">
                      <a16:colId xmlns:a16="http://schemas.microsoft.com/office/drawing/2014/main" val="4255366119"/>
                    </a:ext>
                  </a:extLst>
                </a:gridCol>
                <a:gridCol w="2005330">
                  <a:extLst>
                    <a:ext uri="{9D8B030D-6E8A-4147-A177-3AD203B41FA5}">
                      <a16:colId xmlns:a16="http://schemas.microsoft.com/office/drawing/2014/main" val="2005883783"/>
                    </a:ext>
                  </a:extLst>
                </a:gridCol>
                <a:gridCol w="2005330">
                  <a:extLst>
                    <a:ext uri="{9D8B030D-6E8A-4147-A177-3AD203B41FA5}">
                      <a16:colId xmlns:a16="http://schemas.microsoft.com/office/drawing/2014/main" val="3958660445"/>
                    </a:ext>
                  </a:extLst>
                </a:gridCol>
                <a:gridCol w="2005330">
                  <a:extLst>
                    <a:ext uri="{9D8B030D-6E8A-4147-A177-3AD203B41FA5}">
                      <a16:colId xmlns:a16="http://schemas.microsoft.com/office/drawing/2014/main" val="1937123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продукта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4-6 мес.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мес.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мес.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9-12 мес.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073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Желток, </a:t>
                      </a:r>
                      <a:r>
                        <a:rPr lang="ru-RU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911650"/>
                  </a:ext>
                </a:extLst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1251678" y="1053368"/>
            <a:ext cx="9601196" cy="523220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2800" b="1" cap="all">
                <a:ln w="3175" cmpd="sng">
                  <a:noFill/>
                </a:ln>
                <a:solidFill>
                  <a:srgbClr val="A2C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Рекомендуемый суточный объем </a:t>
            </a:r>
          </a:p>
        </p:txBody>
      </p:sp>
    </p:spTree>
    <p:extLst>
      <p:ext uri="{BB962C8B-B14F-4D97-AF65-F5344CB8AC3E}">
        <p14:creationId xmlns:p14="http://schemas.microsoft.com/office/powerpoint/2010/main" val="1129978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8628" y="757645"/>
            <a:ext cx="6642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>
                <a:ln w="3175" cmpd="sng">
                  <a:noFill/>
                </a:ln>
                <a:solidFill>
                  <a:srgbClr val="A2C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r>
              <a:rPr lang="ru-RU" sz="2600" b="1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1" cap="all" dirty="0">
                <a:ln w="3175" cmpd="sng">
                  <a:noFill/>
                </a:ln>
                <a:solidFill>
                  <a:srgbClr val="A2C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творога в рацион ребенка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9864" y="178063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 чтобы младенец рос подвижным, уверенно садился и вставал, красиво держал спинку, имел крепкие кости и зубки, был спокойным, стоит включить в его рацион творог. Он богат легкоусвояемым белком, кальцием, фосфором, витаминами группы B, поддерживающими развитие костно-мышечной ткани и нервной системы.</a:t>
            </a:r>
          </a:p>
        </p:txBody>
      </p:sp>
      <p:pic>
        <p:nvPicPr>
          <p:cNvPr id="1026" name="Picture 2" descr="https://main-cdn.sbermegamarket.ru/hlr-system/213/278/123/843/010/37/100026650622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466" y="1438502"/>
            <a:ext cx="2430297" cy="243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864" y="3868799"/>
            <a:ext cx="2203267" cy="22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8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53886" y="433388"/>
            <a:ext cx="10177462" cy="1492250"/>
          </a:xfrm>
        </p:spPr>
        <p:txBody>
          <a:bodyPr>
            <a:normAutofit/>
          </a:bodyPr>
          <a:lstStyle/>
          <a:p>
            <a:pPr algn="ctr"/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Рекомендуемый суточный объем</a:t>
            </a:r>
            <a:b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творога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954955"/>
              </p:ext>
            </p:extLst>
          </p:nvPr>
        </p:nvGraphicFramePr>
        <p:xfrm>
          <a:off x="1039588" y="2383819"/>
          <a:ext cx="1029176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352">
                  <a:extLst>
                    <a:ext uri="{9D8B030D-6E8A-4147-A177-3AD203B41FA5}">
                      <a16:colId xmlns:a16="http://schemas.microsoft.com/office/drawing/2014/main" val="3780273674"/>
                    </a:ext>
                  </a:extLst>
                </a:gridCol>
                <a:gridCol w="2058352">
                  <a:extLst>
                    <a:ext uri="{9D8B030D-6E8A-4147-A177-3AD203B41FA5}">
                      <a16:colId xmlns:a16="http://schemas.microsoft.com/office/drawing/2014/main" val="4255366119"/>
                    </a:ext>
                  </a:extLst>
                </a:gridCol>
                <a:gridCol w="2058352">
                  <a:extLst>
                    <a:ext uri="{9D8B030D-6E8A-4147-A177-3AD203B41FA5}">
                      <a16:colId xmlns:a16="http://schemas.microsoft.com/office/drawing/2014/main" val="2005883783"/>
                    </a:ext>
                  </a:extLst>
                </a:gridCol>
                <a:gridCol w="2058352">
                  <a:extLst>
                    <a:ext uri="{9D8B030D-6E8A-4147-A177-3AD203B41FA5}">
                      <a16:colId xmlns:a16="http://schemas.microsoft.com/office/drawing/2014/main" val="3958660445"/>
                    </a:ext>
                  </a:extLst>
                </a:gridCol>
                <a:gridCol w="2058352">
                  <a:extLst>
                    <a:ext uri="{9D8B030D-6E8A-4147-A177-3AD203B41FA5}">
                      <a16:colId xmlns:a16="http://schemas.microsoft.com/office/drawing/2014/main" val="1937123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продукта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4-6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9-12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073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Творог, г\</a:t>
                      </a:r>
                      <a:r>
                        <a:rPr lang="ru-RU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</a:t>
                      </a:r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10-40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911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36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7868" y="864334"/>
            <a:ext cx="772450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</a:rPr>
              <a:t>Грудное молоко обеспечивает оптимальные условия развития ребенка до 4-6 месячного возраста. В дальнейшем дети нуждаются во введении в рацион дополнительных продуктов.</a:t>
            </a:r>
            <a:endParaRPr lang="ru-RU" sz="2400" dirty="0">
              <a:latin typeface="Arial" panose="020B0604020202020204" pitchFamily="34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</a:rPr>
              <a:t>Срок введения </a:t>
            </a:r>
            <a:r>
              <a:rPr lang="ru-RU" sz="2400" dirty="0" smtClean="0">
                <a:latin typeface="times new roman" panose="02020603050405020304" pitchFamily="18" charset="0"/>
              </a:rPr>
              <a:t>прикормов не </a:t>
            </a:r>
            <a:r>
              <a:rPr lang="ru-RU" sz="2400" dirty="0">
                <a:latin typeface="times new roman" panose="02020603050405020304" pitchFamily="18" charset="0"/>
              </a:rPr>
              <a:t>может быть решен только на основании возраста. Ребенок готов принимать дополнительные продукты питания, </a:t>
            </a:r>
            <a:r>
              <a:rPr lang="ru-RU" sz="2400" dirty="0" smtClean="0">
                <a:latin typeface="times new roman" panose="02020603050405020304" pitchFamily="18" charset="0"/>
              </a:rPr>
              <a:t>если: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</a:rPr>
              <a:t>Хорошо </a:t>
            </a:r>
            <a:r>
              <a:rPr lang="ru-RU" sz="2400" dirty="0">
                <a:latin typeface="times new roman" panose="02020603050405020304" pitchFamily="18" charset="0"/>
              </a:rPr>
              <a:t>держит </a:t>
            </a:r>
            <a:r>
              <a:rPr lang="ru-RU" sz="2400" dirty="0" smtClean="0">
                <a:latin typeface="times new roman" panose="02020603050405020304" pitchFamily="18" charset="0"/>
              </a:rPr>
              <a:t>голову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</a:rPr>
              <a:t>Подносит </a:t>
            </a:r>
            <a:r>
              <a:rPr lang="ru-RU" sz="2400" dirty="0">
                <a:latin typeface="times new roman" panose="02020603050405020304" pitchFamily="18" charset="0"/>
              </a:rPr>
              <a:t>ручки ко </a:t>
            </a:r>
            <a:r>
              <a:rPr lang="ru-RU" sz="2400" dirty="0" smtClean="0">
                <a:latin typeface="times new roman" panose="02020603050405020304" pitchFamily="18" charset="0"/>
              </a:rPr>
              <a:t>рту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400" dirty="0" err="1" smtClean="0">
                <a:latin typeface="times new roman" panose="02020603050405020304" pitchFamily="18" charset="0"/>
              </a:rPr>
              <a:t>Полугустая</a:t>
            </a:r>
            <a:r>
              <a:rPr lang="ru-RU" sz="2400" dirty="0" smtClean="0">
                <a:latin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</a:rPr>
              <a:t>пища принимается без </a:t>
            </a:r>
            <a:r>
              <a:rPr lang="ru-RU" sz="2400" dirty="0" smtClean="0">
                <a:latin typeface="times new roman" panose="02020603050405020304" pitchFamily="18" charset="0"/>
              </a:rPr>
              <a:t>затруднений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</a:rPr>
              <a:t>Следует </a:t>
            </a:r>
            <a:r>
              <a:rPr lang="ru-RU" sz="2400" dirty="0">
                <a:latin typeface="times new roman" panose="02020603050405020304" pitchFamily="18" charset="0"/>
              </a:rPr>
              <a:t>учитывать сопутствующие заболевания, скорость роста ребенка и условия окружающей среды.</a:t>
            </a:r>
            <a:endParaRPr lang="ru-RU" sz="24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https://detkiexpert.ru/wp-content/uploads/2018/09/Tablitsa-pitaniya-rebenka-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415" y="1809749"/>
            <a:ext cx="2379062" cy="3568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999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3440" y="808448"/>
            <a:ext cx="10485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может кормить ребенка творогом, приготовленным самостоятельно, и тем, который продают в магазине. У каждого продукта свои плюсы и минусы.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3195" t="31358" r="14028" b="34568"/>
          <a:stretch/>
        </p:blipFill>
        <p:spPr>
          <a:xfrm>
            <a:off x="241300" y="1678690"/>
            <a:ext cx="117475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90675" y="533539"/>
            <a:ext cx="9601200" cy="1189037"/>
          </a:xfrm>
        </p:spPr>
        <p:txBody>
          <a:bodyPr>
            <a:normAutofit/>
          </a:bodyPr>
          <a:lstStyle/>
          <a:p>
            <a:pPr algn="ctr"/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Введение рыбы в рацион ребенка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5928" y="1722576"/>
            <a:ext cx="101021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Рыба полноценный источник белка и жира, содержит большое количество полиненасыщенных жирных кислот, а также витаминов В2, В12, минеральных веществ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Рыбу вводят в рацион с осторожностью, учитывая индивидуальную переносимость.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используют 1-2 раза в неделю вместо мясного блюда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рыбы должны иметь меньшее содержание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жира: камбала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треска, минтай, хек</a:t>
            </a:r>
          </a:p>
        </p:txBody>
      </p:sp>
      <p:pic>
        <p:nvPicPr>
          <p:cNvPr id="2050" name="Picture 2" descr="https://gb1k.ru/wp-content/uploads/2020/05/a01708d0975be5c44ad00d98a526ae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46702"/>
            <a:ext cx="2962275" cy="18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66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060996"/>
              </p:ext>
            </p:extLst>
          </p:nvPr>
        </p:nvGraphicFramePr>
        <p:xfrm>
          <a:off x="986928" y="2120146"/>
          <a:ext cx="10281145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229">
                  <a:extLst>
                    <a:ext uri="{9D8B030D-6E8A-4147-A177-3AD203B41FA5}">
                      <a16:colId xmlns:a16="http://schemas.microsoft.com/office/drawing/2014/main" val="3780273674"/>
                    </a:ext>
                  </a:extLst>
                </a:gridCol>
                <a:gridCol w="2056229">
                  <a:extLst>
                    <a:ext uri="{9D8B030D-6E8A-4147-A177-3AD203B41FA5}">
                      <a16:colId xmlns:a16="http://schemas.microsoft.com/office/drawing/2014/main" val="4255366119"/>
                    </a:ext>
                  </a:extLst>
                </a:gridCol>
                <a:gridCol w="2056229">
                  <a:extLst>
                    <a:ext uri="{9D8B030D-6E8A-4147-A177-3AD203B41FA5}">
                      <a16:colId xmlns:a16="http://schemas.microsoft.com/office/drawing/2014/main" val="2005883783"/>
                    </a:ext>
                  </a:extLst>
                </a:gridCol>
                <a:gridCol w="2056229">
                  <a:extLst>
                    <a:ext uri="{9D8B030D-6E8A-4147-A177-3AD203B41FA5}">
                      <a16:colId xmlns:a16="http://schemas.microsoft.com/office/drawing/2014/main" val="3958660445"/>
                    </a:ext>
                  </a:extLst>
                </a:gridCol>
                <a:gridCol w="2056229">
                  <a:extLst>
                    <a:ext uri="{9D8B030D-6E8A-4147-A177-3AD203B41FA5}">
                      <a16:colId xmlns:a16="http://schemas.microsoft.com/office/drawing/2014/main" val="1937123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продукта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4-6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9-12 мес.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073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Рыбное пюре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5-30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911650"/>
                  </a:ext>
                </a:extLst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1251678" y="944032"/>
            <a:ext cx="9601196" cy="74189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Рекомендуемый суточный объем </a:t>
            </a:r>
          </a:p>
        </p:txBody>
      </p:sp>
    </p:spTree>
    <p:extLst>
      <p:ext uri="{BB962C8B-B14F-4D97-AF65-F5344CB8AC3E}">
        <p14:creationId xmlns:p14="http://schemas.microsoft.com/office/powerpoint/2010/main" val="4289461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1700" y="0"/>
            <a:ext cx="1035685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суточного количества пищи ребенка с 10 дней до 1 года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Гейнберга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-Черни – объемный: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2 мес. – 1/5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 мес. до 4 мес. – 1/6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4 мес. до 6 мес. – 1/7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6 мес. до 8 мес. – 1/8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080" y="2971800"/>
            <a:ext cx="4262470" cy="2895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6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.ppt-online.org/files1/slide/s/s8y9KzaWCTI2kQiOftNMve0YmowDlV31X7AjHx4ZP/slide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868106"/>
            <a:ext cx="7051674" cy="52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0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46113"/>
            <a:ext cx="8693150" cy="627062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такое прикорм?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6536" y="1432750"/>
            <a:ext cx="64728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</a:rPr>
              <a:t>Прикорм</a:t>
            </a:r>
            <a:r>
              <a:rPr lang="ru-RU" sz="3200" dirty="0">
                <a:latin typeface="times new roman" panose="02020603050405020304" pitchFamily="18" charset="0"/>
              </a:rPr>
              <a:t> </a:t>
            </a:r>
            <a:r>
              <a:rPr lang="ru-RU" sz="3200" dirty="0" smtClean="0">
                <a:latin typeface="times new roman" panose="02020603050405020304" pitchFamily="18" charset="0"/>
              </a:rPr>
              <a:t>– </a:t>
            </a:r>
            <a:r>
              <a:rPr lang="ru-RU" sz="3200" dirty="0">
                <a:latin typeface="times new roman" panose="02020603050405020304" pitchFamily="18" charset="0"/>
              </a:rPr>
              <a:t>это введение новой, более концентрированной и энергетически ценной пищи, постепенно и последовательно заменяющей кормление </a:t>
            </a:r>
            <a:r>
              <a:rPr lang="ru-RU" sz="3200" dirty="0" smtClean="0">
                <a:latin typeface="times new roman" panose="02020603050405020304" pitchFamily="18" charset="0"/>
              </a:rPr>
              <a:t>грудью или смесью. С </a:t>
            </a:r>
            <a:r>
              <a:rPr lang="ru-RU" sz="3200" dirty="0">
                <a:latin typeface="times new roman" panose="02020603050405020304" pitchFamily="18" charset="0"/>
              </a:rPr>
              <a:t>прикормом в организм поступают минеральные соли, сложные углеводы, клетчатка и другие пищевые вещества.</a:t>
            </a:r>
            <a:endParaRPr lang="ru-RU" sz="3200" dirty="0"/>
          </a:p>
        </p:txBody>
      </p:sp>
      <p:pic>
        <p:nvPicPr>
          <p:cNvPr id="2052" name="Picture 4" descr="https://myslide.ru/documents_7/4872b921d8d5e9ed1c8bfdae62fe488e/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62"/>
          <a:stretch/>
        </p:blipFill>
        <p:spPr bwMode="auto">
          <a:xfrm>
            <a:off x="7761786" y="2729679"/>
            <a:ext cx="3506289" cy="230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75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3728" y="265519"/>
            <a:ext cx="7437118" cy="1492132"/>
          </a:xfrm>
        </p:spPr>
        <p:txBody>
          <a:bodyPr>
            <a:normAutofit/>
          </a:bodyPr>
          <a:lstStyle/>
          <a:p>
            <a:pPr algn="ctr"/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Сроки введения прикормов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283985" y="1757651"/>
            <a:ext cx="9603090" cy="4424345"/>
            <a:chOff x="1306286" y="1931504"/>
            <a:chExt cx="10062754" cy="443881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l="11000" t="34739" r="11166" b="4223"/>
            <a:stretch/>
          </p:blipFill>
          <p:spPr>
            <a:xfrm>
              <a:off x="1306286" y="1931504"/>
              <a:ext cx="10062754" cy="4438816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9418320" y="5349240"/>
              <a:ext cx="1920240" cy="8991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87528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85963" y="589175"/>
            <a:ext cx="8015287" cy="844550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Зачем вводить продукты прикорма?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5037" y="1433725"/>
            <a:ext cx="1043876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50000"/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Восполнение дефицита нутриентов и энергии, развивающихся в организме растущего ребенка (которых не достаточно в грудном молоке и искусственной смеси)</a:t>
            </a:r>
          </a:p>
          <a:p>
            <a:pPr marL="285750" indent="-285750" algn="just">
              <a:buSzPct val="150000"/>
              <a:buFont typeface="Wingdings" panose="05000000000000000000" pitchFamily="2" charset="2"/>
              <a:buChar char="ü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SzPct val="150000"/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набора продуктов и перехода на «взрослый» тип питания, что связано с перестройкой пищеварительной системы</a:t>
            </a:r>
          </a:p>
          <a:p>
            <a:pPr algn="just">
              <a:buSzPct val="150000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SzPct val="150000"/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Стимуляция моторной активности кишечника, а также многих функций других систем организма </a:t>
            </a:r>
          </a:p>
          <a:p>
            <a:pPr marL="285750" indent="-285750" algn="just">
              <a:buSzPct val="150000"/>
              <a:buFont typeface="Wingdings" panose="05000000000000000000" pitchFamily="2" charset="2"/>
              <a:buChar char="ü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SzPct val="150000"/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введение прикорма способствует формированию жевательного аппарата и адекватных вкусовых привычек.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31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57288" y="470535"/>
            <a:ext cx="10177462" cy="1171575"/>
          </a:xfrm>
        </p:spPr>
        <p:txBody>
          <a:bodyPr>
            <a:noAutofit/>
          </a:bodyPr>
          <a:lstStyle/>
          <a:p>
            <a:pPr algn="ctr"/>
            <a:r>
              <a:rPr lang="ru-RU" sz="2800" b="1" cap="all" dirty="0">
                <a:solidFill>
                  <a:srgbClr val="A2C7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Последствия нерационального вскармливания детей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7288" y="1642110"/>
            <a:ext cx="1017832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риска аллергических заболеваний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алиментарно-зависимых состояний (железодефицитная анемия, рахит…)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частоты острых и приобретенных болезней ЖКТ 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целиакия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формирование запоров)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иммунитета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физического и умственного развития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Ожирение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Артериальная гипертензия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</a:t>
            </a:r>
          </a:p>
          <a:p>
            <a:pPr marL="342900" indent="-342900">
              <a:buFont typeface="+mj-lt"/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1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1313" y="515938"/>
            <a:ext cx="10179050" cy="75088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введения прикормов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5876" y="1266825"/>
            <a:ext cx="105044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Малыш должен быть здоров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ребенку ставили прививку, то ввод прикорма отложить не более чем на неделю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возраста ребенка, учитывать наличие стойкого пищевого интереса и созревания рефлексов необходимых для обработки и проглатывания пищи: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ждет когда следующая ложка прикорма попадет ему в рот, хорошо проглатывает пищу и не выталкивает ее наружу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 реагирует на пищу: тянется в сторону ложки или отворачивается, когда насыщается.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голодный ребенок препятствует попыткам его накормить или при попадании пищи в рот у него вызывается рвотный рефлекс, то введение прикорма необходимо отложить на несколько недель.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реакцией ребенка в первые 72 часа.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30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2475" y="1038225"/>
            <a:ext cx="10439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Прикорм дается перед кормлением грудью или искусственной смесью при наиболее сильном пищевом возбуждении ребенка.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Вводят постепенно, начиная с небольшого количества (1-2 чайные ложки), заменяя полностью одно кормление грудью в течение 7-10 дней.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Блюда прикорма должны быть гомогенными и не вызывать затруднения при глотании и в теплом виде. Постепенно с возрастом следует переходить к более густой пище, приучая ребенка к жеванию.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к другому виду прикорма возможен только после того, как ребенок привыкнет к первому. Срок введения нового блюда – 1 неделя, и еще одна неделя необходима для полной адаптации. С течением времени блюда прикорма необходимо разнообразить.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Начинают введение с однокомпонентного прикорма, а затем переходят к многокомпонентным.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Прикорм должен быть свежеприготовленным и подаваться в красивой посуде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98550" y="458788"/>
            <a:ext cx="10179050" cy="75088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введения прикормов</a:t>
            </a:r>
          </a:p>
        </p:txBody>
      </p:sp>
    </p:spTree>
    <p:extLst>
      <p:ext uri="{BB962C8B-B14F-4D97-AF65-F5344CB8AC3E}">
        <p14:creationId xmlns:p14="http://schemas.microsoft.com/office/powerpoint/2010/main" val="337556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Override1.xml><?xml version="1.0" encoding="utf-8"?>
<a:themeOverride xmlns:a="http://schemas.openxmlformats.org/drawingml/2006/main">
  <a:clrScheme name="Натуральные материалы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</TotalTime>
  <Words>1714</Words>
  <Application>Microsoft Office PowerPoint</Application>
  <PresentationFormat>Широкоэкранный</PresentationFormat>
  <Paragraphs>251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Garamond</vt:lpstr>
      <vt:lpstr>times new roman</vt:lpstr>
      <vt:lpstr>times new roman</vt:lpstr>
      <vt:lpstr>Wingdings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Что такое прикорм?</vt:lpstr>
      <vt:lpstr>Сроки введения прикормов</vt:lpstr>
      <vt:lpstr>Зачем вводить продукты прикорма?</vt:lpstr>
      <vt:lpstr>Последствия нерационального вскармливания детей</vt:lpstr>
      <vt:lpstr>Правила введения прикормов</vt:lpstr>
      <vt:lpstr>Правила введения прикормов</vt:lpstr>
      <vt:lpstr>Презентация PowerPoint</vt:lpstr>
      <vt:lpstr>Презентация PowerPoint</vt:lpstr>
      <vt:lpstr>Сроки введения прикормов, Россия 2019 г.</vt:lpstr>
      <vt:lpstr>Введение каши</vt:lpstr>
      <vt:lpstr>Рекомендуемый суточный объем введения каш</vt:lpstr>
      <vt:lpstr>Введение овощного пюре</vt:lpstr>
      <vt:lpstr>Введение овощного пюре</vt:lpstr>
      <vt:lpstr>Рекомендуемый суточный объем овощного пюре</vt:lpstr>
      <vt:lpstr>Презентация PowerPoint</vt:lpstr>
      <vt:lpstr>Презентация PowerPoint</vt:lpstr>
      <vt:lpstr>Презентация PowerPoint</vt:lpstr>
      <vt:lpstr>Введение мяса в рацион ребенка</vt:lpstr>
      <vt:lpstr>Рекомендуемый суточный объем </vt:lpstr>
      <vt:lpstr>Введение фруктового пюре</vt:lpstr>
      <vt:lpstr>Введение соков</vt:lpstr>
      <vt:lpstr>Суточный объем</vt:lpstr>
      <vt:lpstr>Правила введения яиц</vt:lpstr>
      <vt:lpstr>Презентация PowerPoint</vt:lpstr>
      <vt:lpstr>Презентация PowerPoint</vt:lpstr>
      <vt:lpstr>Рекомендуемый суточный объем творога</vt:lpstr>
      <vt:lpstr>Презентация PowerPoint</vt:lpstr>
      <vt:lpstr>Введение рыбы в рацион ребенка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№9  Тема: Основы рационального вскармливания грудного ребенка</dc:title>
  <dc:creator>Камалутдинова Венера Геннадьевна</dc:creator>
  <cp:lastModifiedBy>79832089713</cp:lastModifiedBy>
  <cp:revision>86</cp:revision>
  <dcterms:created xsi:type="dcterms:W3CDTF">2020-12-19T02:29:30Z</dcterms:created>
  <dcterms:modified xsi:type="dcterms:W3CDTF">2022-02-24T08:21:37Z</dcterms:modified>
</cp:coreProperties>
</file>