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6" r:id="rId6"/>
    <p:sldId id="259" r:id="rId7"/>
    <p:sldId id="260" r:id="rId8"/>
    <p:sldId id="265" r:id="rId9"/>
    <p:sldId id="261" r:id="rId10"/>
    <p:sldId id="264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79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000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726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97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04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70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57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77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22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74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1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7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  <a:spcAft>
                <a:spcPts val="300"/>
              </a:spcAft>
            </a:pPr>
            <a:r>
              <a:rPr lang="ru-RU" sz="1700" dirty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  <a:br>
              <a:rPr lang="ru-RU" sz="1700" dirty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700" dirty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высшего образования «Красноярский государственный медицинский</a:t>
            </a:r>
            <a:br>
              <a:rPr lang="ru-RU" sz="1700" dirty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700" dirty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университет имени профессора В.Ф. </a:t>
            </a:r>
            <a:r>
              <a:rPr lang="ru-RU" sz="1700" dirty="0" err="1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Войно</a:t>
            </a:r>
            <a:r>
              <a:rPr lang="ru-RU" sz="1700" dirty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–</a:t>
            </a:r>
            <a:r>
              <a:rPr lang="ru-RU" sz="1700" dirty="0" err="1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Ясенецкого</a:t>
            </a:r>
            <a:r>
              <a:rPr lang="ru-RU" sz="1700" dirty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br>
              <a:rPr lang="ru-RU" sz="1700" dirty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700" dirty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Министерства здравоохранения Российской Федерации</a:t>
            </a:r>
            <a:br>
              <a:rPr lang="ru-RU" sz="1700" dirty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700" dirty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Фармацевтический колледж</a:t>
            </a:r>
            <a:r>
              <a:rPr lang="ru-RU" sz="1500" dirty="0">
                <a:solidFill>
                  <a:srgbClr val="212745"/>
                </a:solidFill>
                <a:latin typeface="Trebuchet MS"/>
                <a:ea typeface="+mn-ea"/>
                <a:cs typeface="+mn-cs"/>
              </a:rPr>
              <a:t/>
            </a:r>
            <a:br>
              <a:rPr lang="ru-RU" sz="1500" dirty="0">
                <a:solidFill>
                  <a:srgbClr val="212745"/>
                </a:solidFill>
                <a:latin typeface="Trebuchet MS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568952" cy="518457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969895" algn="ctr"/>
                <a:tab pos="5940425" algn="r"/>
                <a:tab pos="449580" algn="l"/>
                <a:tab pos="2969895" algn="ctr"/>
                <a:tab pos="5940425" algn="r"/>
              </a:tabLst>
            </a:pP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«Профилактика зависимостей в подростковом возрасте»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69895" algn="ctr"/>
                <a:tab pos="5940425" algn="r"/>
                <a:tab pos="449580" algn="l"/>
                <a:tab pos="2969895" algn="ctr"/>
                <a:tab pos="5940425" algn="r"/>
              </a:tabLst>
            </a:pPr>
            <a:endParaRPr lang="ru-RU" sz="3600" b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69895" algn="ctr"/>
                <a:tab pos="5940425" algn="r"/>
                <a:tab pos="449580" algn="l"/>
                <a:tab pos="2969895" algn="ctr"/>
                <a:tab pos="5940425" algn="r"/>
              </a:tabLst>
            </a:pPr>
            <a:endParaRPr lang="ru-RU" sz="3600" b="1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69895" algn="ctr"/>
                <a:tab pos="5940425" algn="r"/>
                <a:tab pos="449580" algn="l"/>
                <a:tab pos="2969895" algn="ctr"/>
                <a:tab pos="5940425" algn="r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                                       Выполнила студентка 208 группы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69895" algn="ctr"/>
                <a:tab pos="5940425" algn="r"/>
                <a:tab pos="449580" algn="l"/>
                <a:tab pos="2969895" algn="ctr"/>
                <a:tab pos="5940425" algn="r"/>
              </a:tabLst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                   Вульфович Полина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69895" algn="ctr"/>
                <a:tab pos="5940425" algn="r"/>
                <a:tab pos="449580" algn="l"/>
                <a:tab pos="2969895" algn="ctr"/>
                <a:tab pos="5940425" algn="r"/>
              </a:tabLst>
            </a:pPr>
            <a:endParaRPr lang="ru-RU" sz="2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69895" algn="ctr"/>
                <a:tab pos="5940425" algn="r"/>
                <a:tab pos="449580" algn="l"/>
                <a:tab pos="2969895" algn="ctr"/>
                <a:tab pos="5940425" algn="r"/>
              </a:tabLst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Красноярск  2020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430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71" y="548680"/>
            <a:ext cx="8382844" cy="558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683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Интернет зависимость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b="0" i="0" dirty="0" smtClean="0">
                <a:effectLst/>
                <a:latin typeface="Times New Roman" pitchFamily="18" charset="0"/>
                <a:cs typeface="Times New Roman" pitchFamily="18" charset="0"/>
              </a:rPr>
              <a:t>Интернет-зависимость как отдельную форму зависимости выделили в 1995 году. Ученые  установили, что тяга к интернету способствует активации в мозге тех процессов, которые возникают при пристрастии к наркотическим средствам и алкоголю.</a:t>
            </a:r>
          </a:p>
          <a:p>
            <a:pPr marL="0" indent="0" algn="just">
              <a:buNone/>
            </a:pPr>
            <a:r>
              <a:rPr lang="ru-RU" sz="2600" b="0" i="0" dirty="0" smtClean="0">
                <a:effectLst/>
                <a:latin typeface="Times New Roman" pitchFamily="18" charset="0"/>
                <a:cs typeface="Times New Roman" pitchFamily="18" charset="0"/>
              </a:rPr>
              <a:t>И у алкоголиков с наркоманами, и у зависимых от интернета людей в головном мозге происходят аналогичные процессы замедления работы головного мозга.</a:t>
            </a:r>
          </a:p>
          <a:p>
            <a:pPr marL="0" indent="0" algn="just">
              <a:buNone/>
            </a:pPr>
            <a:r>
              <a:rPr lang="ru-RU" sz="2600" b="0" i="0" dirty="0" smtClean="0">
                <a:effectLst/>
                <a:latin typeface="Times New Roman" pitchFamily="18" charset="0"/>
                <a:cs typeface="Times New Roman" pitchFamily="18" charset="0"/>
              </a:rPr>
              <a:t>У детей интернет-зависимость формируется быстрее, чем у взрослых. Детская психика податливей, виртуальный мир быстро становится для ребенка более комфортным, чем реальность, в которой надо слушаться родителей, ходить в школу и подчиняться скучным правилам.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548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88552" cy="586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810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Профилактика зависимости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8964488" cy="58052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Информационный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Данный метод основан на представлении фактов об опасности взаимодействия с предметами или действиями, вызывающими зависимое поведение (ПТВ, игровая деятельность и т.д.), и о социальных, правовых и медицинских последствиях такого взаимодействия. С точки зрения психологии эффективность метода объясняется когнитивной моделью зависимого поведения, согласно которой субъект самостоятельно принимает более или менее осознанное решение о взаимодействии с конкретным предметом. Если субъект делает выбор в пользу взаимодействия, то делает это в результате того, что не имеет достаточных знаний о его побочных последствиях и не осознает их.</a:t>
            </a:r>
          </a:p>
        </p:txBody>
      </p:sp>
    </p:spTree>
    <p:extLst>
      <p:ext uri="{BB962C8B-B14F-4D97-AF65-F5344CB8AC3E}">
        <p14:creationId xmlns:p14="http://schemas.microsoft.com/office/powerpoint/2010/main" val="2669328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 fontScale="77500" lnSpcReduction="20000"/>
          </a:bodyPr>
          <a:lstStyle/>
          <a:p>
            <a:r>
              <a:rPr lang="ru-RU" i="0" dirty="0" smtClean="0">
                <a:effectLst/>
                <a:latin typeface="Times New Roman, serif"/>
              </a:rPr>
              <a:t>2. Метод, связанный с формированием жизненных навыков. Под жизненными навыками понимаются навыки поведения и общения, которые позволяют субъекту контролировать и направлять свою жизнедеятельность, развивать умение жить вместе с другими и вносить изменения в окружающую среду. Ведущими компонентами этой теории являются активные, основанные на опыте методы и групповая работа с молодежью. Профилактику зависимого поведения в данном случае следует осуществлять через включение субъекта в социальную деятельность. Такое научение происходит при обсуждении разнообразных проблем из всех сфер жизнедеятельности, повышении устойчивости к социальным влияниям, формировании навыков общения, уверенности в себе при повышении индивидуальной и социальной компетентности.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769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9054883" cy="63582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3.Метод «эмоционального научения». Здесь профилактическая работа концентрируется на ощущениях и эмоциях субъекта, а также на умении управлять ими. В основе метода лежат экспериментально подтвержденные положения о том, что зависимое поведение чаще развивается у лиц, имеющих как затруднения в определении и выражении эмоций, так и личностные факторы риска, исходя из чего, риск зависимости может быть снижен путем развития эмоциональной сферы. Целью профилактического воздействия является развитие навыков распознавания и выражения эмоций, повышение самооценки, определение значимых для индивида ценностей, развитие навыков общения и принятия решений. Однако отдельное использование данного метода не является эффективным в силу его ограниченности в определении причин зависимого поведения.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91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8964488" cy="6669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4.Метод альтернативной деятельности. Он базируется на положении о том, что при формировании позитивной зависимости от среды люди приобретают определенный тип целесообразной активности как альтернативы зависимому поведению. Впервые концепция поведенческой альтернативы была сформулирована в США применительно к профилактике наркомании в 1972 году.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Сегодня в использующих ее программах выделяются следующие приемы поведенческой альтернативы: 1)                 предложение специфической, позитивной активности, вызывающей сильные эмоции и предполагающей преодоление разных препятствий; 2)                 комбинация специфических личностных потребностей со специфической, позитивной активностью; 3)                 поощрение участия во всех видах такой специфической активности;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734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0486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5.Пропаганда здорового образа жизни. Профилактика основана на воспитании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здоровьеориентированных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привычек, таких как занятие спортом, активный досуг, здоровый режим труда, мероприятия по укреплению здоровья и др., которые могут стать барьером для формирования зависимого поведения. Совокупность обозначенных методов составляет профилактические программы, реализуемые на нескольких уровнях.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Традиционно в системе профилактической работы выделяется три уровня.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Первичный уровень направлен на выявление и устранение причин, провоцирующих такое поведение, и предполагает работу как с группами риска, так и с лицами, не проявляющими склонности к зависимому поведению. Объектом профилактической работы на данном уровне является также ближайшее социальное окружение. Именно данный уровень может быть эффективно реализован в рамках общеобразовательных учебных заведений в контексте образовательного процесса.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10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Таким образом, профилактика зависимостей и социально-значимых заболеваний среди подростков достаточно непростой в психологическом, правовом и организационном отношении процесс. Вся профилактическая работа с детьми должна быть тщательно продуманной и требует от взрослых ответственного, вдумчивого и профессионального подхода, наличия определённых познаний и их постоянного расширения. Из жизненного опыта мы видим, что только в тесном взаимодействии, сотрудничестве школы и служб профилактики возможны положительные результаты в применении современных подходов к проблемам среди несовершеннолетних.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893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2420888"/>
            <a:ext cx="6707088" cy="370527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Спасибо за внимание 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7426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5400600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Природа создала человека для долгой и счастливой жизни. Однако, ряд привычек, которые человек начинает приобретать еще в школьные годы и от которых не может избавиться в течение всей жизни, серьезно вредят его здоровью. Они способствуют приобретению хронических заболеваний, преждевременному его старению. К таким вредным привычкам относятся курение, употребление алкоголя, наркотиков, интернет зависимость.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3797152" cy="2891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20" y="3889317"/>
            <a:ext cx="5090142" cy="2863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837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Зависимость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036496" cy="54452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"Зависимость" - это состояние, при котором у человека развивается биологическое, психологическое и социальное привыкание к любым изменяющим сознание веществам.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54" y="2862294"/>
            <a:ext cx="5632515" cy="3756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554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Алкоголизм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подростковом возрасте любой алкоголь, даже в очень малом количестве, наносит организму непоправимый вред.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Подростковый алкоголизм начинается с семейных застолий. Иногда  детям легкомысленно дают попробовать пиво или сладкое вино. Отмечается доступность и дешевизна спиртных напитков, яркие и красочные этикетки которых так и бросаются в глаза. В подростковом возрасте к положительному восприятию алкоголя добавляется стремление подражать старшим или другим подросткам в кругу своего общения.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Приобщенный к алкоголю подросток меняет свои привычки и ценности. Все свободное время он проводит в кругу своих пьющих товарищей, принятием спиртного.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При употреблении алкоголя у подростков развивается цирроз печени, возникают такие заболевания, как гепатит, панкреатит, нарушения работы сердца, заболевания эндокринной системы, легочные заболевания, проблемы с артериальным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давлением,снижается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устойчивость к инфекционным заболеваниям, появляются нервные  и психические расстройства: грубость, недоверчивость, вспыльчивость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275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7115"/>
            <a:ext cx="8763334" cy="58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059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Алкоголизм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3100" b="0" i="0" dirty="0" smtClean="0">
                <a:effectLst/>
                <a:latin typeface="Times New Roman" pitchFamily="18" charset="0"/>
                <a:cs typeface="Times New Roman" pitchFamily="18" charset="0"/>
              </a:rPr>
              <a:t>Как правило, подростки постепенно втягиваются в процесс приобщения к спиртному и проходят несколько стадий:</a:t>
            </a:r>
          </a:p>
          <a:p>
            <a:pPr algn="just"/>
            <a:r>
              <a:rPr lang="ru-RU" sz="3100" b="0" i="0" dirty="0" smtClean="0">
                <a:effectLst/>
                <a:latin typeface="Times New Roman" pitchFamily="18" charset="0"/>
                <a:cs typeface="Times New Roman" pitchFamily="18" charset="0"/>
              </a:rPr>
              <a:t>начало употребления в компании «безобидных» и «безалкогольных» легких напитков (пиво разной крепости);</a:t>
            </a:r>
          </a:p>
          <a:p>
            <a:pPr algn="just"/>
            <a:r>
              <a:rPr lang="ru-RU" sz="3100" b="0" i="0" dirty="0" smtClean="0">
                <a:effectLst/>
                <a:latin typeface="Times New Roman" pitchFamily="18" charset="0"/>
                <a:cs typeface="Times New Roman" pitchFamily="18" charset="0"/>
              </a:rPr>
              <a:t>постепенный переход к крепким напиткам;</a:t>
            </a:r>
          </a:p>
          <a:p>
            <a:pPr algn="just"/>
            <a:r>
              <a:rPr lang="ru-RU" sz="3100" b="0" i="0" dirty="0" smtClean="0">
                <a:effectLst/>
                <a:latin typeface="Times New Roman" pitchFamily="18" charset="0"/>
                <a:cs typeface="Times New Roman" pitchFamily="18" charset="0"/>
              </a:rPr>
              <a:t>частое употребление алкоголя в больших дозах;</a:t>
            </a:r>
          </a:p>
          <a:p>
            <a:pPr algn="just"/>
            <a:r>
              <a:rPr lang="ru-RU" sz="3100" b="0" i="0" dirty="0" smtClean="0">
                <a:effectLst/>
                <a:latin typeface="Times New Roman" pitchFamily="18" charset="0"/>
                <a:cs typeface="Times New Roman" pitchFamily="18" charset="0"/>
              </a:rPr>
              <a:t>отсутствие выраженных соматических последствий употребления алкоголя;</a:t>
            </a:r>
          </a:p>
          <a:p>
            <a:pPr algn="just"/>
            <a:r>
              <a:rPr lang="ru-RU" sz="3100" b="0" i="0" dirty="0" smtClean="0">
                <a:effectLst/>
                <a:latin typeface="Times New Roman" pitchFamily="18" charset="0"/>
                <a:cs typeface="Times New Roman" pitchFamily="18" charset="0"/>
              </a:rPr>
              <a:t>отрицание наличия проблем, связанных с употреблением алкоголя;</a:t>
            </a:r>
          </a:p>
          <a:p>
            <a:pPr algn="just"/>
            <a:r>
              <a:rPr lang="ru-RU" sz="3100" b="0" i="0" dirty="0" smtClean="0">
                <a:effectLst/>
                <a:latin typeface="Times New Roman" pitchFamily="18" charset="0"/>
                <a:cs typeface="Times New Roman" pitchFamily="18" charset="0"/>
              </a:rPr>
              <a:t>негативное отношение к предложению начать лечение.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617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Курение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036496" cy="54006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600" b="0" i="0" dirty="0" smtClean="0">
                <a:effectLst/>
                <a:latin typeface="Times New Roman" pitchFamily="18" charset="0"/>
                <a:cs typeface="Times New Roman" pitchFamily="18" charset="0"/>
              </a:rPr>
              <a:t>В результате курения незаметно возникает привычка к табаку, к никотину.  Никотин – является </a:t>
            </a:r>
            <a:r>
              <a:rPr lang="ru-RU" sz="2600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нейротропным</a:t>
            </a:r>
            <a:r>
              <a:rPr lang="ru-RU" sz="2600" b="0" i="0" dirty="0" smtClean="0">
                <a:effectLst/>
                <a:latin typeface="Times New Roman" pitchFamily="18" charset="0"/>
                <a:cs typeface="Times New Roman" pitchFamily="18" charset="0"/>
              </a:rPr>
              <a:t> ядом, действует на проведение и передачу нервного импульса, нарушает действия центральной и периферической нервных систем. К нему привыкают, и без него становится трудно обходиться.</a:t>
            </a:r>
          </a:p>
          <a:p>
            <a:pPr marL="0" indent="0" algn="just">
              <a:buNone/>
            </a:pPr>
            <a:r>
              <a:rPr lang="ru-RU" sz="2600" b="0" i="0" dirty="0" smtClean="0">
                <a:effectLst/>
                <a:latin typeface="Times New Roman" pitchFamily="18" charset="0"/>
                <a:cs typeface="Times New Roman" pitchFamily="18" charset="0"/>
              </a:rPr>
              <a:t>При курении у подростков  сильно страдает память, снижается скорость заучивания и объём памяти, замедляется реакция в движении, снижается мышечная сила; под влиянием никотина ухудшается острота зрения, у курящего подростка  начинается мелькание и двоение в глазах, возникают от табачного дыма слезоточивость, покраснение и отёчность век, что приводит к хроническому воспалению зрительного нерва ,никотин повышает внутриглазное давление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094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7242"/>
            <a:ext cx="793929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624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Наркомания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каждым днем в процесс потребления  наркотиков вовлекается все больше и больше молодых людей.  Приобщение к наркотикам начинается, как правило, в подростковом возрасте (13 лет).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Особая опасность возникает тогда, когда наркотик, принятый из любопытства или от скуки, вызывает приятные ощущения. В результате у подростка возникает желание повторно испытать те же чувства. Употребление наркотиков в молодежных кругах часто становится чем-то вроде попытки считаться взрослым человеком.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Одним  из факторов подростковой наркомании  является  неумение справляться с жизненными трудностями.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4583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641</Words>
  <Application>Microsoft Office PowerPoint</Application>
  <PresentationFormat>Экран (4:3)</PresentationFormat>
  <Paragraphs>49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Войно–Ясенецкого» Министерства здравоохранения Российской Федерации Фармацевтический колледж </vt:lpstr>
      <vt:lpstr>Введение</vt:lpstr>
      <vt:lpstr>Зависимость </vt:lpstr>
      <vt:lpstr>Алкоголизм</vt:lpstr>
      <vt:lpstr>Презентация PowerPoint</vt:lpstr>
      <vt:lpstr>Алкоголизм </vt:lpstr>
      <vt:lpstr>Курение</vt:lpstr>
      <vt:lpstr>Презентация PowerPoint</vt:lpstr>
      <vt:lpstr>Наркомания</vt:lpstr>
      <vt:lpstr>Презентация PowerPoint</vt:lpstr>
      <vt:lpstr>Интернет зависимость</vt:lpstr>
      <vt:lpstr>Презентация PowerPoint</vt:lpstr>
      <vt:lpstr>Профилактика зависимости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Войно–Ясенецкого» Министерства здравоохранения Российской Федерации Фармацевтический колледж</dc:title>
  <dc:creator>Рома</dc:creator>
  <cp:lastModifiedBy>Пользователь Windows</cp:lastModifiedBy>
  <cp:revision>3</cp:revision>
  <dcterms:created xsi:type="dcterms:W3CDTF">2020-06-24T03:39:09Z</dcterms:created>
  <dcterms:modified xsi:type="dcterms:W3CDTF">2020-06-24T04:01:55Z</dcterms:modified>
</cp:coreProperties>
</file>