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83" r:id="rId4"/>
    <p:sldId id="284" r:id="rId5"/>
    <p:sldId id="285" r:id="rId6"/>
    <p:sldId id="286" r:id="rId7"/>
    <p:sldId id="305" r:id="rId8"/>
    <p:sldId id="259" r:id="rId9"/>
    <p:sldId id="289" r:id="rId10"/>
    <p:sldId id="287" r:id="rId11"/>
    <p:sldId id="288" r:id="rId12"/>
    <p:sldId id="290" r:id="rId13"/>
    <p:sldId id="261" r:id="rId14"/>
    <p:sldId id="264" r:id="rId15"/>
    <p:sldId id="291" r:id="rId16"/>
    <p:sldId id="292" r:id="rId17"/>
    <p:sldId id="293" r:id="rId18"/>
    <p:sldId id="294" r:id="rId19"/>
    <p:sldId id="296" r:id="rId20"/>
    <p:sldId id="297" r:id="rId21"/>
    <p:sldId id="277" r:id="rId22"/>
    <p:sldId id="278" r:id="rId23"/>
    <p:sldId id="300" r:id="rId24"/>
    <p:sldId id="279" r:id="rId25"/>
    <p:sldId id="301" r:id="rId26"/>
    <p:sldId id="298" r:id="rId27"/>
    <p:sldId id="299" r:id="rId28"/>
    <p:sldId id="281" r:id="rId29"/>
    <p:sldId id="302" r:id="rId30"/>
    <p:sldId id="303" r:id="rId31"/>
    <p:sldId id="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6424.html" TargetMode="External"/><Relationship Id="rId2" Type="http://schemas.openxmlformats.org/officeDocument/2006/relationships/hyperlink" Target="http://www.studmedlib.ru/ru/book/ISBN978597043641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ollegelib.ru/book/ISBN9785970429334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1300"/>
            <a:ext cx="7766936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образовательное учреждение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образования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Министерства здравоохранения и социального развития Российской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классификации микроорганизмов.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Морфология бактерий.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29470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14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20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6916"/>
            <a:ext cx="12192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ступенями всех классификаций являются: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ЦАРСТВО – КЛАСС – ПОРЯДОК - СЕМЕЙСТВО-РОД - ВИД.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 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совокупность организмов, имеющих общее происхождение, сходные по морфологическим и физиологическим признакам, обмену веществ.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Штамм 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 узкое понятие, чем вид. Это различные культуры одного и того же вида, отличающиеся какими-то признаками от основного вида. Штаммы одного вида, различающиеся по антигенным характеристикам, называют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серотипами (серовариантами 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сокращенно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сероварами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 чувствительности к специфическим фагам -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фаготипами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биохимическим свойствам -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хемоварами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 биологическим свойствам-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биоварами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т.д.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Клон 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популяция или культура, являющаяся потомством одной клетки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" y="0"/>
            <a:ext cx="11684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Колония 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видимая изолированная структура при размножении бактерий на плотных питательных средах, может развиваться из одной или нескольких родительских клеток. Если колония развилась из одной родительской клетки, то потомство называется 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клон.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вся совокупность микроорганизмов одного вида, выросших на плотной или жидкой питательной среде.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00" y="366623"/>
            <a:ext cx="8039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настоящее время для классификации микроорганизмов - прокариотов используется </a:t>
            </a: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систематика </a:t>
            </a:r>
            <a:r>
              <a:rPr lang="ru-RU" alt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Берджи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подвергающаяся постоянной коррекции в связи с открытием новых микроорганизмов.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1980 г. единая международная классификация Берги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обозначения видов используют </a:t>
            </a: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бинарную латинскую номенклатуру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род/вид, состоящую из названия рода (пишется с заглавной буквы) и вида (со строчной буквы). Примеры- </a:t>
            </a:r>
            <a:r>
              <a:rPr lang="en-US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US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flexneri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Rickettsia </a:t>
            </a:r>
            <a:r>
              <a:rPr lang="en-US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sibirica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5122" name="Picture 2" descr="http://img1.liveinternet.ru/images/attach/c/9/108/409/108409365_Berg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0"/>
            <a:ext cx="37719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20100" y="4956502"/>
            <a:ext cx="3721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Дэвид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Хендрикс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Берджи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Hendricks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бактериолог.</a:t>
            </a:r>
          </a:p>
        </p:txBody>
      </p:sp>
    </p:spTree>
    <p:extLst>
      <p:ext uri="{BB962C8B-B14F-4D97-AF65-F5344CB8AC3E}">
        <p14:creationId xmlns:p14="http://schemas.microsoft.com/office/powerpoint/2010/main" val="41744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268407"/>
            <a:ext cx="1122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изучении, идентификации и классификации микроорганизмов чаще всего изучают следующие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Морфологические</a:t>
            </a:r>
            <a:endParaRPr lang="ru-RU" sz="4000" b="1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2.Тинкториальные</a:t>
            </a:r>
          </a:p>
          <a:p>
            <a:pPr lvl="0" indent="180340" algn="just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Культуральные</a:t>
            </a:r>
          </a:p>
          <a:p>
            <a:pPr lvl="0" indent="180340" algn="just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Биохимические </a:t>
            </a:r>
          </a:p>
          <a:p>
            <a:pPr lvl="0" indent="180340" algn="just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Антигенные</a:t>
            </a:r>
          </a:p>
          <a:p>
            <a:pPr lvl="0" indent="180340" algn="just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Физиологические </a:t>
            </a:r>
          </a:p>
        </p:txBody>
      </p:sp>
    </p:spTree>
    <p:extLst>
      <p:ext uri="{BB962C8B-B14F-4D97-AF65-F5344CB8AC3E}">
        <p14:creationId xmlns:p14="http://schemas.microsoft.com/office/powerpoint/2010/main" val="3091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000" y="217438"/>
            <a:ext cx="11264900" cy="583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Подвижность и типы движения.</a:t>
            </a:r>
            <a:endParaRPr lang="ru-RU" sz="2800" b="1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Способность к спорообразованию, характер спор.</a:t>
            </a:r>
            <a:endParaRPr lang="ru-RU" sz="2800" b="1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Чувствительность к бактериофагам.</a:t>
            </a:r>
            <a:endParaRPr lang="ru-RU" sz="2800" b="1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Химический состав клеточных стенок - основные сахара и аминокислоты, липидный и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жирнокислотный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состав.</a:t>
            </a:r>
            <a:endParaRPr lang="ru-RU" sz="2800" b="1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Белковый спектр.</a:t>
            </a:r>
            <a:endParaRPr lang="ru-RU" sz="2800" b="1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Чувствительность к антибиотикам и другим лекарственным препаратам. </a:t>
            </a:r>
            <a:endParaRPr lang="ru-RU" sz="2800" b="1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Генотипические.</a:t>
            </a:r>
            <a:endParaRPr lang="ru-RU" sz="2800" b="1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35290"/>
            <a:ext cx="1137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Характеристика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основных групп микроорганизмов: бактерии, спирохеты,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раккетсии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грибы, простейшие, вирусы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00" y="1435100"/>
            <a:ext cx="11747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Истинные бактерии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одноклеточные организмы,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имеющие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обособленного ядра и хлорофилла. Имеется клеточная стенка. По форме клетки делятся на кокки, палочки и извитые формы. Это самая большая группа микроорганизмов среди патогенных форм.</a:t>
            </a:r>
            <a:endParaRPr lang="ru-RU" sz="4400" dirty="0"/>
          </a:p>
        </p:txBody>
      </p:sp>
      <p:pic>
        <p:nvPicPr>
          <p:cNvPr id="7170" name="Picture 2" descr="https://fs00.infourok.ru/images/doc/217/247368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6"/>
          <a:stretch/>
        </p:blipFill>
        <p:spPr bwMode="auto">
          <a:xfrm>
            <a:off x="114300" y="0"/>
            <a:ext cx="11990356" cy="67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0" y="203736"/>
            <a:ext cx="118115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Спирохеты – тонкие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длинные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штопорообразные извитые организмы,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имеющие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ядра и клеточной стенки.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систематики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Берджи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относятся к одной из групп бактерий.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спирохет: толщина- 1 мкм, длинна – 100-200 мкм. 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Плохо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окрашиваются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аналировыми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красителями.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клетки спирохет находится эластичная нить, вокруг которой намотана цитоплазма.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Передвигаются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изгибания тела, вращения, некоторые виды имеют жгутики.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Обитают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водной среде, при высыхании сразу погибают.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внешней среде неустойчивы.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Непатогенные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 обнаруживаются в ротовой полости человека, в водоемах.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вызывают заболевания сифилис, бореллиоз, лептоспироз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http://unpictures.ru/images/113827_pozdnii-vrozhdennyi-sifi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54000"/>
            <a:ext cx="48514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nimals.kharkov.ua/files/animals/ris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648241"/>
            <a:ext cx="47339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emorywebnet.ru/articles/wp-content/uploads/2016/10/36332754-zheltushno-gemorragicheskiy-leptospiro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t="9333" r="2750"/>
          <a:stretch/>
        </p:blipFill>
        <p:spPr bwMode="auto">
          <a:xfrm>
            <a:off x="4127500" y="589991"/>
            <a:ext cx="7416800" cy="60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4000"/>
            <a:ext cx="11760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Выделяют три рода: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трепонема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бореллия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лептоспира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Отличаются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 от друга по количеству и частоте завитков.</a:t>
            </a:r>
            <a:endParaRPr lang="ru-RU" sz="4400" dirty="0"/>
          </a:p>
        </p:txBody>
      </p:sp>
      <p:pic>
        <p:nvPicPr>
          <p:cNvPr id="9218" name="Picture 2" descr="http://www.dailyxtra.com/sites/default/files/XO252_STD_Syphi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0"/>
            <a:ext cx="6096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edicalplanet.su/Img/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0"/>
            <a:ext cx="6981825" cy="520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yourpetsneedthis.com/wp-content/uploads/2014/04/Leptospira-Bacte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4" y="0"/>
            <a:ext cx="7502526" cy="53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295176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Морфология риккетсий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Риккетсии – это особая группа полиморфных бактерий, которые являются внутриклеточными паразитами.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Брила.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my-article.net/data/files/tiny-mce/68/img/ionofiles/Rickettsia-prowaze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95176"/>
            <a:ext cx="4659412" cy="23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53635" y="2679700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сыпной тиф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220" name="Picture 4" descr="http://vrachfree.ru/images/zabolevaniya1/bolezn-brilla-tsinsse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12" y="3202920"/>
            <a:ext cx="7915275" cy="35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122129"/>
            <a:ext cx="95123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мелкие (0.2-1 мкм), полиморфные микроорганизмы, среди которых встречаются палочковидные,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кокковидные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нитевидные (длиной 10-30 мкм) представители. 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Риккетсии не имеют спор, капсул, неподвижны. </a:t>
            </a: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Грамотрицательны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Романовскому-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Гимзе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по способу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Здродовского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окрашиваются в красный цвет.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клеточной стенки сходно со строением стенки грамотрицательных бактерий.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http://present5.com/docs/morfologiya_i_fiziologiya_mikrobov_images/morfologiya_i_fiziologiya_mikrobov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6" y="-88108"/>
            <a:ext cx="11606149" cy="70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800" y="338485"/>
            <a:ext cx="1087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План: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классификации микроорганизмов.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основных групп микроорганизмов: бактерии, спирохеты,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раккетсии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грибы, простейшие, вирусы.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1148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Риккетсии размножаются внутри клетки хозяина. Аэробы. Обладают собственным метаболизмом, ведут себя в клетке самостоятельно. Однако являются энергетически зависимыми от клетки паразитами. Образуют эндотоксин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https://yanpurnami.files.wordpress.com/2012/04/10-0258-fa1-t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815882"/>
            <a:ext cx="5239233" cy="365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7200" y="1644758"/>
            <a:ext cx="6413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Риккетсиозы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передаются трансмиссивным путем через кровососущих насекомых.</a:t>
            </a:r>
          </a:p>
        </p:txBody>
      </p:sp>
      <p:pic>
        <p:nvPicPr>
          <p:cNvPr id="11268" name="Picture 4" descr="http://ok-t.ru/img/baza9/1386329062935.files/image0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4" y="107513"/>
            <a:ext cx="12148183" cy="59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499" y="258445"/>
            <a:ext cx="85342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Морфологическая характеристика грибов</a:t>
            </a:r>
            <a:endParaRPr lang="ru-RU" sz="24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 имеют четко ограниченное ядро и относятся к эукариотам.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Дрожжевые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 образуют отдельные овальные клетки.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Плесневые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 формируют клеточные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нитеподобные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структуры -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гифы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Мицелий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переплетение гиф - основная морфологическая структура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Грибы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размножаются половым и бесполым (вегетативным) способом.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вегетативном размножении образуются специализированные репродуктивные структуры – споры -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конидии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располагаться в специализированных вместилищах -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спорангиях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(эндоспоры) или отшнуровываться от плодоносящих гиф (экзоспоры). </a:t>
            </a:r>
            <a:endParaRPr lang="ru-RU" sz="24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cdn.bolshoyvopros.ru/files/users/images/c8/de/c8de44b4994f41fa3606713d7fe60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89" y="194945"/>
            <a:ext cx="28194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32975" y="2290446"/>
            <a:ext cx="2168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Дрожжевые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грибы </a:t>
            </a:r>
            <a:endParaRPr lang="ru-RU" dirty="0"/>
          </a:p>
        </p:txBody>
      </p:sp>
      <p:pic>
        <p:nvPicPr>
          <p:cNvPr id="10244" name="Picture 4" descr="http://kakotvet.com/images2/chem_opasna_plesen_v_banke_s_varen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378200"/>
            <a:ext cx="31496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42648" y="3008868"/>
            <a:ext cx="1958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Плесневые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грибы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0"/>
            <a:ext cx="11988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Морфологическая характеристика актиномицетов (лучистых грибов по старым классификациям)</a:t>
            </a:r>
            <a:endParaRPr lang="ru-RU" sz="4000" b="1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Актиномицеты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 бактерий, имеющие истинный, не имеющий перегородок мицелий.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Мицелиальный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 виде ветвящихся нитей) рост этих грамположительных бактерий придает им внешнее сходство с грибами. Это сходство усиливается вследствие наличия у высших форм актиномицетов наружных неполовых спор, которые называются конидиями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http://bigslide.ru/images/13/12698/96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0" y="240536"/>
            <a:ext cx="117221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Отличие актиномицетов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грибов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Прокариотическое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клетки,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 в клеточной стенке хитина или целлюлозы,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Размножаются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бесполым путем. 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низших актиномицетов мицелий фрагментируется на типичной одноклеточной бактерии.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000" y="3349079"/>
            <a:ext cx="11722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Обычным местом обитания для большинства из них является почва. Однако ряд видов актиномицет могут инфицировать раны и вызывать образование абсцессов. С некоторыми актиномицетами (например,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стрептомицетами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связана способность выработки антибиотиков.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5800" y="129162"/>
            <a:ext cx="520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Морфология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простейших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800" y="713936"/>
            <a:ext cx="11874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Простейшие –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одноклеточные эукариоты, имеющие сложно устроенную клетку по типу клетки животных.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Клеточной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стенки нет, много дополнительных органоидов.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Живут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водной среде, передвигаются с помощью ложноножек, жгутиков или ресничек.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высыхании погибают.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неблагоприятных условиях способны образовывать цисты.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37349"/>
            <a:ext cx="11722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простейшим относятся амебы, инфузории.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Патогенные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вызывают заболевания амебиаз, трихомоноз, лямблиоз, малярию.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http://900igr.net/up/datas/258019/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121920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25" y="-106363"/>
            <a:ext cx="116459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Морфология вирусов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Ультрамикроскопические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размеры (измеряются в нанометрах).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Вирусы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 нуклеиновую кислоту только одного типа - или ДНК (ДНК- вирусы) или РНК (РНК- вирусы). </a:t>
            </a:r>
          </a:p>
          <a:p>
            <a:pPr marL="342900" indent="-342900" algn="just">
              <a:buFontTx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Вирусы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способны к росту и бинарному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делению.</a:t>
            </a:r>
          </a:p>
          <a:p>
            <a:pPr marL="342900" indent="-342900" algn="just">
              <a:buFontTx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Вирусы размножаются путем воспроизводства себя в инфицированной клетке хозяина за счет собственной геномной нуклеиновой кислоты.</a:t>
            </a:r>
          </a:p>
          <a:p>
            <a:pPr marL="342900" indent="-342900" algn="just">
              <a:buFontTx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вирусов нет собственных систем мобилизации энергии и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белоков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Средой обитания вирусов являются живые клетки - бактерии (это бактериофаги), клетки растений, животных и человека.</a:t>
            </a:r>
          </a:p>
          <a:p>
            <a:pPr indent="18034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вирусы существуют в двух качественно разных формах: </a:t>
            </a:r>
          </a:p>
          <a:p>
            <a:pPr indent="18034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внеклеточной -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вирион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внутриклеточной -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вирус.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medpuls.net/sites/default/files/sites/default/files/images/guide/image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2169775" cy="67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c.pics.livejournal.com/glagolas/9742400/119577/119577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" y="-1"/>
            <a:ext cx="12169774" cy="68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6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Строение вирусов:</a:t>
            </a: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вирусов образуют нуклеиновые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кислоты</a:t>
            </a:r>
          </a:p>
          <a:p>
            <a:pPr marL="742950" indent="-742950" algn="just">
              <a:buAutoNum type="arabicPeriod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Капсид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устроенные вирусы имеют только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нуклеокапсид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т.е. комплекс генома с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капсидом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называются «голыми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других вирусов поверх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капсида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есть дополнительная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мембраноподобная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оболочка, приобретаемая вирусом в момент выхода из клетки хозяина -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суперкапсид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900igr.net/up/datas/165070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900igr.net/datai/meditsina/TSarstvo-virusov/0008-005-Mnogie-virusy-pomimo-belkovogo-kapsida-imejut-eschjo-i-vneshnjuju-obolochku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7" t="24662" r="29165" b="29991"/>
          <a:stretch/>
        </p:blipFill>
        <p:spPr bwMode="auto">
          <a:xfrm>
            <a:off x="5473700" y="221666"/>
            <a:ext cx="4826000" cy="59738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ds02.infourok.ru/uploads/ex/07bc/0007e373-e5bb0680/640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13346" r="54479" b="25820"/>
          <a:stretch/>
        </p:blipFill>
        <p:spPr bwMode="auto">
          <a:xfrm>
            <a:off x="1587500" y="0"/>
            <a:ext cx="871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npictures.ru/images/2827740_virusy-stroeni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9017" r="16389" b="15799"/>
          <a:stretch/>
        </p:blipFill>
        <p:spPr bwMode="auto">
          <a:xfrm>
            <a:off x="234367" y="0"/>
            <a:ext cx="11723265" cy="680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602903"/>
            <a:ext cx="101854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Перечислите группы микроорганизмов.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Распределите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микроорганизмов в соответствии со сложностью их строения (вирусы, риккетсии, бактерии, грибы, простейшие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строения вирусов.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533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Учебно-методическое и информационное обеспечение учебной дисциплины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: учебник / ред. В. В. Зверев, Е. В. Буданова. - 8-е изд., стер. - М. : Академия, 2014. - 281 с.</a:t>
            </a:r>
          </a:p>
          <a:p>
            <a:pPr marL="4572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900" y="495181"/>
            <a:ext cx="10947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классификации микроорганизмов.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Микроорганизмы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большая группа организмов, в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которую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входят представители из разных царств живой природы.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физиология и строение этих царств отличается друг от друга, то и лекарственные средства против них используются разные. Поэтому необходимо четко представлять классификацию микроорганизмов.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645900" cy="618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1. - 448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http://www.studmedlib.ru/ru/book/ISBN9785970436417.html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2. - 480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http://www.studmedlib.ru/ru/book/ISBN9785970436424.html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Черкес, Ф. К. Микробиология : учебник / Ф. К. Черкес, Л. Б. Богоявленская, Н. А. Бельская ; ред. Ф. К. Черкес. - Стер. изд. - М. : Альянс, 2014. - 512 с.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[Электронный ресурс] : учеб. для мед. училищ и колледжей / ред. В. В. Зверев, М. Н. Бойченко. - М. : ГЭОТАР-Медиа, 2014. - 368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http://www.medcollegelib.ru/book/ISBN9785970429334.html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56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221152"/>
            <a:ext cx="8585200" cy="458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Электронные ресурсы: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КрасГМУ «Colibris»;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ВУЗ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Колледж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ЭМБ Консультант врача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Айбукс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Букап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Лань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Юрайт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КонсультантПлюс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НЭБ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eLibrary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73502" y="152400"/>
            <a:ext cx="11686698" cy="6526372"/>
            <a:chOff x="2131" y="3126"/>
            <a:chExt cx="11444" cy="7608"/>
          </a:xfrm>
        </p:grpSpPr>
        <p:sp>
          <p:nvSpPr>
            <p:cNvPr id="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131" y="3290"/>
              <a:ext cx="11294" cy="7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Text Box 34"/>
            <p:cNvSpPr txBox="1">
              <a:spLocks noChangeArrowheads="1"/>
            </p:cNvSpPr>
            <p:nvPr/>
          </p:nvSpPr>
          <p:spPr bwMode="auto">
            <a:xfrm>
              <a:off x="5293" y="3126"/>
              <a:ext cx="5459" cy="9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Микроорганизмы</a:t>
              </a:r>
              <a:endParaRPr kumimoji="0" lang="ru-RU" alt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2281" y="4891"/>
              <a:ext cx="2542" cy="572"/>
            </a:xfrm>
            <a:prstGeom prst="rect">
              <a:avLst/>
            </a:prstGeom>
            <a:noFill/>
            <a:ln w="38100" cmpd="dbl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ц.</a:t>
              </a:r>
              <a:r>
                <a:rPr kumimoji="0" lang="en-US" altLang="ru-RU" sz="2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Eucariotae</a:t>
              </a:r>
              <a:endPara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5857" y="4891"/>
              <a:ext cx="2917" cy="644"/>
            </a:xfrm>
            <a:prstGeom prst="rect">
              <a:avLst/>
            </a:prstGeom>
            <a:noFill/>
            <a:ln w="38100" cmpd="dbl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ц.</a:t>
              </a:r>
              <a:r>
                <a:rPr kumimoji="0" lang="en-US" altLang="ru-RU" sz="3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Procariotae</a:t>
              </a:r>
              <a:endParaRPr kumimoji="0" lang="en-US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10468" y="4984"/>
              <a:ext cx="2542" cy="716"/>
            </a:xfrm>
            <a:prstGeom prst="rect">
              <a:avLst/>
            </a:prstGeom>
            <a:noFill/>
            <a:ln w="38100" cmpd="dbl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ц.</a:t>
              </a:r>
              <a:r>
                <a:rPr kumimoji="0" lang="en-US" altLang="ru-RU" sz="3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Viridae</a:t>
              </a:r>
              <a:endParaRPr kumimoji="0" lang="en-US" alt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2281" y="5727"/>
              <a:ext cx="2635" cy="5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Микр.грибки</a:t>
              </a:r>
              <a:endPara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2281" y="7307"/>
              <a:ext cx="2729" cy="9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одноклеточные водоросли</a:t>
              </a:r>
              <a:endPara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6704" y="7958"/>
              <a:ext cx="2542" cy="5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кл. </a:t>
              </a:r>
              <a:r>
                <a:rPr kumimoji="0" lang="en-US" alt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Bacteria</a:t>
              </a:r>
              <a:endParaRPr kumimoji="0" lang="en-US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5669" y="6285"/>
              <a:ext cx="3483" cy="1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кл. сине-зеленые водоросли</a:t>
              </a:r>
              <a:endPara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10375" y="6563"/>
              <a:ext cx="3200" cy="1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Внутриклеточные паразиты</a:t>
              </a:r>
              <a:endPara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4822" y="5263"/>
              <a:ext cx="565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4916" y="5263"/>
              <a:ext cx="471" cy="3066"/>
              <a:chOff x="1344" y="1344"/>
              <a:chExt cx="240" cy="1584"/>
            </a:xfrm>
          </p:grpSpPr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>
                <a:off x="1584" y="1344"/>
                <a:ext cx="0" cy="1584"/>
              </a:xfrm>
              <a:prstGeom prst="line">
                <a:avLst/>
              </a:prstGeom>
              <a:noFill/>
              <a:ln w="38100" cmpd="dbl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H="1">
                <a:off x="1344" y="211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 flipH="1">
                <a:off x="1392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9716" y="5170"/>
              <a:ext cx="0" cy="3066"/>
            </a:xfrm>
            <a:prstGeom prst="line">
              <a:avLst/>
            </a:prstGeom>
            <a:noFill/>
            <a:ln w="38100" cmpd="dbl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9152" y="6656"/>
              <a:ext cx="564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9340" y="8236"/>
              <a:ext cx="376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8775" y="5170"/>
              <a:ext cx="941" cy="0"/>
            </a:xfrm>
            <a:prstGeom prst="line">
              <a:avLst/>
            </a:prstGeom>
            <a:noFill/>
            <a:ln w="38100" cmpd="dbl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0093" y="5170"/>
              <a:ext cx="0" cy="2137"/>
            </a:xfrm>
            <a:prstGeom prst="line">
              <a:avLst/>
            </a:prstGeom>
            <a:noFill/>
            <a:ln w="38100" cmpd="dbl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10093" y="5170"/>
              <a:ext cx="376" cy="0"/>
            </a:xfrm>
            <a:prstGeom prst="line">
              <a:avLst/>
            </a:prstGeom>
            <a:noFill/>
            <a:ln w="38100" cmpd="dbl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0093" y="7307"/>
              <a:ext cx="282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281" y="8886"/>
              <a:ext cx="2542" cy="1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пор. Истинные бактерии</a:t>
              </a:r>
              <a:endPara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5010" y="8979"/>
              <a:ext cx="2730" cy="5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пор.спирохеты</a:t>
              </a:r>
              <a:endPara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6893" y="10002"/>
              <a:ext cx="2729" cy="5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пор.риккетсии</a:t>
              </a:r>
              <a:endPara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0281" y="8979"/>
              <a:ext cx="3294" cy="5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Пор.микоплазмы</a:t>
              </a:r>
              <a:endPara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9905" y="10002"/>
              <a:ext cx="2729" cy="5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пор.хламидии</a:t>
              </a:r>
              <a:endPara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4728" y="8329"/>
              <a:ext cx="1976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6610" y="8514"/>
              <a:ext cx="847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8116" y="8514"/>
              <a:ext cx="659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9246" y="8422"/>
              <a:ext cx="207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8775" y="8514"/>
              <a:ext cx="2165" cy="1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2281" y="6471"/>
              <a:ext cx="2635" cy="5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Простейшие</a:t>
              </a:r>
              <a:endPara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2"/>
            <p:cNvSpPr>
              <a:spLocks noChangeShapeType="1"/>
            </p:cNvSpPr>
            <p:nvPr/>
          </p:nvSpPr>
          <p:spPr bwMode="auto">
            <a:xfrm flipH="1">
              <a:off x="4916" y="5913"/>
              <a:ext cx="471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33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300840"/>
            <a:ext cx="11315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группы микроорганизмов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Истинные бактерии:</a:t>
            </a: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стафилококки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стрептококки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палочки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дизентерии,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палочки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туберкулеза и т.д.</a:t>
            </a: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Спирохеты: </a:t>
            </a: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сифилиса,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лептоспира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edikst.ru/misc/i/gallery/19155/414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29" y="842962"/>
            <a:ext cx="5641171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xpertpokozhe.ru/wp-content/uploads/2015/12/streptok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29" y="842962"/>
            <a:ext cx="5601230" cy="53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hkt.guru/wp-content/uploads/files2/9430_kolit-dizenter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842962"/>
            <a:ext cx="5799178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qwrt.ru/images/2014/03/28/tuber-9569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78" y="663243"/>
            <a:ext cx="6911975" cy="490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ailyxtra.com/sites/default/files/XO252_STD_Syphil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59" y="807347"/>
            <a:ext cx="6096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edia-fm.ru/wp-content/uploads/2016/07/leptospira-interrogans-bacterium-cnr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77666"/>
            <a:ext cx="85725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428179"/>
            <a:ext cx="11709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Риккетсии – возбудители сыпного тифа</a:t>
            </a:r>
          </a:p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Микроскопические грибы (царство грибы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трихофитии,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микроспории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кандидоза,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актиномицеты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Простейшие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(царство животные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малярии,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трихоманоза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лямблиоза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www.vesti.kg/media/k2/items/cache/f784bde12f0c260445a2c4ece7289b9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071562"/>
            <a:ext cx="538162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ribochek.su/books/item/f00/s00/z0000023/pic/00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955675"/>
            <a:ext cx="64484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ipacilar.com/wp-content/uploads/2015/09/Macroconidia_Microsporum_can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70756"/>
            <a:ext cx="6556374" cy="49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nergetic-mastery.com/wp-content/uploads/2013/03/candida-albicans-yeast-fung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70756"/>
            <a:ext cx="66675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icrobak.ru/wp-content/uploads/2015/02/stroenie-mikroorganizmov-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979488"/>
            <a:ext cx="6486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okeydoc.ru/wp-content/uploads/2016/01/5942_lor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11" y="-4177"/>
            <a:ext cx="10419789" cy="68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004.cz/z-trichomoniaza/trichomoniaz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-59531"/>
            <a:ext cx="9013825" cy="70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edikst.ru/misc/i/gallery/13770/24187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11955"/>
            <a:ext cx="10018712" cy="679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9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666621"/>
            <a:ext cx="1158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вирусы (царство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вирусы):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гриппа,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оспы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озбудитель СПИДа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т.д.</a:t>
            </a: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Микоплазмы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хламидии (царство прокариоты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хламидиоза,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микоплазмоза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Одноклеточные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водоросли (царство растения) – патогенных форм нет.</a:t>
            </a:r>
          </a:p>
        </p:txBody>
      </p:sp>
      <p:pic>
        <p:nvPicPr>
          <p:cNvPr id="3074" name="Picture 2" descr="http://im4.kommersant.ru/Issues.photo/OGONIOK/2009/029/KMO_090981_03157_1_t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3" y="0"/>
            <a:ext cx="7907867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atologii.net/uploads/posts/2015-06/1435393498_vetryan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2" y="-1"/>
            <a:ext cx="7897467" cy="61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epatitinano.ru/articles/wp-content/uploads/2016/12/30759137-vozbuditel-gepatita-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1" y="-114300"/>
            <a:ext cx="791307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4warez.ru/uploads/posts/1291186249_aids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50" y="-2"/>
            <a:ext cx="8060268" cy="60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edreality.ru/uploads/posts/2013-10/1380920688_k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0" y="0"/>
            <a:ext cx="79375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kalpil.ru/uploads/posts/2014-08/1407916361_ornitoz-prichiny-simptomy-lechen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33" y="-76201"/>
            <a:ext cx="76200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moskvia.com/upload/medialibrary/429/429a3abd8c288eee0316b6972f39805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42" y="-76201"/>
            <a:ext cx="7952316" cy="600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as6400825.ru/biologiya_5/5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-1"/>
            <a:ext cx="9179679" cy="68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321355"/>
            <a:ext cx="115189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Систематика -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микроорганизмов в соответствии с их происхождением и биологическим сходством. 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Систематика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занимается всесторонним описанием видов организмов, выяснением степени родственных отношений между ними и объединением их в различные по уровню родства классификационные единицы -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таксоны. </a:t>
            </a:r>
            <a:endParaRPr lang="en-US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вопросы, решаемые при систематике -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классификация, идентификация и номенклатура.</a:t>
            </a:r>
            <a:endParaRPr lang="ru-RU" sz="36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17693"/>
            <a:ext cx="115443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-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(объединение) организмов в соответствии с их общими свойствами (сходными генотипическими и фенотипическими признаками) по различным таксонам.</a:t>
            </a:r>
            <a:endParaRPr lang="ru-RU" sz="36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/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Таксономия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наука о методах и принципах распределения (классификации) организмов в соответствии с их иерархией. Наиболее часто используют следующие таксономические единицы (таксоны) -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штамм, вид, род.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Последующие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крупные таксоны -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семейство, порядок, класс.</a:t>
            </a:r>
            <a:endParaRPr lang="ru-RU" sz="36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1293</Words>
  <Application>Microsoft Office PowerPoint</Application>
  <PresentationFormat>Широкоэкранный</PresentationFormat>
  <Paragraphs>201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Antiqua</vt:lpstr>
      <vt:lpstr>Arial</vt:lpstr>
      <vt:lpstr>Calibri</vt:lpstr>
      <vt:lpstr>Times New Roman</vt:lpstr>
      <vt:lpstr>Trebuchet MS</vt:lpstr>
      <vt:lpstr>Wingdings 3</vt:lpstr>
      <vt:lpstr>Грань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Home</cp:lastModifiedBy>
  <cp:revision>32</cp:revision>
  <dcterms:created xsi:type="dcterms:W3CDTF">2015-09-01T11:52:31Z</dcterms:created>
  <dcterms:modified xsi:type="dcterms:W3CDTF">2017-09-03T12:33:37Z</dcterms:modified>
</cp:coreProperties>
</file>