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6"/>
  </p:notesMasterIdLst>
  <p:sldIdLst>
    <p:sldId id="320" r:id="rId2"/>
    <p:sldId id="257" r:id="rId3"/>
    <p:sldId id="258" r:id="rId4"/>
    <p:sldId id="260" r:id="rId5"/>
    <p:sldId id="259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78" r:id="rId24"/>
    <p:sldId id="322" r:id="rId2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81754" autoAdjust="0"/>
  </p:normalViewPr>
  <p:slideViewPr>
    <p:cSldViewPr>
      <p:cViewPr varScale="1">
        <p:scale>
          <a:sx n="101" d="100"/>
          <a:sy n="101" d="100"/>
        </p:scale>
        <p:origin x="922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670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мария мокрецова" userId="24e1432285117b3d" providerId="LiveId" clId="{C729E65F-A8F8-4082-ADAC-08F86EFD4F17}"/>
    <pc:docChg chg="modSld">
      <pc:chgData name="мария мокрецова" userId="24e1432285117b3d" providerId="LiveId" clId="{C729E65F-A8F8-4082-ADAC-08F86EFD4F17}" dt="2023-06-10T10:57:22.878" v="1" actId="1035"/>
      <pc:docMkLst>
        <pc:docMk/>
      </pc:docMkLst>
      <pc:sldChg chg="modSp mod">
        <pc:chgData name="мария мокрецова" userId="24e1432285117b3d" providerId="LiveId" clId="{C729E65F-A8F8-4082-ADAC-08F86EFD4F17}" dt="2023-06-10T10:57:22.878" v="1" actId="1035"/>
        <pc:sldMkLst>
          <pc:docMk/>
          <pc:sldMk cId="0" sldId="262"/>
        </pc:sldMkLst>
        <pc:spChg chg="mod">
          <ac:chgData name="мария мокрецова" userId="24e1432285117b3d" providerId="LiveId" clId="{C729E65F-A8F8-4082-ADAC-08F86EFD4F17}" dt="2023-06-10T10:57:22.878" v="1" actId="1035"/>
          <ac:spMkLst>
            <pc:docMk/>
            <pc:sldMk cId="0" sldId="262"/>
            <ac:spMk id="4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6ED1E6-356F-4F04-A613-D35FE875D62A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792AD57-93DB-496A-AFD4-D515BD5E5495}">
      <dgm:prSet phldrT="[Текст]" custT="1"/>
      <dgm:spPr/>
      <dgm:t>
        <a:bodyPr/>
        <a:lstStyle/>
        <a:p>
          <a:r>
            <a:rPr lang="ru-RU" sz="2000" b="1" dirty="0"/>
            <a:t>Стабилизация после рождения</a:t>
          </a:r>
        </a:p>
      </dgm:t>
    </dgm:pt>
    <dgm:pt modelId="{D9A50B3E-5261-40A1-9753-D8113C685811}" type="parTrans" cxnId="{B4419495-7453-4778-85A3-A957954AE179}">
      <dgm:prSet/>
      <dgm:spPr/>
      <dgm:t>
        <a:bodyPr/>
        <a:lstStyle/>
        <a:p>
          <a:endParaRPr lang="ru-RU"/>
        </a:p>
      </dgm:t>
    </dgm:pt>
    <dgm:pt modelId="{870C436D-4E2C-4E56-BE7D-FC2A4239E030}" type="sibTrans" cxnId="{B4419495-7453-4778-85A3-A957954AE179}">
      <dgm:prSet/>
      <dgm:spPr/>
      <dgm:t>
        <a:bodyPr/>
        <a:lstStyle/>
        <a:p>
          <a:endParaRPr lang="ru-RU"/>
        </a:p>
      </dgm:t>
    </dgm:pt>
    <dgm:pt modelId="{FE0B874B-6D37-433C-8861-6BA851EFBE40}">
      <dgm:prSet phldrT="[Текст]" custT="1"/>
      <dgm:spPr/>
      <dgm:t>
        <a:bodyPr/>
        <a:lstStyle/>
        <a:p>
          <a:r>
            <a:rPr lang="ru-RU" sz="1600" b="1" dirty="0"/>
            <a:t>Прогрессирование вплоть до потери подвижности</a:t>
          </a:r>
        </a:p>
      </dgm:t>
    </dgm:pt>
    <dgm:pt modelId="{38357930-658A-4697-BA4F-DD7C1BF95ED3}" type="parTrans" cxnId="{C9CAC247-7BC5-4B49-9212-CB51E7923B6F}">
      <dgm:prSet/>
      <dgm:spPr/>
      <dgm:t>
        <a:bodyPr/>
        <a:lstStyle/>
        <a:p>
          <a:endParaRPr lang="ru-RU"/>
        </a:p>
      </dgm:t>
    </dgm:pt>
    <dgm:pt modelId="{BD07CA10-084F-4DDC-9BC0-9E136F487BE9}" type="sibTrans" cxnId="{C9CAC247-7BC5-4B49-9212-CB51E7923B6F}">
      <dgm:prSet/>
      <dgm:spPr/>
      <dgm:t>
        <a:bodyPr/>
        <a:lstStyle/>
        <a:p>
          <a:endParaRPr lang="ru-RU"/>
        </a:p>
      </dgm:t>
    </dgm:pt>
    <dgm:pt modelId="{A0C6995D-B10C-49DB-8627-B5625CC0180E}" type="pres">
      <dgm:prSet presAssocID="{D46ED1E6-356F-4F04-A613-D35FE875D62A}" presName="cycle" presStyleCnt="0">
        <dgm:presLayoutVars>
          <dgm:dir/>
          <dgm:resizeHandles val="exact"/>
        </dgm:presLayoutVars>
      </dgm:prSet>
      <dgm:spPr/>
    </dgm:pt>
    <dgm:pt modelId="{50CCC839-35C6-433A-8F57-E4757CB2FBAE}" type="pres">
      <dgm:prSet presAssocID="{0792AD57-93DB-496A-AFD4-D515BD5E5495}" presName="arrow" presStyleLbl="node1" presStyleIdx="0" presStyleCnt="2" custAng="0" custScaleY="100427">
        <dgm:presLayoutVars>
          <dgm:bulletEnabled val="1"/>
        </dgm:presLayoutVars>
      </dgm:prSet>
      <dgm:spPr/>
    </dgm:pt>
    <dgm:pt modelId="{897155E1-5D7F-43E1-96BF-89E025E71DEE}" type="pres">
      <dgm:prSet presAssocID="{FE0B874B-6D37-433C-8861-6BA851EFBE40}" presName="arrow" presStyleLbl="node1" presStyleIdx="1" presStyleCnt="2" custScaleY="100366">
        <dgm:presLayoutVars>
          <dgm:bulletEnabled val="1"/>
        </dgm:presLayoutVars>
      </dgm:prSet>
      <dgm:spPr/>
    </dgm:pt>
  </dgm:ptLst>
  <dgm:cxnLst>
    <dgm:cxn modelId="{C9CAC247-7BC5-4B49-9212-CB51E7923B6F}" srcId="{D46ED1E6-356F-4F04-A613-D35FE875D62A}" destId="{FE0B874B-6D37-433C-8861-6BA851EFBE40}" srcOrd="1" destOrd="0" parTransId="{38357930-658A-4697-BA4F-DD7C1BF95ED3}" sibTransId="{BD07CA10-084F-4DDC-9BC0-9E136F487BE9}"/>
    <dgm:cxn modelId="{B4419495-7453-4778-85A3-A957954AE179}" srcId="{D46ED1E6-356F-4F04-A613-D35FE875D62A}" destId="{0792AD57-93DB-496A-AFD4-D515BD5E5495}" srcOrd="0" destOrd="0" parTransId="{D9A50B3E-5261-40A1-9753-D8113C685811}" sibTransId="{870C436D-4E2C-4E56-BE7D-FC2A4239E030}"/>
    <dgm:cxn modelId="{936CF29B-8CC8-44D5-A440-4EE6D4B9BE20}" type="presOf" srcId="{D46ED1E6-356F-4F04-A613-D35FE875D62A}" destId="{A0C6995D-B10C-49DB-8627-B5625CC0180E}" srcOrd="0" destOrd="0" presId="urn:microsoft.com/office/officeart/2005/8/layout/arrow1"/>
    <dgm:cxn modelId="{CEB49CA6-C0AF-4342-AC18-61ACB1B20491}" type="presOf" srcId="{FE0B874B-6D37-433C-8861-6BA851EFBE40}" destId="{897155E1-5D7F-43E1-96BF-89E025E71DEE}" srcOrd="0" destOrd="0" presId="urn:microsoft.com/office/officeart/2005/8/layout/arrow1"/>
    <dgm:cxn modelId="{60E7C6CD-43A0-4A30-8032-984A53F4A79E}" type="presOf" srcId="{0792AD57-93DB-496A-AFD4-D515BD5E5495}" destId="{50CCC839-35C6-433A-8F57-E4757CB2FBAE}" srcOrd="0" destOrd="0" presId="urn:microsoft.com/office/officeart/2005/8/layout/arrow1"/>
    <dgm:cxn modelId="{78A10B37-8CF6-4B2A-9684-E106C1A51140}" type="presParOf" srcId="{A0C6995D-B10C-49DB-8627-B5625CC0180E}" destId="{50CCC839-35C6-433A-8F57-E4757CB2FBAE}" srcOrd="0" destOrd="0" presId="urn:microsoft.com/office/officeart/2005/8/layout/arrow1"/>
    <dgm:cxn modelId="{ED30E214-3F8D-4521-B7E3-1556562FB88A}" type="presParOf" srcId="{A0C6995D-B10C-49DB-8627-B5625CC0180E}" destId="{897155E1-5D7F-43E1-96BF-89E025E71DEE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CCC839-35C6-433A-8F57-E4757CB2FBAE}">
      <dsp:nvSpPr>
        <dsp:cNvPr id="0" name=""/>
        <dsp:cNvSpPr/>
      </dsp:nvSpPr>
      <dsp:spPr>
        <a:xfrm rot="16200000">
          <a:off x="603" y="1593"/>
          <a:ext cx="2913330" cy="2925770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Стабилизация после рождения</a:t>
          </a:r>
        </a:p>
      </dsp:txBody>
      <dsp:txXfrm rot="5400000">
        <a:off x="504216" y="736145"/>
        <a:ext cx="2415937" cy="1456665"/>
      </dsp:txXfrm>
    </dsp:sp>
    <dsp:sp modelId="{897155E1-5D7F-43E1-96BF-89E025E71DEE}">
      <dsp:nvSpPr>
        <dsp:cNvPr id="0" name=""/>
        <dsp:cNvSpPr/>
      </dsp:nvSpPr>
      <dsp:spPr>
        <a:xfrm rot="5400000">
          <a:off x="5372873" y="2481"/>
          <a:ext cx="2913330" cy="2923993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Прогрессирование вплоть до потери подвижности</a:t>
          </a:r>
        </a:p>
      </dsp:txBody>
      <dsp:txXfrm rot="-5400000">
        <a:off x="5367542" y="736145"/>
        <a:ext cx="2414160" cy="14566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8CCE4-5055-46E4-AE08-B49D6FC98E84}" type="datetimeFigureOut">
              <a:rPr lang="ru-RU" smtClean="0"/>
              <a:pPr/>
              <a:t>10.06.2023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83851-1C33-44AC-A01F-E7F1DC79E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9736D-FEE1-4702-A8F8-174A59AB67C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6140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83851-1C33-44AC-A01F-E7F1DC79ED0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Кт: поскольку</a:t>
            </a:r>
            <a:r>
              <a:rPr lang="ru-RU" baseline="0" dirty="0"/>
              <a:t> гипс мешает </a:t>
            </a:r>
            <a:r>
              <a:rPr lang="ru-RU" baseline="0" dirty="0" err="1"/>
              <a:t>узи</a:t>
            </a:r>
            <a:endParaRPr lang="ru-RU" baseline="0" dirty="0"/>
          </a:p>
          <a:p>
            <a:r>
              <a:rPr lang="ru-RU" baseline="0" dirty="0"/>
              <a:t>МРТ: необходима </a:t>
            </a:r>
            <a:r>
              <a:rPr lang="ru-RU" baseline="0" dirty="0" err="1"/>
              <a:t>седация</a:t>
            </a:r>
            <a:r>
              <a:rPr lang="ru-RU" baseline="0" dirty="0"/>
              <a:t>, это минус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83851-1C33-44AC-A01F-E7F1DC79ED03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Две линии делят область на четыре квадранта.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83851-1C33-44AC-A01F-E7F1DC79ED03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>(точку касания подвздошной кости с линией </a:t>
            </a:r>
            <a:r>
              <a:rPr lang="ru-RU" sz="1200" dirty="0" err="1"/>
              <a:t>Хильгенрейнера</a:t>
            </a:r>
            <a:r>
              <a:rPr lang="ru-RU" sz="1200" dirty="0"/>
              <a:t>)</a:t>
            </a:r>
          </a:p>
          <a:p>
            <a:r>
              <a:rPr lang="ru-RU" dirty="0"/>
              <a:t>Значение нормы варьирует</a:t>
            </a:r>
            <a:r>
              <a:rPr lang="ru-RU" baseline="0" dirty="0"/>
              <a:t> у разных авторов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83851-1C33-44AC-A01F-E7F1DC79ED03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83851-1C33-44AC-A01F-E7F1DC79ED0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/>
              <a:t>У девочек в 4-8 раз чаще, связано с эндогенными эстрогенами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Считается, что повышенная заболеваемость у лапландцев и коренных американских индейцев связана с культурной традицией привязывать младенцев к люльке или пеленать их, сложив бедра вместе в разгибании. При приведении головка бедренной кости направлена кзади и от сустава. Если вертлужная впадина неглубокая или имеется слабость связок, пеленание может усугубить нестабильность и способствовать возникновению подвывиха или вывиха бедра. Кампания против пеленания в Японии снизила заболеваемость с 3,5% до 0,2%. Традиционно Африканские и китайские матери держат своих младенцев на талии, бедра младенцев сгибаются и отводятся, это положение более способствует развитию ТБС.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83851-1C33-44AC-A01F-E7F1DC79ED0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83851-1C33-44AC-A01F-E7F1DC79ED0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/>
              <a:t>При </a:t>
            </a:r>
            <a:r>
              <a:rPr lang="ru-RU" sz="1200" dirty="0" err="1"/>
              <a:t>невылеченном</a:t>
            </a:r>
            <a:r>
              <a:rPr lang="ru-RU" sz="1200" dirty="0"/>
              <a:t> вывихе бедра в подвздошной кости над </a:t>
            </a:r>
            <a:r>
              <a:rPr lang="ru-RU" sz="1200" dirty="0" err="1"/>
              <a:t>нативным</a:t>
            </a:r>
            <a:r>
              <a:rPr lang="ru-RU" sz="1200" dirty="0"/>
              <a:t> суставом может образоваться ложная</a:t>
            </a:r>
            <a:r>
              <a:rPr lang="ru-RU" sz="1200" baseline="0" dirty="0"/>
              <a:t> </a:t>
            </a:r>
            <a:r>
              <a:rPr lang="ru-RU" sz="1200" dirty="0"/>
              <a:t>вертлужная впадина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83851-1C33-44AC-A01F-E7F1DC79ED0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/>
              <a:t>Рост вертлужной впадины больше всего страдает при полных вывихах бедра, когда отсутствует контакт с головкой бедренной кости. В этих случаях как развитие вертлужной впадины останавливается из-за отсутствия стимуляции давлением. Когда бедро </a:t>
            </a:r>
            <a:r>
              <a:rPr lang="ru-RU" sz="1200" dirty="0" err="1"/>
              <a:t>подвывихнуто</a:t>
            </a:r>
            <a:r>
              <a:rPr lang="ru-RU" sz="1200" dirty="0"/>
              <a:t> или вертлужная впадина неглубокая, нагрузка на опору изменяется, и возникает повышенное давление на краю вертлужной впадины </a:t>
            </a:r>
            <a:endParaRPr lang="en-US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83851-1C33-44AC-A01F-E7F1DC79ED0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При вывихе бедра головка бедренной кости может быть полностью смещена из вертлужной впадины за счет приложения направленных кзади сил к приведенному бедру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83851-1C33-44AC-A01F-E7F1DC79ED0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Галеацци</a:t>
            </a:r>
            <a:r>
              <a:rPr lang="ru-RU" baseline="0" dirty="0"/>
              <a:t> – колено ниже на стороне поражения, когда ребенок лежит на спине, бедра и колени согнуты и </a:t>
            </a:r>
            <a:r>
              <a:rPr lang="ru-RU" baseline="0" dirty="0" err="1"/>
              <a:t>супинированы</a:t>
            </a:r>
            <a:r>
              <a:rPr lang="ru-RU" baseline="0" dirty="0"/>
              <a:t>, стопы на столе</a:t>
            </a:r>
          </a:p>
          <a:p>
            <a:r>
              <a:rPr lang="ru-RU" baseline="0" dirty="0" err="1"/>
              <a:t>Орлани</a:t>
            </a:r>
            <a:r>
              <a:rPr lang="ru-RU" baseline="0" dirty="0"/>
              <a:t>: бедро отводят (лягушачьи ноги) и тянут вперед, нестабильность выявляют </a:t>
            </a:r>
            <a:r>
              <a:rPr lang="ru-RU" baseline="0" dirty="0" err="1"/>
              <a:t>пальпаторно</a:t>
            </a:r>
            <a:r>
              <a:rPr lang="ru-RU" baseline="0" dirty="0"/>
              <a:t>, иногда слышен глухой звук от головки бедра (тест на вправление вывиха бедра)</a:t>
            </a:r>
          </a:p>
          <a:p>
            <a:r>
              <a:rPr lang="ru-RU" baseline="0" dirty="0"/>
              <a:t>Барлоу: бедро возвращают в исходное положение, слегка приводится и подталкивается сзади, глухой звук указывает на выход головки бедра из вертлужной впадины</a:t>
            </a:r>
          </a:p>
          <a:p>
            <a:endParaRPr lang="ru-RU" baseline="0" dirty="0"/>
          </a:p>
          <a:p>
            <a:r>
              <a:rPr lang="ru-RU" b="1" baseline="0" dirty="0"/>
              <a:t>«Глухой звук» и </a:t>
            </a:r>
            <a:r>
              <a:rPr lang="ru-RU" b="1" baseline="0" dirty="0" err="1"/>
              <a:t>пальпаторное</a:t>
            </a:r>
            <a:r>
              <a:rPr lang="ru-RU" b="1" baseline="0" dirty="0"/>
              <a:t> ощущение соскальзывания головки бедра через край вертлужной губы в детской ортопедии традиционно называют «Симптом щелчка»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83851-1C33-44AC-A01F-E7F1DC79ED0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/>
              <a:t>Походка </a:t>
            </a:r>
            <a:r>
              <a:rPr lang="ru-RU" sz="1200" dirty="0" err="1"/>
              <a:t>Тренделенбурга</a:t>
            </a:r>
            <a:r>
              <a:rPr lang="ru-RU" sz="1200" dirty="0"/>
              <a:t>:</a:t>
            </a:r>
            <a:r>
              <a:rPr lang="ru-RU" sz="1200" baseline="0" dirty="0"/>
              <a:t> при стоянии на пораженной ноге опускается таз на противоположной стороне</a:t>
            </a:r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83851-1C33-44AC-A01F-E7F1DC79ED0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10.06.2023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10.06.2023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1295" y="450125"/>
            <a:ext cx="1560504" cy="1138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500048"/>
            <a:ext cx="6215106" cy="2338255"/>
          </a:xfrm>
        </p:spPr>
        <p:txBody>
          <a:bodyPr>
            <a:normAutofit/>
          </a:bodyPr>
          <a:lstStyle/>
          <a:p>
            <a:r>
              <a:rPr lang="ru-RU" sz="2800" b="1" dirty="0"/>
              <a:t>Дисплазия тазобедренного сустава (Врожденный вывих бедра): дети</a:t>
            </a:r>
            <a:br>
              <a:rPr lang="ru-RU" sz="3000" dirty="0"/>
            </a:br>
            <a:r>
              <a:rPr lang="ru-RU" sz="3000" dirty="0"/>
              <a:t>Часть </a:t>
            </a:r>
            <a:r>
              <a:rPr lang="en-US" sz="3000" dirty="0"/>
              <a:t>1</a:t>
            </a: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54" y="3286130"/>
            <a:ext cx="4554149" cy="1314450"/>
          </a:xfrm>
        </p:spPr>
        <p:txBody>
          <a:bodyPr>
            <a:normAutofit fontScale="85000" lnSpcReduction="20000"/>
          </a:bodyPr>
          <a:lstStyle/>
          <a:p>
            <a:pPr algn="r">
              <a:lnSpc>
                <a:spcPct val="110000"/>
              </a:lnSpc>
            </a:pPr>
            <a:r>
              <a:rPr lang="ru-RU" altLang="ru-RU" dirty="0">
                <a:solidFill>
                  <a:schemeClr val="tx1"/>
                </a:solidFill>
              </a:rPr>
              <a:t>Выполнила: </a:t>
            </a:r>
          </a:p>
          <a:p>
            <a:pPr algn="r">
              <a:lnSpc>
                <a:spcPct val="110000"/>
              </a:lnSpc>
            </a:pPr>
            <a:r>
              <a:rPr lang="ru-RU" altLang="ru-RU" dirty="0">
                <a:solidFill>
                  <a:schemeClr val="tx1"/>
                </a:solidFill>
              </a:rPr>
              <a:t>Ординатор кафедры лучевой диагностики ИПО</a:t>
            </a:r>
          </a:p>
          <a:p>
            <a:pPr algn="r"/>
            <a:r>
              <a:rPr lang="ru-RU" altLang="ru-RU" b="1" dirty="0" err="1">
                <a:solidFill>
                  <a:schemeClr val="tx1"/>
                </a:solidFill>
              </a:rPr>
              <a:t>Мокрецова</a:t>
            </a:r>
            <a:r>
              <a:rPr lang="ru-RU" altLang="ru-RU" b="1" dirty="0">
                <a:solidFill>
                  <a:schemeClr val="tx1"/>
                </a:solidFill>
              </a:rPr>
              <a:t> Мария Юрьевна</a:t>
            </a:r>
            <a:endParaRPr lang="ru-RU" altLang="ru-RU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1"/>
            <a:ext cx="6858000" cy="117724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  <a:latin typeface="+mj-lt"/>
              </a:rPr>
              <a:t>ФГБОУ ВО </a:t>
            </a:r>
            <a:r>
              <a:rPr lang="ru-RU" dirty="0" err="1">
                <a:solidFill>
                  <a:schemeClr val="bg1"/>
                </a:solidFill>
                <a:latin typeface="+mj-lt"/>
              </a:rPr>
              <a:t>КрасГМУ</a:t>
            </a:r>
            <a:r>
              <a:rPr lang="ru-RU" dirty="0">
                <a:solidFill>
                  <a:schemeClr val="bg1"/>
                </a:solidFill>
                <a:latin typeface="+mj-lt"/>
              </a:rPr>
              <a:t> им. проф. В.Ф. Войно-Ясенецкого Минздрава РФ</a:t>
            </a:r>
            <a:endParaRPr lang="en-US" dirty="0">
              <a:solidFill>
                <a:schemeClr val="bg1"/>
              </a:solidFill>
              <a:latin typeface="+mj-lt"/>
            </a:endParaRPr>
          </a:p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Кафедра лучевой диагностики ИПО</a:t>
            </a:r>
            <a:endParaRPr lang="ru-RU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endParaRPr lang="ru-RU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3661166" y="4843465"/>
            <a:ext cx="1928826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eaLnBrk="1" hangingPunct="1"/>
            <a:r>
              <a:rPr lang="ru-RU" altLang="ru-RU" dirty="0">
                <a:latin typeface="Corbel" pitchFamily="34" charset="0"/>
              </a:rPr>
              <a:t>Красноярск, 202</a:t>
            </a:r>
            <a:r>
              <a:rPr lang="en-US" altLang="ru-RU" dirty="0">
                <a:latin typeface="Corbel" pitchFamily="34" charset="0"/>
              </a:rPr>
              <a:t>3</a:t>
            </a:r>
            <a:endParaRPr lang="ru-RU" altLang="ru-RU" dirty="0">
              <a:latin typeface="Corbe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" y="2932070"/>
            <a:ext cx="1571601" cy="2210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714362"/>
            <a:ext cx="8229600" cy="800100"/>
          </a:xfrm>
        </p:spPr>
        <p:txBody>
          <a:bodyPr/>
          <a:lstStyle/>
          <a:p>
            <a:r>
              <a:rPr lang="ru-RU" dirty="0"/>
              <a:t>Определения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b="1" dirty="0">
                <a:solidFill>
                  <a:schemeClr val="accent4">
                    <a:lumMod val="75000"/>
                  </a:schemeClr>
                </a:solidFill>
              </a:rPr>
              <a:t>Дисплазия</a:t>
            </a:r>
            <a:r>
              <a:rPr lang="ru-RU" sz="2200" dirty="0"/>
              <a:t> – аномальное формирование бедренной кости, вертлужной впадины и мягких тканей</a:t>
            </a:r>
          </a:p>
          <a:p>
            <a:r>
              <a:rPr lang="ru-RU" sz="2200" b="1" dirty="0">
                <a:solidFill>
                  <a:schemeClr val="accent4">
                    <a:lumMod val="75000"/>
                  </a:schemeClr>
                </a:solidFill>
              </a:rPr>
              <a:t>Нестабильность</a:t>
            </a:r>
            <a:r>
              <a:rPr lang="ru-RU" sz="2200" dirty="0"/>
              <a:t> – подвывих или вывих бедра</a:t>
            </a:r>
          </a:p>
          <a:p>
            <a:r>
              <a:rPr lang="ru-RU" sz="2200" b="1" dirty="0">
                <a:solidFill>
                  <a:schemeClr val="accent4">
                    <a:lumMod val="75000"/>
                  </a:schemeClr>
                </a:solidFill>
              </a:rPr>
              <a:t>Подвывих</a:t>
            </a:r>
            <a:r>
              <a:rPr lang="ru-RU" sz="2200" dirty="0"/>
              <a:t> – выход головки бедренной кости за пределы вертлужной впадины при сохранении контакта между структурами</a:t>
            </a:r>
          </a:p>
          <a:p>
            <a:r>
              <a:rPr lang="ru-RU" sz="2200" b="1" dirty="0">
                <a:solidFill>
                  <a:schemeClr val="accent4">
                    <a:lumMod val="75000"/>
                  </a:schemeClr>
                </a:solidFill>
              </a:rPr>
              <a:t>Вывих</a:t>
            </a:r>
            <a:r>
              <a:rPr lang="ru-RU" sz="2200" dirty="0"/>
              <a:t> – потеря контакта головки бедренной кости с вертлужной впадиной.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24"/>
            <a:ext cx="8229600" cy="800100"/>
          </a:xfrm>
        </p:spPr>
        <p:txBody>
          <a:bodyPr>
            <a:normAutofit fontScale="90000"/>
          </a:bodyPr>
          <a:lstStyle/>
          <a:p>
            <a:r>
              <a:rPr lang="ru-RU" dirty="0"/>
              <a:t>Клиническое выявление дисплазии: от рождения до 6 месяцев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32"/>
            <a:ext cx="8229600" cy="3144970"/>
          </a:xfrm>
        </p:spPr>
        <p:txBody>
          <a:bodyPr>
            <a:normAutofit/>
          </a:bodyPr>
          <a:lstStyle/>
          <a:p>
            <a:r>
              <a:rPr lang="ru-RU" sz="2400" dirty="0"/>
              <a:t>Асимметрия паховых/бедренных складок;</a:t>
            </a:r>
          </a:p>
          <a:p>
            <a:r>
              <a:rPr lang="ru-RU" sz="2400" dirty="0"/>
              <a:t>Укорочение нижней конечности из-за смещения бедренной кости кверху;</a:t>
            </a:r>
          </a:p>
          <a:p>
            <a:r>
              <a:rPr lang="ru-RU" sz="2400" dirty="0"/>
              <a:t>+ симптом </a:t>
            </a:r>
            <a:r>
              <a:rPr lang="ru-RU" sz="2400" dirty="0" err="1"/>
              <a:t>Галеацци</a:t>
            </a:r>
            <a:endParaRPr lang="ru-RU" sz="2400" dirty="0"/>
          </a:p>
          <a:p>
            <a:r>
              <a:rPr lang="ru-RU" sz="2400" i="1" dirty="0"/>
              <a:t>!При двусторонней аномалии асимметрия может отсутствовать</a:t>
            </a:r>
          </a:p>
          <a:p>
            <a:r>
              <a:rPr lang="ru-RU" sz="2400" dirty="0"/>
              <a:t>Пробы </a:t>
            </a:r>
            <a:r>
              <a:rPr lang="ru-RU" sz="2400" dirty="0" err="1"/>
              <a:t>Ортолани</a:t>
            </a:r>
            <a:r>
              <a:rPr lang="ru-RU" sz="2400" dirty="0"/>
              <a:t> и </a:t>
            </a:r>
            <a:r>
              <a:rPr lang="ru-RU" sz="2400" dirty="0" err="1"/>
              <a:t>Барлоу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Клиническое выявление дисплазии: дети старшего возраста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8"/>
            <a:ext cx="8229600" cy="3002094"/>
          </a:xfrm>
        </p:spPr>
        <p:txBody>
          <a:bodyPr>
            <a:normAutofit/>
          </a:bodyPr>
          <a:lstStyle/>
          <a:p>
            <a:r>
              <a:rPr lang="ru-RU" sz="2400" dirty="0"/>
              <a:t>Ограниченное отведение бедренной кости</a:t>
            </a:r>
          </a:p>
          <a:p>
            <a:r>
              <a:rPr lang="ru-RU" sz="2400" dirty="0"/>
              <a:t>Походка </a:t>
            </a:r>
            <a:r>
              <a:rPr lang="ru-RU" sz="2400" dirty="0" err="1"/>
              <a:t>Тренделенбурга</a:t>
            </a:r>
            <a:endParaRPr lang="ru-RU" sz="2400" dirty="0"/>
          </a:p>
          <a:p>
            <a:r>
              <a:rPr lang="ru-RU" sz="2400" dirty="0"/>
              <a:t>+тест </a:t>
            </a:r>
            <a:r>
              <a:rPr lang="ru-RU" sz="2400" dirty="0" err="1"/>
              <a:t>Галеацци</a:t>
            </a:r>
            <a:r>
              <a:rPr lang="ru-RU" sz="2400" dirty="0"/>
              <a:t> </a:t>
            </a:r>
          </a:p>
          <a:p>
            <a:r>
              <a:rPr lang="ru-RU" sz="2400" dirty="0"/>
              <a:t>Пробы </a:t>
            </a:r>
            <a:r>
              <a:rPr lang="ru-RU" sz="2400" dirty="0" err="1"/>
              <a:t>Ортлани</a:t>
            </a:r>
            <a:r>
              <a:rPr lang="ru-RU" sz="2400" dirty="0"/>
              <a:t> и </a:t>
            </a:r>
            <a:r>
              <a:rPr lang="ru-RU" sz="2400" dirty="0" err="1"/>
              <a:t>Барлоу</a:t>
            </a:r>
            <a:r>
              <a:rPr lang="ru-RU" sz="2400" dirty="0"/>
              <a:t> становятся бесполезны из-за контрактур мягких тканей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188"/>
            <a:ext cx="9144000" cy="800100"/>
          </a:xfrm>
        </p:spPr>
        <p:txBody>
          <a:bodyPr>
            <a:noAutofit/>
          </a:bodyPr>
          <a:lstStyle/>
          <a:p>
            <a:pPr algn="ctr"/>
            <a:r>
              <a:rPr lang="ru-RU" sz="3000" dirty="0"/>
              <a:t>Течение дисплазии тазобедренного сустава: новорожденные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643320"/>
            <a:ext cx="8286808" cy="1237055"/>
          </a:xfrm>
        </p:spPr>
        <p:txBody>
          <a:bodyPr>
            <a:noAutofit/>
          </a:bodyPr>
          <a:lstStyle/>
          <a:p>
            <a:r>
              <a:rPr lang="ru-RU" sz="2000" dirty="0"/>
              <a:t>У новорожденных с дисплазией без нестабильности могут развиться </a:t>
            </a:r>
            <a:r>
              <a:rPr lang="ru-RU" sz="2000" dirty="0">
                <a:solidFill>
                  <a:srgbClr val="C00000"/>
                </a:solidFill>
              </a:rPr>
              <a:t>нормальные суставы без лечения</a:t>
            </a:r>
          </a:p>
          <a:p>
            <a:r>
              <a:rPr lang="ru-RU" sz="2000" dirty="0"/>
              <a:t>Чем ребенок старше, тем </a:t>
            </a:r>
            <a:r>
              <a:rPr lang="ru-RU" sz="2000" dirty="0">
                <a:solidFill>
                  <a:srgbClr val="C00000"/>
                </a:solidFill>
              </a:rPr>
              <a:t>менее вероятно спонтанное разрешение</a:t>
            </a:r>
            <a:r>
              <a:rPr lang="ru-RU" sz="2000" dirty="0"/>
              <a:t> и более выражены изменения  в суставе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868771016"/>
              </p:ext>
            </p:extLst>
          </p:nvPr>
        </p:nvGraphicFramePr>
        <p:xfrm>
          <a:off x="428596" y="857238"/>
          <a:ext cx="8286808" cy="2928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868" y="2143122"/>
            <a:ext cx="200026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Нестабильность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62"/>
            <a:ext cx="8229600" cy="800100"/>
          </a:xfrm>
        </p:spPr>
        <p:txBody>
          <a:bodyPr>
            <a:noAutofit/>
          </a:bodyPr>
          <a:lstStyle/>
          <a:p>
            <a:r>
              <a:rPr lang="ru-RU" sz="3000" dirty="0"/>
              <a:t>Течение дисплазии тазобедренного сустава: подростки и взрослые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2000246"/>
            <a:ext cx="4138642" cy="3081294"/>
          </a:xfrm>
        </p:spPr>
        <p:txBody>
          <a:bodyPr>
            <a:normAutofit lnSpcReduction="10000"/>
          </a:bodyPr>
          <a:lstStyle/>
          <a:p>
            <a:r>
              <a:rPr lang="ru-RU" sz="2200" dirty="0"/>
              <a:t>Дисплазия в подростковом и взрослом возрасте:</a:t>
            </a:r>
          </a:p>
          <a:p>
            <a:pPr lvl="1"/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Аномальная походка;</a:t>
            </a:r>
          </a:p>
          <a:p>
            <a:pPr lvl="1"/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Ограничение отведения;</a:t>
            </a:r>
          </a:p>
          <a:p>
            <a:pPr lvl="1"/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Снижение силы суставов;</a:t>
            </a:r>
          </a:p>
          <a:p>
            <a:pPr lvl="1"/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Увеличение частоты дегенеративных заболеваний суставов;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Исход  нелеченой </a:t>
            </a:r>
            <a:r>
              <a:rPr lang="ru-RU" b="1" dirty="0"/>
              <a:t>односторонней </a:t>
            </a:r>
            <a:r>
              <a:rPr lang="ru-RU" dirty="0"/>
              <a:t>дисплазии менее благоприятен;</a:t>
            </a:r>
          </a:p>
          <a:p>
            <a:r>
              <a:rPr lang="ru-RU" dirty="0"/>
              <a:t>Средний возраст появления симптомов у пациентов </a:t>
            </a:r>
            <a:r>
              <a:rPr lang="ru-RU" b="1" dirty="0"/>
              <a:t>с подвывихом: </a:t>
            </a:r>
            <a:r>
              <a:rPr lang="ru-RU" i="1" dirty="0"/>
              <a:t>36,6 лет у женщин и 54 года у мужчин</a:t>
            </a:r>
            <a:r>
              <a:rPr lang="ru-RU" dirty="0"/>
              <a:t>;</a:t>
            </a:r>
          </a:p>
          <a:p>
            <a:r>
              <a:rPr lang="ru-RU" dirty="0"/>
              <a:t>Больные </a:t>
            </a:r>
            <a:r>
              <a:rPr lang="ru-RU" b="1" dirty="0"/>
              <a:t>без подвывиха </a:t>
            </a:r>
            <a:r>
              <a:rPr lang="ru-RU" dirty="0"/>
              <a:t>бессимптомны до развития дегенеративных изменений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dirty="0"/>
              <a:t>Течение дисплазии тазобедренного сустава: полный вывих бедра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2000246"/>
            <a:ext cx="8229600" cy="2930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Может наблюдаться </a:t>
            </a:r>
            <a:r>
              <a:rPr lang="ru-RU" sz="2400" b="1" dirty="0"/>
              <a:t>ограничение функции</a:t>
            </a:r>
            <a:r>
              <a:rPr lang="ru-RU" sz="2400" dirty="0"/>
              <a:t>, которое зависит от развития ложной вертлужной впадины и симметричности поражения:</a:t>
            </a:r>
          </a:p>
          <a:p>
            <a:r>
              <a:rPr lang="ru-RU" sz="2400" dirty="0"/>
              <a:t>Двусторонний вывих без ложной вертлужной впадины – хороший прогноз</a:t>
            </a:r>
          </a:p>
          <a:p>
            <a:r>
              <a:rPr lang="ru-RU" sz="2400" dirty="0"/>
              <a:t>Развитие ложной вертлужной впадины приводит к ранним дегенеративным изменениям и боли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24"/>
            <a:ext cx="8229600" cy="800100"/>
          </a:xfrm>
        </p:spPr>
        <p:txBody>
          <a:bodyPr/>
          <a:lstStyle/>
          <a:p>
            <a:r>
              <a:rPr lang="ru-RU" dirty="0"/>
              <a:t>Роль визуализации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8"/>
            <a:ext cx="8686800" cy="335928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>У новорожденных хрящевой тазобедренный сустав</a:t>
            </a:r>
          </a:p>
          <a:p>
            <a:pPr>
              <a:lnSpc>
                <a:spcPct val="120000"/>
              </a:lnSpc>
            </a:pPr>
            <a:r>
              <a:rPr lang="ru-RU" b="1" dirty="0"/>
              <a:t>Рентгенография </a:t>
            </a:r>
            <a:r>
              <a:rPr lang="ru-RU" dirty="0"/>
              <a:t>полезна после </a:t>
            </a:r>
            <a:r>
              <a:rPr lang="ru-RU" dirty="0" err="1"/>
              <a:t>оссификации</a:t>
            </a:r>
            <a:r>
              <a:rPr lang="ru-RU" dirty="0"/>
              <a:t> вертлужной впадины и головки бедренной кости (♀ 2-6 </a:t>
            </a:r>
            <a:r>
              <a:rPr lang="ru-RU" dirty="0" err="1"/>
              <a:t>мес</a:t>
            </a:r>
            <a:r>
              <a:rPr lang="ru-RU" dirty="0"/>
              <a:t>, ♂ 3-7 </a:t>
            </a:r>
            <a:r>
              <a:rPr lang="ru-RU" dirty="0" err="1"/>
              <a:t>мес</a:t>
            </a:r>
            <a:r>
              <a:rPr lang="ru-RU" dirty="0"/>
              <a:t>)</a:t>
            </a:r>
          </a:p>
          <a:p>
            <a:pPr>
              <a:lnSpc>
                <a:spcPct val="120000"/>
              </a:lnSpc>
            </a:pPr>
            <a:r>
              <a:rPr lang="ru-RU" b="1" dirty="0"/>
              <a:t>УЗИ</a:t>
            </a:r>
            <a:r>
              <a:rPr lang="ru-RU" dirty="0"/>
              <a:t> – метод выбора в первые полгода, после 6 месяцев окостенение препятствует адекватной оценке</a:t>
            </a:r>
          </a:p>
          <a:p>
            <a:pPr>
              <a:lnSpc>
                <a:spcPct val="120000"/>
              </a:lnSpc>
            </a:pPr>
            <a:r>
              <a:rPr lang="ru-RU" b="1" dirty="0"/>
              <a:t>КТ</a:t>
            </a:r>
            <a:r>
              <a:rPr lang="ru-RU" dirty="0"/>
              <a:t> используется при послеоперационной оценке новорожденных</a:t>
            </a:r>
          </a:p>
          <a:p>
            <a:pPr>
              <a:lnSpc>
                <a:spcPct val="120000"/>
              </a:lnSpc>
            </a:pPr>
            <a:r>
              <a:rPr lang="ru-RU" b="1" dirty="0"/>
              <a:t>МРТ</a:t>
            </a:r>
            <a:r>
              <a:rPr lang="ru-RU" dirty="0"/>
              <a:t> важно для оценки неокостеневших компонентов ТБС</a:t>
            </a:r>
          </a:p>
          <a:p>
            <a:pPr algn="r"/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Интерпретация рентгенограмм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Укладка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87068"/>
            <a:ext cx="8363272" cy="3243834"/>
          </a:xfrm>
        </p:spPr>
        <p:txBody>
          <a:bodyPr>
            <a:normAutofit/>
          </a:bodyPr>
          <a:lstStyle/>
          <a:p>
            <a:pPr lvl="1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для младенцев </a:t>
            </a:r>
            <a:r>
              <a:rPr lang="ru-RU" dirty="0">
                <a:solidFill>
                  <a:schemeClr val="tx1"/>
                </a:solidFill>
              </a:rPr>
              <a:t>– нейтральное положение таза, нижние конечности слегка согнуты; </a:t>
            </a:r>
          </a:p>
          <a:p>
            <a:pPr lvl="1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для детей, умеющих ходить </a:t>
            </a:r>
            <a:r>
              <a:rPr lang="ru-RU" dirty="0">
                <a:solidFill>
                  <a:schemeClr val="tx1"/>
                </a:solidFill>
              </a:rPr>
              <a:t>– рентгенограмма в прямой проекции с весовой нагрузкой, бедра в нейтральном положении (надколенники смотрят вперед)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24"/>
            <a:ext cx="8229600" cy="800100"/>
          </a:xfrm>
        </p:spPr>
        <p:txBody>
          <a:bodyPr/>
          <a:lstStyle/>
          <a:p>
            <a:r>
              <a:rPr lang="ru-RU" dirty="0"/>
              <a:t>Маркеры оценки дисплазии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7188" y="1357304"/>
            <a:ext cx="4492950" cy="3682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200" dirty="0"/>
              <a:t>Были разработаны, чтобы локализовать </a:t>
            </a:r>
            <a:r>
              <a:rPr lang="ru-RU" sz="2200" dirty="0" err="1"/>
              <a:t>неоссифицированную</a:t>
            </a:r>
            <a:r>
              <a:rPr lang="ru-RU" sz="2200" dirty="0"/>
              <a:t> головку бедренной кости в младенчестве до применения УЗИ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Определение, терминология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300"/>
              </a:spcAft>
            </a:pPr>
            <a:r>
              <a:rPr lang="ru-RU" sz="2000" i="1" dirty="0">
                <a:solidFill>
                  <a:srgbClr val="C00000"/>
                </a:solidFill>
              </a:rPr>
              <a:t>Спектр аномалий вертлужной впадины, проксимального отдела бедра и мягких тканей, недоразвитие всех элементов тазобедренного сустава.</a:t>
            </a:r>
          </a:p>
          <a:p>
            <a:pPr>
              <a:spcAft>
                <a:spcPts val="300"/>
              </a:spcAft>
            </a:pPr>
            <a:r>
              <a:rPr lang="ru-RU" sz="2000" dirty="0"/>
              <a:t>В англоязычной литературе практически не используются термины </a:t>
            </a:r>
            <a:r>
              <a:rPr lang="ru-RU" sz="2000" i="1" dirty="0"/>
              <a:t>врожденная дисплазия бедра/врожденный вывих бедра</a:t>
            </a:r>
            <a:r>
              <a:rPr lang="ru-RU" sz="2000" dirty="0"/>
              <a:t>, предпочтение отдают термину </a:t>
            </a:r>
            <a:r>
              <a:rPr lang="en-US" sz="2000" i="1" dirty="0"/>
              <a:t>developmental dysplasia of the hip (DDH)</a:t>
            </a:r>
            <a:r>
              <a:rPr lang="ru-RU" sz="2000" i="1" dirty="0"/>
              <a:t>, </a:t>
            </a:r>
            <a:r>
              <a:rPr lang="ru-RU" sz="2000" b="1" i="1" dirty="0"/>
              <a:t>развивающаяся дисплазия тазобедренного сустава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24"/>
            <a:ext cx="8229600" cy="800100"/>
          </a:xfrm>
        </p:spPr>
        <p:txBody>
          <a:bodyPr/>
          <a:lstStyle/>
          <a:p>
            <a:r>
              <a:rPr lang="ru-RU" dirty="0"/>
              <a:t>Линия </a:t>
            </a:r>
            <a:r>
              <a:rPr lang="ru-RU" dirty="0" err="1"/>
              <a:t>Хильгенрейнера</a:t>
            </a:r>
            <a:r>
              <a:rPr lang="ru-RU" dirty="0"/>
              <a:t>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786314" y="1857369"/>
            <a:ext cx="3786214" cy="2214579"/>
          </a:xfrm>
        </p:spPr>
        <p:txBody>
          <a:bodyPr>
            <a:normAutofit/>
          </a:bodyPr>
          <a:lstStyle/>
          <a:p>
            <a:r>
              <a:rPr lang="ru-RU" sz="2200" dirty="0"/>
              <a:t>Горизонтальная линия, проведенная через вершины </a:t>
            </a:r>
            <a:r>
              <a:rPr lang="ru-RU" sz="2200" dirty="0" err="1"/>
              <a:t>трехлучевых</a:t>
            </a:r>
            <a:r>
              <a:rPr lang="ru-RU" sz="2200" dirty="0"/>
              <a:t> хрящей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77188" y="1357304"/>
            <a:ext cx="4492950" cy="3682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785786" y="3000378"/>
            <a:ext cx="378621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24"/>
            <a:ext cx="8229600" cy="800100"/>
          </a:xfrm>
        </p:spPr>
        <p:txBody>
          <a:bodyPr/>
          <a:lstStyle/>
          <a:p>
            <a:r>
              <a:rPr lang="ru-RU" dirty="0"/>
              <a:t>Линия </a:t>
            </a:r>
            <a:r>
              <a:rPr lang="ru-RU" dirty="0" err="1"/>
              <a:t>Перкинса</a:t>
            </a:r>
            <a:r>
              <a:rPr lang="ru-RU" dirty="0"/>
              <a:t>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285866"/>
            <a:ext cx="4210080" cy="3795675"/>
          </a:xfrm>
        </p:spPr>
        <p:txBody>
          <a:bodyPr>
            <a:normAutofit/>
          </a:bodyPr>
          <a:lstStyle/>
          <a:p>
            <a:r>
              <a:rPr lang="ru-RU" dirty="0"/>
              <a:t>По латеральному краю вертлужной впадины, перпендикулярна линии </a:t>
            </a:r>
            <a:r>
              <a:rPr lang="ru-RU" dirty="0" err="1"/>
              <a:t>Хильгенрейнера</a:t>
            </a:r>
            <a:r>
              <a:rPr lang="ru-RU" dirty="0"/>
              <a:t>.</a:t>
            </a:r>
          </a:p>
          <a:p>
            <a:r>
              <a:rPr lang="ru-RU" dirty="0"/>
              <a:t>Головка бедренной кости должна лежать во </a:t>
            </a:r>
            <a:r>
              <a:rPr lang="ru-RU" i="1" dirty="0">
                <a:solidFill>
                  <a:srgbClr val="C00000"/>
                </a:solidFill>
              </a:rPr>
              <a:t>внутреннем нижнем квадранте</a:t>
            </a:r>
            <a:r>
              <a:rPr lang="ru-RU" dirty="0"/>
              <a:t>. При вывихе бедра она лежит в </a:t>
            </a:r>
            <a:r>
              <a:rPr lang="ru-RU" i="1" dirty="0">
                <a:solidFill>
                  <a:srgbClr val="C00000"/>
                </a:solidFill>
              </a:rPr>
              <a:t>верхнем наружном квадранте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77188" y="1357304"/>
            <a:ext cx="4492950" cy="3682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Прямая соединительная линия 9"/>
          <p:cNvCxnSpPr/>
          <p:nvPr/>
        </p:nvCxnSpPr>
        <p:spPr>
          <a:xfrm rot="5400000">
            <a:off x="821505" y="2678907"/>
            <a:ext cx="192882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2714612" y="2643188"/>
            <a:ext cx="185738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24"/>
            <a:ext cx="8229600" cy="800100"/>
          </a:xfrm>
        </p:spPr>
        <p:txBody>
          <a:bodyPr/>
          <a:lstStyle/>
          <a:p>
            <a:r>
              <a:rPr lang="ru-RU" dirty="0"/>
              <a:t>Линия </a:t>
            </a:r>
            <a:r>
              <a:rPr lang="ru-RU" dirty="0" err="1"/>
              <a:t>Шентона</a:t>
            </a:r>
            <a:r>
              <a:rPr lang="ru-RU" dirty="0"/>
              <a:t>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/>
              <a:t>Дуга, проведенная вдоль медиального края шейки бедра и верхнего края запирательного отверстия. </a:t>
            </a:r>
          </a:p>
          <a:p>
            <a:r>
              <a:rPr lang="ru-RU" dirty="0"/>
              <a:t>Смещение головки бедренной кости или наружная ротация бедра приводит к </a:t>
            </a:r>
            <a:r>
              <a:rPr lang="ru-RU" i="1" dirty="0">
                <a:solidFill>
                  <a:srgbClr val="002060"/>
                </a:solidFill>
              </a:rPr>
              <a:t>разрыву линии </a:t>
            </a:r>
            <a:r>
              <a:rPr lang="ru-RU" i="1" dirty="0" err="1">
                <a:solidFill>
                  <a:srgbClr val="002060"/>
                </a:solidFill>
              </a:rPr>
              <a:t>Шентона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77188" y="1357304"/>
            <a:ext cx="4492950" cy="3682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Дуга 7"/>
          <p:cNvSpPr/>
          <p:nvPr/>
        </p:nvSpPr>
        <p:spPr>
          <a:xfrm rot="395227">
            <a:off x="1835771" y="3256747"/>
            <a:ext cx="785818" cy="914400"/>
          </a:xfrm>
          <a:prstGeom prst="arc">
            <a:avLst>
              <a:gd name="adj1" fmla="val 13719206"/>
              <a:gd name="adj2" fmla="val 17395229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24"/>
            <a:ext cx="8229600" cy="800100"/>
          </a:xfrm>
        </p:spPr>
        <p:txBody>
          <a:bodyPr/>
          <a:lstStyle/>
          <a:p>
            <a:r>
              <a:rPr lang="ru-RU" dirty="0" err="1"/>
              <a:t>Ацетабулярный</a:t>
            </a:r>
            <a:r>
              <a:rPr lang="ru-RU" dirty="0"/>
              <a:t> угол (индекс)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572000" y="1428742"/>
            <a:ext cx="4572000" cy="20717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Угол между линией, проведенной через верхнелатеральный край вертлужной впадины и верхнелатеральный край </a:t>
            </a:r>
            <a:r>
              <a:rPr lang="ru-RU" dirty="0" err="1"/>
              <a:t>трехлучевого</a:t>
            </a:r>
            <a:r>
              <a:rPr lang="ru-RU" dirty="0"/>
              <a:t> хряща, и линией </a:t>
            </a:r>
            <a:r>
              <a:rPr lang="ru-RU" dirty="0" err="1"/>
              <a:t>Хильгенрейнера</a:t>
            </a:r>
            <a:r>
              <a:rPr lang="ru-RU" dirty="0"/>
              <a:t> 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77188" y="1357304"/>
            <a:ext cx="4492950" cy="3682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Дуга 7"/>
          <p:cNvSpPr/>
          <p:nvPr/>
        </p:nvSpPr>
        <p:spPr>
          <a:xfrm rot="19561732">
            <a:off x="1320413" y="2391997"/>
            <a:ext cx="914400" cy="914400"/>
          </a:xfrm>
          <a:prstGeom prst="arc">
            <a:avLst>
              <a:gd name="adj1" fmla="val 11775616"/>
              <a:gd name="adj2" fmla="val 14652243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одержимое 4"/>
          <p:cNvSpPr txBox="1">
            <a:spLocks/>
          </p:cNvSpPr>
          <p:nvPr/>
        </p:nvSpPr>
        <p:spPr>
          <a:xfrm>
            <a:off x="4572000" y="3500444"/>
            <a:ext cx="4357718" cy="15001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>
            <a:normAutofit lnSpcReduction="1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 рождении: ♂ 26°±5° и ♀30°±4°.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 12 </a:t>
            </a:r>
            <a:r>
              <a:rPr kumimoji="0" lang="ru-RU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мес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♂ 18°±4°  и ♀ 20°±3°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Углы больше данных значений  свидетельствуют о дисплазии.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Продолжение следует…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8"/>
            <a:ext cx="8229600" cy="800100"/>
          </a:xfrm>
        </p:spPr>
        <p:txBody>
          <a:bodyPr>
            <a:normAutofit fontScale="90000"/>
          </a:bodyPr>
          <a:lstStyle/>
          <a:p>
            <a:r>
              <a:rPr lang="ru-RU" dirty="0"/>
              <a:t>Дисплазия тазобедренного сустава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1285866"/>
            <a:ext cx="4143404" cy="3394472"/>
          </a:xfrm>
        </p:spPr>
        <p:txBody>
          <a:bodyPr>
            <a:noAutofit/>
          </a:bodyPr>
          <a:lstStyle/>
          <a:p>
            <a:r>
              <a:rPr lang="ru-RU" sz="2000" dirty="0"/>
              <a:t>98% – нарушение развития </a:t>
            </a:r>
            <a:r>
              <a:rPr lang="ru-RU" sz="2000" b="1" dirty="0"/>
              <a:t>нормального</a:t>
            </a:r>
            <a:r>
              <a:rPr lang="ru-RU" sz="2000" dirty="0"/>
              <a:t> тазобедренного сустава (ТБС) в течение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</a:rPr>
              <a:t>последних 4-х недель беременности или в постнатальном периоде;</a:t>
            </a:r>
          </a:p>
          <a:p>
            <a:r>
              <a:rPr lang="ru-RU" sz="2000" dirty="0" err="1"/>
              <a:t>Идиопатическая</a:t>
            </a:r>
            <a:r>
              <a:rPr lang="ru-RU" sz="2000" dirty="0"/>
              <a:t>;</a:t>
            </a:r>
          </a:p>
          <a:p>
            <a:r>
              <a:rPr lang="ru-RU" sz="2000" dirty="0">
                <a:solidFill>
                  <a:srgbClr val="C00000"/>
                </a:solidFill>
              </a:rPr>
              <a:t>Истинная заболеваемость неизвестна из-за несогласованности в методах диагностики;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3438" y="1285866"/>
            <a:ext cx="4038600" cy="3394472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sz="2400" dirty="0"/>
              <a:t>Чаще встречается:</a:t>
            </a:r>
          </a:p>
          <a:p>
            <a:pPr lvl="1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 девочек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 первенцев;</a:t>
            </a:r>
          </a:p>
          <a:p>
            <a:pPr lvl="1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 белых новорожденных;</a:t>
            </a:r>
          </a:p>
          <a:p>
            <a:pPr lvl="1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Слева;</a:t>
            </a:r>
          </a:p>
          <a:p>
            <a:pPr lvl="1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результате тазового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предлежания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</a:p>
          <a:p>
            <a:pPr lvl="1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Вероятно, связано с тугим пеленанием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Анатомия ТБС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i="1" dirty="0">
                <a:solidFill>
                  <a:srgbClr val="C00000"/>
                </a:solidFill>
              </a:rPr>
              <a:t>Головка бедренной кости </a:t>
            </a:r>
            <a:r>
              <a:rPr lang="ru-RU" sz="2200" dirty="0"/>
              <a:t>находится в полусферической вертлужной впадине</a:t>
            </a:r>
            <a:endParaRPr lang="ru-RU" sz="2200" i="1" dirty="0">
              <a:solidFill>
                <a:srgbClr val="C00000"/>
              </a:solidFill>
            </a:endParaRPr>
          </a:p>
          <a:p>
            <a:r>
              <a:rPr lang="ru-RU" sz="2200" i="1" dirty="0">
                <a:solidFill>
                  <a:srgbClr val="C00000"/>
                </a:solidFill>
              </a:rPr>
              <a:t>Вертлужная впадина </a:t>
            </a:r>
            <a:r>
              <a:rPr lang="ru-RU" sz="2200" dirty="0"/>
              <a:t>покрыта вертлужным хрящом.</a:t>
            </a:r>
            <a:endParaRPr lang="en-US" sz="2200" dirty="0"/>
          </a:p>
          <a:p>
            <a:r>
              <a:rPr lang="ru-RU" sz="2200" i="1" dirty="0">
                <a:solidFill>
                  <a:srgbClr val="C00000"/>
                </a:solidFill>
              </a:rPr>
              <a:t>Вертлужный хрящ </a:t>
            </a:r>
            <a:r>
              <a:rPr lang="ru-RU" sz="2200" dirty="0"/>
              <a:t>состоит из чашеобразной структуры, образующей внешние две трети полости сустава, и </a:t>
            </a:r>
            <a:r>
              <a:rPr lang="ru-RU" sz="2200" dirty="0" err="1"/>
              <a:t>трехлучевого</a:t>
            </a:r>
            <a:r>
              <a:rPr lang="ru-RU" sz="2200" dirty="0"/>
              <a:t> хряща, расположенного глубоко в суставе.</a:t>
            </a:r>
          </a:p>
          <a:p>
            <a:r>
              <a:rPr lang="ru-RU" sz="2200" i="1" dirty="0">
                <a:solidFill>
                  <a:srgbClr val="C00000"/>
                </a:solidFill>
              </a:rPr>
              <a:t>Вертлужная губа </a:t>
            </a:r>
            <a:r>
              <a:rPr lang="ru-RU" sz="2200" dirty="0"/>
              <a:t>– хрящевая структура, обрамляющая вертлужную впадину</a:t>
            </a:r>
          </a:p>
          <a:p>
            <a:endParaRPr lang="ru-RU" sz="2000" dirty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Развитие тазобедренного сустава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87068"/>
            <a:ext cx="8329642" cy="3243834"/>
          </a:xfrm>
        </p:spPr>
        <p:txBody>
          <a:bodyPr>
            <a:normAutofit lnSpcReduction="10000"/>
          </a:bodyPr>
          <a:lstStyle/>
          <a:p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Мезенхимальное</a:t>
            </a:r>
            <a:r>
              <a:rPr lang="ru-RU" sz="2000" dirty="0"/>
              <a:t> происхождение</a:t>
            </a:r>
          </a:p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Головка бедренной кости развивается быстрее, </a:t>
            </a:r>
            <a:r>
              <a:rPr lang="ru-RU" sz="2000" dirty="0"/>
              <a:t>чем вертлужная впадина.</a:t>
            </a:r>
          </a:p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В перинатальный период и несколько месяцев после рождения </a:t>
            </a:r>
            <a:r>
              <a:rPr lang="ru-RU" sz="2000" dirty="0"/>
              <a:t>головка бедренной кости имеет наименьшую площадь прилегания к вертлужной впадине =</a:t>
            </a:r>
            <a:r>
              <a:rPr lang="en-US" sz="2000" dirty="0"/>
              <a:t>&gt;</a:t>
            </a:r>
            <a:r>
              <a:rPr lang="ru-RU" sz="2000" dirty="0"/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большой риск вывиха</a:t>
            </a:r>
          </a:p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2-7 месяцев </a:t>
            </a:r>
            <a:r>
              <a:rPr lang="ru-RU" sz="2000" dirty="0"/>
              <a:t>– появляется центр окостенения бедренной кости.</a:t>
            </a:r>
          </a:p>
          <a:p>
            <a:pPr lvl="0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Нарушение кровоснабжения </a:t>
            </a:r>
            <a:r>
              <a:rPr lang="ru-RU" sz="2000" dirty="0">
                <a:solidFill>
                  <a:prstClr val="black"/>
                </a:solidFill>
              </a:rPr>
              <a:t>проксимального отдела бедренной кости приводит к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варусной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деформации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6"/>
            <a:ext cx="8229600" cy="800100"/>
          </a:xfrm>
        </p:spPr>
        <p:txBody>
          <a:bodyPr>
            <a:normAutofit fontScale="90000"/>
          </a:bodyPr>
          <a:lstStyle/>
          <a:p>
            <a:r>
              <a:rPr lang="ru-RU" dirty="0"/>
              <a:t>Патологические изменения при дисплазии ТБС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14494"/>
            <a:ext cx="6115064" cy="3071834"/>
          </a:xfrm>
        </p:spPr>
        <p:txBody>
          <a:bodyPr>
            <a:normAutofit/>
          </a:bodyPr>
          <a:lstStyle/>
          <a:p>
            <a:r>
              <a:rPr lang="ru-RU" sz="2000" i="1" dirty="0">
                <a:solidFill>
                  <a:srgbClr val="C00000"/>
                </a:solidFill>
              </a:rPr>
              <a:t>Вертлужная впадина </a:t>
            </a:r>
            <a:r>
              <a:rPr lang="ru-RU" sz="2000" dirty="0"/>
              <a:t>теряет чашеобразную форму и уплощается;</a:t>
            </a:r>
          </a:p>
          <a:p>
            <a:r>
              <a:rPr lang="ru-RU" sz="2000" i="1" dirty="0">
                <a:solidFill>
                  <a:srgbClr val="C00000"/>
                </a:solidFill>
              </a:rPr>
              <a:t>Головка бедренной кости </a:t>
            </a:r>
            <a:r>
              <a:rPr lang="ru-RU" sz="2000" dirty="0"/>
              <a:t>смещается вверх, </a:t>
            </a:r>
            <a:r>
              <a:rPr lang="ru-RU" sz="2000" i="1" dirty="0">
                <a:solidFill>
                  <a:srgbClr val="C00000"/>
                </a:solidFill>
              </a:rPr>
              <a:t>вертлужная губа </a:t>
            </a:r>
            <a:r>
              <a:rPr lang="ru-RU" sz="2000" dirty="0"/>
              <a:t>уплощается;</a:t>
            </a:r>
          </a:p>
          <a:p>
            <a:r>
              <a:rPr lang="ru-RU" sz="2000" i="1" dirty="0">
                <a:solidFill>
                  <a:srgbClr val="C00000"/>
                </a:solidFill>
              </a:rPr>
              <a:t>Круглая связка </a:t>
            </a:r>
            <a:r>
              <a:rPr lang="ru-RU" sz="2000" dirty="0"/>
              <a:t>утолщается, впадина заполняется </a:t>
            </a:r>
            <a:r>
              <a:rPr lang="ru-RU" sz="2000" i="1" dirty="0">
                <a:solidFill>
                  <a:srgbClr val="C00000"/>
                </a:solidFill>
              </a:rPr>
              <a:t>фиброзно-жировой тканью</a:t>
            </a:r>
            <a:r>
              <a:rPr lang="ru-RU" sz="2000" dirty="0"/>
              <a:t>;</a:t>
            </a:r>
          </a:p>
          <a:p>
            <a:r>
              <a:rPr lang="ru-RU" sz="2000" dirty="0"/>
              <a:t>Фиброзная ткань сливается с гиалиновым хрящом по краю вертлужной впадины – образуется </a:t>
            </a:r>
            <a:r>
              <a:rPr lang="ru-RU" sz="2000" i="1" dirty="0">
                <a:solidFill>
                  <a:srgbClr val="C00000"/>
                </a:solidFill>
              </a:rPr>
              <a:t>«лимб»</a:t>
            </a:r>
          </a:p>
          <a:p>
            <a:endParaRPr lang="ru-RU" sz="2000" dirty="0"/>
          </a:p>
          <a:p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215206" y="2214560"/>
            <a:ext cx="19287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Механические препятствия для репозиции головки бедренной кости</a:t>
            </a:r>
          </a:p>
        </p:txBody>
      </p:sp>
      <p:sp>
        <p:nvSpPr>
          <p:cNvPr id="13" name="Правая фигурная скобка 12"/>
          <p:cNvSpPr/>
          <p:nvPr/>
        </p:nvSpPr>
        <p:spPr>
          <a:xfrm>
            <a:off x="6000760" y="1785932"/>
            <a:ext cx="1071570" cy="28575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500180"/>
            <a:ext cx="8043890" cy="3243834"/>
          </a:xfrm>
        </p:spPr>
        <p:txBody>
          <a:bodyPr/>
          <a:lstStyle/>
          <a:p>
            <a:pPr>
              <a:buNone/>
            </a:pPr>
            <a:r>
              <a:rPr lang="ru-RU" dirty="0"/>
              <a:t>	Чем дольше головка бедренной кости остается вне вертлужной впадины или находится в подвывихе, тем тяжелее дисплазия вертлужной впадины и деформация головки бедренной кости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57158" y="2000246"/>
            <a:ext cx="642942" cy="1214446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ru-RU" sz="8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627534"/>
            <a:ext cx="7960398" cy="800100"/>
          </a:xfrm>
        </p:spPr>
        <p:txBody>
          <a:bodyPr>
            <a:noAutofit/>
          </a:bodyPr>
          <a:lstStyle/>
          <a:p>
            <a:r>
              <a:rPr lang="ru-RU" sz="3000" dirty="0"/>
              <a:t>Дисплазия левого тазобедренного сустава, рентгенограмма таза в прямой проекции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7000" contrast="-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4143372" y="1500180"/>
            <a:ext cx="4794619" cy="3388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71472" y="1785932"/>
            <a:ext cx="3143272" cy="2586018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1800" dirty="0"/>
              <a:t>Пациентка, 16 лет</a:t>
            </a:r>
          </a:p>
          <a:p>
            <a:r>
              <a:rPr lang="ru-RU" sz="1800" dirty="0"/>
              <a:t>Головка левой бедренной кости сочленяется с ложной вертлужной впадиной в подвздошной кости. </a:t>
            </a:r>
          </a:p>
          <a:p>
            <a:r>
              <a:rPr lang="ru-RU" sz="1800" dirty="0"/>
              <a:t>Левая бедренная кость уменьшена в диаметре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603547" y="1643056"/>
            <a:ext cx="4221367" cy="33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34" y="2000246"/>
            <a:ext cx="3610004" cy="2465796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ru-RU" sz="2000" dirty="0"/>
              <a:t>Пациентка, 5 месяцев</a:t>
            </a:r>
          </a:p>
          <a:p>
            <a:r>
              <a:rPr lang="ru-RU" sz="2000" dirty="0" err="1"/>
              <a:t>Диспластично</a:t>
            </a:r>
            <a:r>
              <a:rPr lang="ru-RU" sz="2000" dirty="0"/>
              <a:t> измененная вертлужная впадина, подвывих правой бедренной кости, головка смещена вверх и латерально. </a:t>
            </a:r>
          </a:p>
          <a:p>
            <a:r>
              <a:rPr lang="ru-RU" sz="2000" dirty="0"/>
              <a:t>Линия </a:t>
            </a:r>
            <a:r>
              <a:rPr lang="ru-RU" sz="2000" dirty="0" err="1"/>
              <a:t>Шентона</a:t>
            </a:r>
            <a:r>
              <a:rPr lang="ru-RU" sz="2000" dirty="0"/>
              <a:t> справа нарушена </a:t>
            </a:r>
          </a:p>
        </p:txBody>
      </p:sp>
      <p:sp>
        <p:nvSpPr>
          <p:cNvPr id="7" name="Заголовок 3">
            <a:extLst>
              <a:ext uri="{FF2B5EF4-FFF2-40B4-BE49-F238E27FC236}">
                <a16:creationId xmlns:a16="http://schemas.microsoft.com/office/drawing/2014/main" id="{88BB351D-0F59-1430-94D6-1B78ACB7D32B}"/>
              </a:ext>
            </a:extLst>
          </p:cNvPr>
          <p:cNvSpPr txBox="1">
            <a:spLocks/>
          </p:cNvSpPr>
          <p:nvPr/>
        </p:nvSpPr>
        <p:spPr>
          <a:xfrm>
            <a:off x="500034" y="642924"/>
            <a:ext cx="8104414" cy="8001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dirty="0"/>
              <a:t>Дисплазия правого тазобедренного сустава, рентгенограмма таза в прямой проекции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3463</TotalTime>
  <Words>1277</Words>
  <Application>Microsoft Office PowerPoint</Application>
  <PresentationFormat>Экран (16:9)</PresentationFormat>
  <Paragraphs>138</Paragraphs>
  <Slides>24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Calibri</vt:lpstr>
      <vt:lpstr>Corbel</vt:lpstr>
      <vt:lpstr>Georgia</vt:lpstr>
      <vt:lpstr>Trebuchet MS</vt:lpstr>
      <vt:lpstr>Wingdings 2</vt:lpstr>
      <vt:lpstr>Городская</vt:lpstr>
      <vt:lpstr>Дисплазия тазобедренного сустава (Врожденный вывих бедра): дети Часть 1</vt:lpstr>
      <vt:lpstr>Определение, терминология</vt:lpstr>
      <vt:lpstr>Дисплазия тазобедренного сустава</vt:lpstr>
      <vt:lpstr>Анатомия ТБС</vt:lpstr>
      <vt:lpstr>Развитие тазобедренного сустава</vt:lpstr>
      <vt:lpstr>Патологические изменения при дисплазии ТБС</vt:lpstr>
      <vt:lpstr>Презентация PowerPoint</vt:lpstr>
      <vt:lpstr>Дисплазия левого тазобедренного сустава, рентгенограмма таза в прямой проекции</vt:lpstr>
      <vt:lpstr>Презентация PowerPoint</vt:lpstr>
      <vt:lpstr>Определения</vt:lpstr>
      <vt:lpstr>Клиническое выявление дисплазии: от рождения до 6 месяцев</vt:lpstr>
      <vt:lpstr>Клиническое выявление дисплазии: дети старшего возраста</vt:lpstr>
      <vt:lpstr>Течение дисплазии тазобедренного сустава: новорожденные</vt:lpstr>
      <vt:lpstr>Течение дисплазии тазобедренного сустава: подростки и взрослые</vt:lpstr>
      <vt:lpstr>Течение дисплазии тазобедренного сустава: полный вывих бедра</vt:lpstr>
      <vt:lpstr>Роль визуализации</vt:lpstr>
      <vt:lpstr>Интерпретация рентгенограмм</vt:lpstr>
      <vt:lpstr>Укладка</vt:lpstr>
      <vt:lpstr>Маркеры оценки дисплазии</vt:lpstr>
      <vt:lpstr>Линия Хильгенрейнера </vt:lpstr>
      <vt:lpstr>Линия Перкинса </vt:lpstr>
      <vt:lpstr>Линия Шентона </vt:lpstr>
      <vt:lpstr>Ацетабулярный угол (индекс)</vt:lpstr>
      <vt:lpstr>Продолжение следует…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Дисплазия тазобедренного сустава (Врожденный вывих бедра): дети</dc:title>
  <dc:creator>Мокрецова М.Ю.</dc:creator>
  <cp:lastModifiedBy>мария мокрецова</cp:lastModifiedBy>
  <cp:revision>352</cp:revision>
  <dcterms:created xsi:type="dcterms:W3CDTF">2023-04-04T07:59:05Z</dcterms:created>
  <dcterms:modified xsi:type="dcterms:W3CDTF">2023-06-10T11:48:33Z</dcterms:modified>
</cp:coreProperties>
</file>