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5" r:id="rId1"/>
  </p:sldMasterIdLst>
  <p:notesMasterIdLst>
    <p:notesMasterId r:id="rId19"/>
  </p:notesMasterIdLst>
  <p:sldIdLst>
    <p:sldId id="256" r:id="rId2"/>
    <p:sldId id="359" r:id="rId3"/>
    <p:sldId id="259" r:id="rId4"/>
    <p:sldId id="414" r:id="rId5"/>
    <p:sldId id="415" r:id="rId6"/>
    <p:sldId id="417" r:id="rId7"/>
    <p:sldId id="416" r:id="rId8"/>
    <p:sldId id="428" r:id="rId9"/>
    <p:sldId id="429" r:id="rId10"/>
    <p:sldId id="418" r:id="rId11"/>
    <p:sldId id="423" r:id="rId12"/>
    <p:sldId id="430" r:id="rId13"/>
    <p:sldId id="420" r:id="rId14"/>
    <p:sldId id="421" r:id="rId15"/>
    <p:sldId id="431" r:id="rId16"/>
    <p:sldId id="432" r:id="rId17"/>
    <p:sldId id="44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271" autoAdjust="0"/>
    <p:restoredTop sz="89911" autoAdjust="0"/>
  </p:normalViewPr>
  <p:slideViewPr>
    <p:cSldViewPr snapToGrid="0">
      <p:cViewPr>
        <p:scale>
          <a:sx n="100" d="100"/>
          <a:sy n="100" d="100"/>
        </p:scale>
        <p:origin x="-1092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22F54-7280-4A22-A8B4-765A2C1D2F30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8A0BB-8A09-4295-8E07-F0847E313A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7937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8A0BB-8A09-4295-8E07-F0847E313AE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7275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8A0BB-8A09-4295-8E07-F0847E313AE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0228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8A0BB-8A09-4295-8E07-F0847E313AEC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5878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smtClean="0"/>
              <a:pPr/>
              <a:t>12/28/2022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03825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pPr/>
              <a:t>12/28/2022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6258335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pPr/>
              <a:t>12/28/2022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803917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pPr/>
              <a:t>12/28/2022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78840794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pPr/>
              <a:t>12/28/2022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258426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pPr/>
              <a:t>12/28/2022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8123584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pPr/>
              <a:t>12/28/2022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338098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pPr/>
              <a:t>12/28/2022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7585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smtClean="0"/>
              <a:pPr/>
              <a:t>12/28/2022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55519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pPr/>
              <a:t>12/28/2022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7095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pPr/>
              <a:t>12/28/2022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8766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pPr/>
              <a:t>12/28/2022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9744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pPr/>
              <a:t>12/28/2022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0119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pPr/>
              <a:t>12/28/2022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5269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pPr/>
              <a:t>12/28/2022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85050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pPr/>
              <a:t>12/28/2022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8347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pPr/>
              <a:t>12/28/2022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7404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1CF1133-3259-4C45-BABA-5B62D9C6F78D}" type="datetimeFigureOut">
              <a:rPr lang="en-US" smtClean="0"/>
              <a:pPr/>
              <a:t>12/28/2022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80246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2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3218" y="2491994"/>
            <a:ext cx="10731792" cy="2741894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Лучевая диагностика околощитовидных желёз: прошлое, настоящее и будущее. </a:t>
            </a:r>
            <a:r>
              <a:rPr lang="ru-RU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асть 1</a:t>
            </a: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11760" y="4234248"/>
            <a:ext cx="4462409" cy="2125362"/>
          </a:xfrm>
        </p:spPr>
        <p:txBody>
          <a:bodyPr numCol="1">
            <a:noAutofit/>
          </a:bodyPr>
          <a:lstStyle/>
          <a:p>
            <a:pPr algn="l" defTabSz="457200"/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l" defTabSz="457200"/>
            <a:endPara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457200"/>
            <a:endPara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457200"/>
            <a:endPara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457200"/>
            <a:endPara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457200"/>
            <a:endPara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457200"/>
            <a:endPara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457200"/>
            <a:endPara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457200"/>
            <a:endPara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457200"/>
            <a:endPara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457200"/>
            <a:endPara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457200"/>
            <a:endPara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457200"/>
            <a:endPara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457200"/>
            <a:endPara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457200"/>
            <a:endPara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457200"/>
            <a:endPara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457200"/>
            <a:endPara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457200"/>
            <a:endPara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457200"/>
            <a:endPara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457200"/>
            <a:endPara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457200"/>
            <a:endPara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457200"/>
            <a:endPara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457200"/>
            <a:endPara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457200"/>
            <a:endPara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457200"/>
            <a:endPara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457200"/>
            <a:endPara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457200"/>
            <a:endPara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457200"/>
            <a:endPara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457200"/>
            <a:endPara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457200"/>
            <a:endPara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457200"/>
            <a:endPara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457200"/>
            <a:endPara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457200"/>
            <a:endPara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457200"/>
            <a:endPara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457200"/>
            <a:endPara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457200"/>
            <a:endPara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457200"/>
            <a:endPara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457200"/>
            <a:endPara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457200"/>
            <a:endPara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457200"/>
            <a:endPara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457200"/>
            <a:endPara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457200"/>
            <a:endPara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457200"/>
            <a:endPara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457200"/>
            <a:endPara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5" descr="abit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525" y="290304"/>
            <a:ext cx="8267699" cy="15516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09310" y="6243279"/>
            <a:ext cx="26169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313947" y="4222077"/>
            <a:ext cx="50580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ординатор 1 года обучения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специальности рентгенология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Вязьмин Вадим Викторович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37650" y="1826595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12501" t="33704" r="30333" b="45852"/>
          <a:stretch/>
        </p:blipFill>
        <p:spPr>
          <a:xfrm>
            <a:off x="392506" y="3955347"/>
            <a:ext cx="6623630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793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7181" y="0"/>
            <a:ext cx="12299181" cy="1400530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ОФЭКТ-КТ околощитовидных желез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957" t="16701" r="59930" b="37291"/>
          <a:stretch/>
        </p:blipFill>
        <p:spPr>
          <a:xfrm>
            <a:off x="132080" y="782320"/>
            <a:ext cx="6136640" cy="595769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380480" y="1102578"/>
            <a:ext cx="5628640" cy="6601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Точная анатомическая локализация, возможность визуализировать образования с низкой метаболической активностью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Гиподенсивное образование (особенно на фоне ткани щитовидной железы), округлой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вытянутой формы, с четкими ровными контурами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23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23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300" dirty="0">
              <a:latin typeface="Times New Roman" pitchFamily="18" charset="0"/>
              <a:cs typeface="Times New Roman" pitchFamily="18" charset="0"/>
            </a:endParaRPr>
          </a:p>
          <a:p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77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00530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Эктопированные околощитовидные железы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574" t="16850" r="40316" b="43795"/>
          <a:stretch/>
        </p:blipFill>
        <p:spPr>
          <a:xfrm>
            <a:off x="255639" y="891537"/>
            <a:ext cx="5758948" cy="56183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6500" t="56222" r="40333" b="6148"/>
          <a:stretch/>
        </p:blipFill>
        <p:spPr>
          <a:xfrm>
            <a:off x="6150888" y="891538"/>
            <a:ext cx="5907500" cy="561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820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400530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Эктопированные околощитовидные железы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7" t="63719" r="51369" b="866"/>
          <a:stretch/>
        </p:blipFill>
        <p:spPr>
          <a:xfrm>
            <a:off x="244324" y="929252"/>
            <a:ext cx="7626461" cy="5755041"/>
          </a:xfrm>
        </p:spPr>
      </p:pic>
      <p:sp>
        <p:nvSpPr>
          <p:cNvPr id="5" name="Прямоугольник 4"/>
          <p:cNvSpPr/>
          <p:nvPr/>
        </p:nvSpPr>
        <p:spPr>
          <a:xfrm>
            <a:off x="8199455" y="2329782"/>
            <a:ext cx="41249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Эктопированная аденома ОЩЖ в редком месте – около грушевидного синуса справа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948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2560" y="0"/>
            <a:ext cx="12354560" cy="106686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Компьютерная томография с контрастированием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274" y="542925"/>
            <a:ext cx="11277601" cy="60388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Преимущества: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информативность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для эктопированных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ОЩЖ, лучшие результаты при множественном поражении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Недостатки: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относительно высокая лучевая нагрузка (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10-14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мЗв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Эффективность: 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чувствительность 64-93 %</a:t>
            </a:r>
          </a:p>
          <a:p>
            <a:pPr marL="0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пецифичность 74-96 %</a:t>
            </a:r>
          </a:p>
          <a:p>
            <a:pPr marL="0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очность 88-95 %</a:t>
            </a:r>
          </a:p>
          <a:p>
            <a:endParaRPr lang="ru-RU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142899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4351" y="0"/>
            <a:ext cx="9404723" cy="1400530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МСКТ околощитовидных желез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965440" y="405625"/>
            <a:ext cx="4226560" cy="8233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3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Гиподенсивное образование в нативной фазе (особенно на фоне ткани щитовидной железы), округлой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вытянутой формы, с четкими ровными контурами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23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 артериальную фазу гиперваскулярное (практически сравнивается по плотности с тканью щитовидной железы)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23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Сброс контраста (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wash out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) в венозную и отсроченную фазы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23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23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300" dirty="0">
              <a:latin typeface="Times New Roman" pitchFamily="18" charset="0"/>
              <a:cs typeface="Times New Roman" pitchFamily="18" charset="0"/>
            </a:endParaRPr>
          </a:p>
          <a:p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7917" t="10889" r="9084" b="32667"/>
          <a:stretch/>
        </p:blipFill>
        <p:spPr>
          <a:xfrm>
            <a:off x="110225" y="700265"/>
            <a:ext cx="7855215" cy="605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957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00530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МСКТ околощитовидных желез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3558" b="70950"/>
          <a:stretch/>
        </p:blipFill>
        <p:spPr>
          <a:xfrm>
            <a:off x="96520" y="838074"/>
            <a:ext cx="8397240" cy="5700536"/>
          </a:xfrm>
        </p:spPr>
      </p:pic>
      <p:sp>
        <p:nvSpPr>
          <p:cNvPr id="5" name="Прямоугольник 4"/>
          <p:cNvSpPr/>
          <p:nvPr/>
        </p:nvSpPr>
        <p:spPr>
          <a:xfrm>
            <a:off x="8493760" y="2238604"/>
            <a:ext cx="40538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Иногда может встречаться дополнительный признак образования ОЩЖ – симптом «питающего сосуда»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663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1600" y="0"/>
            <a:ext cx="12293599" cy="1400530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МСКТ околощитовидных желез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629" b="42511"/>
          <a:stretch/>
        </p:blipFill>
        <p:spPr>
          <a:xfrm>
            <a:off x="102302" y="945714"/>
            <a:ext cx="9082337" cy="5384800"/>
          </a:xfrm>
        </p:spPr>
      </p:pic>
      <p:sp>
        <p:nvSpPr>
          <p:cNvPr id="5" name="Прямоугольник 4"/>
          <p:cNvSpPr/>
          <p:nvPr/>
        </p:nvSpPr>
        <p:spPr>
          <a:xfrm>
            <a:off x="9184641" y="2577515"/>
            <a:ext cx="30073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Узлы щитовидной железы могут имитировать интратиреоидные образования ОЩЖ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877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12887" y="2405343"/>
            <a:ext cx="8946541" cy="419548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Конец первой части</a:t>
            </a:r>
            <a:endParaRPr lang="ru-RU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27111" y="0"/>
            <a:ext cx="9404723" cy="1400530"/>
          </a:xfrm>
        </p:spPr>
        <p:txBody>
          <a:bodyPr/>
          <a:lstStyle/>
          <a:p>
            <a:pPr algn="ctr"/>
            <a:r>
              <a:rPr lang="ru-RU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4300" y="922443"/>
            <a:ext cx="1190625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Первичный гиперпаратиреоз (ПГПТ) – заболевание эндокринной системы, обусловленное избыточной секрецией паратиреоидного гормона (ПТГ), при верхненормальном или повышенном уровне кальция крови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Причина гиперсекреции ПТГ – солитарная аденома околощитовидной железы (85%), гиперплази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множественные аденомы (15%), карцинома околощитовидной железы 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&lt;1%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Постановка диагноза ПГПТ – по данным паратиреоидного гормона и кальция крови!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Лучевая диагностика околощитовидных желез (ОЩЖ) – для планирования хирургического лечения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407051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4464" y="473315"/>
            <a:ext cx="10515600" cy="106686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исследования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4377" y="1381124"/>
            <a:ext cx="11915774" cy="4313923"/>
          </a:xfrm>
        </p:spPr>
        <p:txBody>
          <a:bodyPr>
            <a:normAutofit/>
          </a:bodyPr>
          <a:lstStyle/>
          <a:p>
            <a:endParaRPr lang="ru-RU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Представить современные данные о возможностях лучевой диагностики околощитовидных желез</a:t>
            </a:r>
          </a:p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 smtClean="0"/>
          </a:p>
        </p:txBody>
      </p:sp>
    </p:spTree>
    <p:extLst>
      <p:ext uri="{BB962C8B-B14F-4D97-AF65-F5344CB8AC3E}">
        <p14:creationId xmlns:p14="http://schemas.microsoft.com/office/powerpoint/2010/main" xmlns="" val="146832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344" y="9495"/>
            <a:ext cx="10515600" cy="106686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Ультразвуковое исследование</a:t>
            </a:r>
            <a:endParaRPr lang="ru-RU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274" y="542925"/>
            <a:ext cx="11277601" cy="60388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Преимущества: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распространенность, доступность, отсутствие лучевой нагрузки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Недостатки: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«слепые» зоны – трахеопищеводная борозда, средостение, ограничение эффективности при множественном поражении ОЩЖ или сопутствующем многоузловом зобе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Эффективность: 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чувствительность 42-91 %</a:t>
            </a:r>
          </a:p>
          <a:p>
            <a:pPr marL="0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пецифичность 50-96 %</a:t>
            </a:r>
          </a:p>
          <a:p>
            <a:pPr marL="0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очность 56-98 %</a:t>
            </a:r>
          </a:p>
          <a:p>
            <a:endParaRPr lang="ru-RU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347630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0164" y="164055"/>
            <a:ext cx="10040939" cy="814107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УЗИ околощитовидных желез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7448" t="19251" r="21624" b="13633"/>
          <a:stretch/>
        </p:blipFill>
        <p:spPr>
          <a:xfrm>
            <a:off x="104776" y="1114425"/>
            <a:ext cx="7562116" cy="500510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785164" y="1114425"/>
            <a:ext cx="452113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Признаки аденомы ОЩЖ –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ипоэхогенное (реже изоэхогенное) и гиперваскулярное образование при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цветовом доплеровском картировании вокруг капсулы и в центре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Округлая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овальная форма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Структура гомогенная или неоднородная за счет жировых, кальцинированных включений, кровоизлияний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Косвенные признаки карциномы околощитовидной железы: размер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&gt; 3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см, неровные контуры образования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424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43840" y="85665"/>
            <a:ext cx="12435839" cy="106686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Сцинтиграфия и однофотонная эмиссионная компьютерная томография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402" y="834955"/>
            <a:ext cx="11826910" cy="59055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Преимущества: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высокая информативность для эктопированных ОЩЖ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Недостатки: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длительность исследования (от 1 до 3 часов), ограничение эффективности при сопутствующем многоузловом зобе, при множественном поражении ОЩЖ</a:t>
            </a:r>
          </a:p>
          <a:p>
            <a:pPr marL="0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Эффективность: 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чувствительность 54-89 %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пецифичность 87-90 %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очность 83-94 %</a:t>
            </a:r>
          </a:p>
          <a:p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12912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6670" y="-107315"/>
            <a:ext cx="10040939" cy="814107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Сцинтиграфия околощитовидных желез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39940" y="1155065"/>
            <a:ext cx="505206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Два способа визуализации: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дноизотопный и двухизотопный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Очаг гиперфиксации радиофармпрепарата, сохраняющийся при отсроченном сканировании на фоне вымывания препарата из ткани щитовидной железы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Очаг гиперфиксации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радиофармпрепарата,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появляющийся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введении второго изотопа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23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300" dirty="0">
              <a:latin typeface="Times New Roman" pitchFamily="18" charset="0"/>
              <a:cs typeface="Times New Roman" pitchFamily="18" charset="0"/>
            </a:endParaRPr>
          </a:p>
          <a:p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833" t="10000" r="67750" b="8222"/>
          <a:stretch/>
        </p:blipFill>
        <p:spPr>
          <a:xfrm>
            <a:off x="74942" y="706792"/>
            <a:ext cx="6925298" cy="595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238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0387" y="0"/>
            <a:ext cx="12272387" cy="1400530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Сцинтиграфия околощитовидных желез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2634"/>
          <a:stretch/>
        </p:blipFill>
        <p:spPr>
          <a:xfrm>
            <a:off x="203689" y="700265"/>
            <a:ext cx="6719625" cy="607145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376" b="40428"/>
          <a:stretch/>
        </p:blipFill>
        <p:spPr>
          <a:xfrm>
            <a:off x="7071420" y="1400530"/>
            <a:ext cx="4972473" cy="42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522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00530"/>
          </a:xfrm>
        </p:spPr>
        <p:txBody>
          <a:bodyPr/>
          <a:lstStyle/>
          <a:p>
            <a:pPr algn="ctr"/>
            <a:r>
              <a:rPr lang="ru-RU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Сцинтиграфия околощитовидных желез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435" y="827261"/>
            <a:ext cx="11973151" cy="5844844"/>
          </a:xfrm>
        </p:spPr>
      </p:pic>
    </p:spTree>
    <p:extLst>
      <p:ext uri="{BB962C8B-B14F-4D97-AF65-F5344CB8AC3E}">
        <p14:creationId xmlns:p14="http://schemas.microsoft.com/office/powerpoint/2010/main" xmlns="" val="362576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32513</TotalTime>
  <Words>453</Words>
  <Application>Microsoft Office PowerPoint</Application>
  <PresentationFormat>Произвольный</PresentationFormat>
  <Paragraphs>137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Ион</vt:lpstr>
      <vt:lpstr> Лучевая диагностика околощитовидных желёз: прошлое, настоящее и будущее. Часть 1  </vt:lpstr>
      <vt:lpstr>Введение</vt:lpstr>
      <vt:lpstr>Цель исследования </vt:lpstr>
      <vt:lpstr>Ультразвуковое исследование</vt:lpstr>
      <vt:lpstr>УЗИ околощитовидных желез</vt:lpstr>
      <vt:lpstr>Сцинтиграфия и однофотонная эмиссионная компьютерная томография</vt:lpstr>
      <vt:lpstr>Сцинтиграфия околощитовидных желез</vt:lpstr>
      <vt:lpstr>Сцинтиграфия околощитовидных желез</vt:lpstr>
      <vt:lpstr>Сцинтиграфия околощитовидных желез</vt:lpstr>
      <vt:lpstr>ОФЭКТ-КТ околощитовидных желез </vt:lpstr>
      <vt:lpstr>Эктопированные околощитовидные железы</vt:lpstr>
      <vt:lpstr>Эктопированные околощитовидные железы</vt:lpstr>
      <vt:lpstr>Компьютерная томография с контрастированием</vt:lpstr>
      <vt:lpstr>МСКТ околощитовидных желез</vt:lpstr>
      <vt:lpstr>МСКТ околощитовидных желез</vt:lpstr>
      <vt:lpstr>МСКТ околощитовидных желез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DOC_ST</dc:creator>
  <cp:lastModifiedBy>Вадим</cp:lastModifiedBy>
  <cp:revision>499</cp:revision>
  <dcterms:created xsi:type="dcterms:W3CDTF">2016-02-21T05:06:10Z</dcterms:created>
  <dcterms:modified xsi:type="dcterms:W3CDTF">2022-12-28T04:45:57Z</dcterms:modified>
</cp:coreProperties>
</file>