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5" r:id="rId39"/>
    <p:sldId id="294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6BD4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://www.strf.ru/Attachment.aspx?ID=21067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wmf"/><Relationship Id="rId7" Type="http://schemas.openxmlformats.org/officeDocument/2006/relationships/hyperlink" Target="http://maleevavera2012.narod.ru/images/p22_0273.jpg" TargetMode="External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hyperlink" Target="http://stat16.privet.ru/lr/090a8a8ad20ec47ff23cf9513ce01f94" TargetMode="External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dscience.org/locations/columbia/images/FoamingBeakerCartoon.jp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narodnaya-medecina.com.ua/wp-content/uploads/2011/07/%D0%B7%D0%B0%D0%B1%D0%BE%D0%BB%D0%B5%D0%B2%D0%B0%D0%BD%D0%B8%D0%B51.jp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hyperlink" Target="http://fr.academic.ru/pictures/frwiki/65/Anthrax_culture.jpg" TargetMode="External"/><Relationship Id="rId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vetlek.ru/img/shop/items/fs_00001282.jp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://upload.wikimedia.org/wikipedia/commons/7/79/Acetaldehyde-2D-flat.pn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6.jpeg"/><Relationship Id="rId2" Type="http://schemas.openxmlformats.org/officeDocument/2006/relationships/hyperlink" Target="http://larece.ru/wp-content/uploads/2010/05/cvetok57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009.radikal.ru/i307/1011/e8/246623fd710a.jpg" TargetMode="Externa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trawyregionalne.pl/media/Image/owoce/cytryna_1.jpg" TargetMode="External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spicelines.com/summer%20016.jpg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freemarket.kiev.ua/images_message/350/92442/710342/924100.jpg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7" Type="http://schemas.openxmlformats.org/officeDocument/2006/relationships/image" Target="../media/image52.jpeg"/><Relationship Id="rId2" Type="http://schemas.openxmlformats.org/officeDocument/2006/relationships/hyperlink" Target="http://efgi.users.photofile.ru/photo/ladycorvus.fotoplenka/150314153/large/15812400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-fotki.yandex.ru/get/6005/nata-crem.15/0_4ae53_9ae3b346_XL" TargetMode="External"/><Relationship Id="rId5" Type="http://schemas.openxmlformats.org/officeDocument/2006/relationships/image" Target="../media/image51.jpeg"/><Relationship Id="rId4" Type="http://schemas.openxmlformats.org/officeDocument/2006/relationships/hyperlink" Target="http://img-fotki.yandex.ru/get/3312/mavesta.17/0_261c6_27ddd43a_L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5.jpeg"/><Relationship Id="rId2" Type="http://schemas.openxmlformats.org/officeDocument/2006/relationships/hyperlink" Target="http://amaplescar.files.wordpress.com/2010/11/framboises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utkonos.ru/images/it/1339/1339004P.jpg" TargetMode="External"/><Relationship Id="rId5" Type="http://schemas.openxmlformats.org/officeDocument/2006/relationships/image" Target="../media/image54.jpeg"/><Relationship Id="rId4" Type="http://schemas.openxmlformats.org/officeDocument/2006/relationships/hyperlink" Target="http://ph.files.7ja.ru/7ya-photo/2009/12/3/1259874540707.jp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examiner.com/images/blog/wysiwyg/image/VanillaPlanifoliaFlower.jpg" TargetMode="External"/><Relationship Id="rId7" Type="http://schemas.openxmlformats.org/officeDocument/2006/relationships/hyperlink" Target="http://www.spicelines.com/summer%20016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hyperlink" Target="http://img15.nnm.ru/d/b/7/9/5/90a2708bb0f7dfbba18ebaf4fcc_prev.jpg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hyperlink" Target="http://www.ebyliny.cz/user/shop/big/194(1)(2)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genengnews.com/media/images/GENHighlight/May31_2011_13918689_GlassMoleculesonChemChart_AstraZenecaHeptaresGPCRCollab2421553522.jpg"/>
          <p:cNvPicPr>
            <a:picLocks noChangeAspect="1" noChangeArrowheads="1"/>
          </p:cNvPicPr>
          <p:nvPr/>
        </p:nvPicPr>
        <p:blipFill>
          <a:blip r:embed="rId2" cstate="print">
            <a:lum bright="-3000" contrast="25000"/>
          </a:blip>
          <a:srcRect/>
          <a:stretch>
            <a:fillRect/>
          </a:stretch>
        </p:blipFill>
        <p:spPr bwMode="auto">
          <a:xfrm>
            <a:off x="0" y="0"/>
            <a:ext cx="9152157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1786488"/>
            <a:ext cx="8358246" cy="3416320"/>
          </a:xfrm>
          <a:prstGeom prst="rect">
            <a:avLst/>
          </a:prstGeom>
          <a:solidFill>
            <a:schemeClr val="bg1">
              <a:alpha val="44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i="1" dirty="0" smtClean="0">
                <a:ln w="1800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Альдегиды </a:t>
            </a:r>
          </a:p>
          <a:p>
            <a:pPr algn="ctr"/>
            <a:r>
              <a:rPr lang="ru-RU" sz="7200" b="1" i="1" dirty="0" smtClean="0">
                <a:ln w="1800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7200" b="1" i="1" dirty="0" smtClean="0">
                <a:ln w="18000">
                  <a:solidFill>
                    <a:schemeClr val="bg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кетоны</a:t>
            </a:r>
            <a:endParaRPr lang="ru-RU" sz="7200" b="1" i="1" dirty="0">
              <a:ln w="18000">
                <a:solidFill>
                  <a:schemeClr val="bg1">
                    <a:lumMod val="9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Тривиальные названия – производные от названий соответствующих кислот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clrChange>
              <a:clrFrom>
                <a:srgbClr val="AFCEA2"/>
              </a:clrFrom>
              <a:clrTo>
                <a:srgbClr val="AFCEA2">
                  <a:alpha val="0"/>
                </a:srgbClr>
              </a:clrTo>
            </a:clrChange>
            <a:lum bright="-5000" contrast="25000"/>
          </a:blip>
          <a:srcRect/>
          <a:stretch>
            <a:fillRect/>
          </a:stretch>
        </p:blipFill>
        <p:spPr bwMode="auto">
          <a:xfrm>
            <a:off x="714348" y="1285860"/>
            <a:ext cx="771530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Рисунок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6000" contrast="24000"/>
          </a:blip>
          <a:srcRect b="25435"/>
          <a:stretch>
            <a:fillRect/>
          </a:stretch>
        </p:blipFill>
        <p:spPr bwMode="auto">
          <a:xfrm>
            <a:off x="428596" y="2500306"/>
            <a:ext cx="8072493" cy="3143272"/>
          </a:xfrm>
          <a:prstGeom prst="rect">
            <a:avLst/>
          </a:prstGeom>
          <a:noFill/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 rot="10800000" flipV="1">
            <a:off x="285720" y="142852"/>
            <a:ext cx="857252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Нумерацию атомов углерода главной цепи начинают с атома углерода альдегидной группы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 contrast="25000"/>
          </a:blip>
          <a:srcRect t="81359"/>
          <a:stretch>
            <a:fillRect/>
          </a:stretch>
        </p:blipFill>
        <p:spPr bwMode="auto">
          <a:xfrm>
            <a:off x="2285984" y="5643578"/>
            <a:ext cx="507209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722258" y="3615641"/>
            <a:ext cx="2571768" cy="138499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i="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пропанон</a:t>
            </a:r>
            <a:r>
              <a:rPr lang="ru-RU" sz="2800" b="1" i="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800" b="1" i="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диметилкетон</a:t>
            </a:r>
            <a:endParaRPr lang="ru-RU" sz="2800" b="1" i="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(ацетон)</a:t>
            </a:r>
          </a:p>
        </p:txBody>
      </p:sp>
      <p:pic>
        <p:nvPicPr>
          <p:cNvPr id="4" name="Object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42389"/>
            <a:ext cx="3618742" cy="1829487"/>
          </a:xfrm>
          <a:prstGeom prst="rect">
            <a:avLst/>
          </a:prstGeom>
          <a:noFill/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42876" y="71414"/>
            <a:ext cx="892971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названии кетонов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кетогруппу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обозначают суффиксом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цифрой, которая указывает номер атома углерода карбонильной группы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6" name="Object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403587"/>
            <a:ext cx="4857784" cy="1885861"/>
          </a:xfrm>
          <a:prstGeom prst="rect">
            <a:avLst/>
          </a:prstGeom>
          <a:noFill/>
        </p:spPr>
      </p:pic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5643570" y="5332413"/>
            <a:ext cx="2928958" cy="954107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i="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бутанон</a:t>
            </a:r>
            <a:endParaRPr lang="ru-RU" sz="2800" b="1" i="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метилэтилкетон</a:t>
            </a:r>
            <a:endParaRPr lang="ru-RU" sz="2800" b="1" i="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700338" y="260350"/>
            <a:ext cx="395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ИЗОМЕРИЯ</a:t>
            </a: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539750" y="1125538"/>
            <a:ext cx="3240088" cy="1150937"/>
          </a:xfrm>
          <a:prstGeom prst="ellipse">
            <a:avLst/>
          </a:prstGeom>
          <a:solidFill>
            <a:srgbClr val="6BD41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42988" y="1412875"/>
            <a:ext cx="2305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альдегиды</a:t>
            </a: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5364163" y="1052513"/>
            <a:ext cx="3024187" cy="1079500"/>
          </a:xfrm>
          <a:prstGeom prst="ellipse">
            <a:avLst/>
          </a:prstGeom>
          <a:solidFill>
            <a:srgbClr val="6BD41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5651500" y="1341438"/>
            <a:ext cx="24495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кетоны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331913" y="2571744"/>
            <a:ext cx="1512887" cy="371477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 rot="10800000">
            <a:off x="1397318" y="2997200"/>
            <a:ext cx="147732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Изомерия</a:t>
            </a:r>
            <a:r>
              <a:rPr lang="ru-RU" sz="2800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углеродного</a:t>
            </a:r>
            <a:r>
              <a:rPr lang="ru-RU" sz="2800" dirty="0"/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скелета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6300788" y="2492375"/>
            <a:ext cx="1511300" cy="379414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 rot="10800000">
            <a:off x="6510993" y="2638425"/>
            <a:ext cx="1046440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Изомерия положения карбонильной группы</a:t>
            </a: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3851275" y="2565400"/>
            <a:ext cx="1368425" cy="37433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 rot="16200000">
            <a:off x="2943226" y="3930640"/>
            <a:ext cx="31099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Межклассовая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изомерия</a:t>
            </a: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>
            <a:off x="2124075" y="2349500"/>
            <a:ext cx="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7019925" y="2276475"/>
            <a:ext cx="0" cy="2174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>
            <a:off x="3779838" y="1628775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4140200" y="162877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 flipH="1">
            <a:off x="4932363" y="1628775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>
            <a:off x="4932363" y="1628775"/>
            <a:ext cx="0" cy="936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" name="Line 21"/>
          <p:cNvSpPr>
            <a:spLocks noChangeShapeType="1"/>
          </p:cNvSpPr>
          <p:nvPr/>
        </p:nvSpPr>
        <p:spPr bwMode="auto">
          <a:xfrm flipH="1">
            <a:off x="2195513" y="549275"/>
            <a:ext cx="12239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2195513" y="54927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5867400" y="549275"/>
            <a:ext cx="1081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6948488" y="549275"/>
            <a:ext cx="0" cy="5032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42876" y="71414"/>
            <a:ext cx="892971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Межклассовая изомерия</a:t>
            </a:r>
            <a:endParaRPr kumimoji="0" lang="ru-RU" sz="540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9" name="Object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071678"/>
            <a:ext cx="3325813" cy="1504950"/>
          </a:xfrm>
          <a:prstGeom prst="rect">
            <a:avLst/>
          </a:prstGeom>
          <a:noFill/>
        </p:spPr>
      </p:pic>
      <p:sp>
        <p:nvSpPr>
          <p:cNvPr id="10" name="Rectangle 36"/>
          <p:cNvSpPr>
            <a:spLocks noChangeArrowheads="1"/>
          </p:cNvSpPr>
          <p:nvPr/>
        </p:nvSpPr>
        <p:spPr bwMode="auto">
          <a:xfrm>
            <a:off x="355572" y="3609952"/>
            <a:ext cx="3708400" cy="138499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i="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пропаналь</a:t>
            </a:r>
            <a:endParaRPr lang="ru-RU" sz="2800" b="1" i="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пропионовый</a:t>
            </a:r>
            <a:r>
              <a:rPr lang="ru-RU" sz="2800" b="1" i="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 альдегид)</a:t>
            </a:r>
          </a:p>
        </p:txBody>
      </p:sp>
      <p:sp>
        <p:nvSpPr>
          <p:cNvPr id="11" name="Rectangle 32"/>
          <p:cNvSpPr>
            <a:spLocks noChangeArrowheads="1"/>
          </p:cNvSpPr>
          <p:nvPr/>
        </p:nvSpPr>
        <p:spPr bwMode="auto">
          <a:xfrm>
            <a:off x="5621345" y="3544203"/>
            <a:ext cx="2522555" cy="138499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i="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пропанон</a:t>
            </a:r>
            <a:r>
              <a:rPr lang="ru-RU" sz="2800" b="1" i="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800" b="1" i="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диметилкетон</a:t>
            </a:r>
            <a:endParaRPr lang="ru-RU" sz="2800" b="1" i="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(ацетон)</a:t>
            </a:r>
          </a:p>
        </p:txBody>
      </p:sp>
      <p:pic>
        <p:nvPicPr>
          <p:cNvPr id="12" name="Object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424" y="1641462"/>
            <a:ext cx="2998790" cy="1516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 cstate="print">
            <a:lum bright="-1000" contrast="10000"/>
          </a:blip>
          <a:srcRect l="1170" t="4166" r="79875" b="2924"/>
          <a:stretch>
            <a:fillRect/>
          </a:stretch>
        </p:blipFill>
        <p:spPr bwMode="auto">
          <a:xfrm>
            <a:off x="214282" y="1585909"/>
            <a:ext cx="2154224" cy="3343289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3" name="Picture 14"/>
          <p:cNvPicPr>
            <a:picLocks noChangeAspect="1" noChangeArrowheads="1"/>
          </p:cNvPicPr>
          <p:nvPr/>
        </p:nvPicPr>
        <p:blipFill>
          <a:blip r:embed="rId2" cstate="print">
            <a:lum bright="-1000" contrast="10000"/>
          </a:blip>
          <a:srcRect l="29112" t="5482" r="48366" b="2339"/>
          <a:stretch>
            <a:fillRect/>
          </a:stretch>
        </p:blipFill>
        <p:spPr bwMode="auto">
          <a:xfrm>
            <a:off x="2843213" y="1631947"/>
            <a:ext cx="2228853" cy="3297251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 cstate="print">
            <a:lum bright="-1000" contrast="10000"/>
          </a:blip>
          <a:srcRect l="57353" t="18567" r="3377" b="15277"/>
          <a:stretch>
            <a:fillRect/>
          </a:stretch>
        </p:blipFill>
        <p:spPr bwMode="auto">
          <a:xfrm>
            <a:off x="5357818" y="2071678"/>
            <a:ext cx="3529484" cy="2214578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5" name="Text Box 16"/>
          <p:cNvSpPr txBox="1">
            <a:spLocks noChangeArrowheads="1"/>
          </p:cNvSpPr>
          <p:nvPr/>
        </p:nvSpPr>
        <p:spPr bwMode="auto">
          <a:xfrm>
            <a:off x="107950" y="5103813"/>
            <a:ext cx="2320910" cy="46166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формальдегид</a:t>
            </a:r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2857488" y="5072074"/>
            <a:ext cx="2214578" cy="830997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уксусный</a:t>
            </a:r>
          </a:p>
          <a:p>
            <a:pPr algn="ctr"/>
            <a:r>
              <a:rPr lang="ru-RU" sz="2400" b="1" i="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альдегид</a:t>
            </a:r>
          </a:p>
        </p:txBody>
      </p:sp>
      <p:sp>
        <p:nvSpPr>
          <p:cNvPr id="7" name="Text Box 18"/>
          <p:cNvSpPr txBox="1">
            <a:spLocks noChangeArrowheads="1"/>
          </p:cNvSpPr>
          <p:nvPr/>
        </p:nvSpPr>
        <p:spPr bwMode="auto">
          <a:xfrm>
            <a:off x="6143636" y="4500570"/>
            <a:ext cx="2029979" cy="461665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ru-RU" sz="2400" b="1" i="0" dirty="0" err="1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бензальдегид</a:t>
            </a:r>
            <a:endParaRPr lang="ru-RU" sz="2400" b="1" i="0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42844" y="142852"/>
            <a:ext cx="8858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Физические свойства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71438" y="2071678"/>
            <a:ext cx="871540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Химические свойства</a:t>
            </a:r>
            <a:endParaRPr kumimoji="0" lang="ru-RU" sz="6000" b="1" i="0" u="none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42844" y="142852"/>
            <a:ext cx="885831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 счет разрыва пи-связи карбонильной группы происходит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реакция присоединения водорода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(в присутствии катализатора) с образованием спирта: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5000" contrast="25000"/>
          </a:blip>
          <a:srcRect l="26720" t="63322" r="29573"/>
          <a:stretch>
            <a:fillRect/>
          </a:stretch>
        </p:blipFill>
        <p:spPr bwMode="auto">
          <a:xfrm>
            <a:off x="5286380" y="2357430"/>
            <a:ext cx="371477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5000" contrast="25000"/>
          </a:blip>
          <a:srcRect b="72581"/>
          <a:stretch>
            <a:fillRect/>
          </a:stretch>
        </p:blipFill>
        <p:spPr bwMode="auto">
          <a:xfrm>
            <a:off x="-428660" y="2857496"/>
            <a:ext cx="678661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42844" y="136216"/>
            <a:ext cx="892971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Реакция окисления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 схема: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Рисунок 2" descr="364_1_sverhu"/>
          <p:cNvPicPr/>
          <p:nvPr/>
        </p:nvPicPr>
        <p:blipFill>
          <a:blip r:embed="rId2" cstate="print">
            <a:clrChange>
              <a:clrFrom>
                <a:srgbClr val="F1F9F6"/>
              </a:clrFrom>
              <a:clrTo>
                <a:srgbClr val="F1F9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8" y="2357430"/>
            <a:ext cx="8929718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214282" y="46001"/>
            <a:ext cx="87868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а) реакция с оксидом серебра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Альдегиды вступают в реакцию с аммиачным раствором оксида серебра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1804975"/>
            <a:ext cx="9144000" cy="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4" name="Object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142984"/>
            <a:ext cx="6759440" cy="709617"/>
          </a:xfrm>
          <a:prstGeom prst="rect">
            <a:avLst/>
          </a:prstGeom>
          <a:noFill/>
        </p:spPr>
      </p:pic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1643050"/>
            <a:ext cx="9144000" cy="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6" name="Object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928802"/>
            <a:ext cx="8786874" cy="1054993"/>
          </a:xfrm>
          <a:prstGeom prst="rect">
            <a:avLst/>
          </a:prstGeom>
          <a:noFill/>
        </p:spPr>
      </p:pic>
      <p:pic>
        <p:nvPicPr>
          <p:cNvPr id="11267" name="Picture 3" descr="Картинка 31 из 21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5000" contrast="6000"/>
          </a:blip>
          <a:srcRect/>
          <a:stretch>
            <a:fillRect/>
          </a:stretch>
        </p:blipFill>
        <p:spPr bwMode="auto">
          <a:xfrm>
            <a:off x="3929058" y="3357562"/>
            <a:ext cx="5076825" cy="3362326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1438" y="3286124"/>
            <a:ext cx="378618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стенках сосуда осаждается металлическое серебро, образуя на поверхности слой металла, похожий на зеркало. Поэтому качественная реакция на альдегиды называется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реакцией серебряного зеркала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68" y="214290"/>
            <a:ext cx="17107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 smtClean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План:</a:t>
            </a:r>
            <a:endParaRPr lang="ru-RU" sz="4800" dirty="0">
              <a:solidFill>
                <a:srgbClr val="00206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42844" y="1079028"/>
            <a:ext cx="892971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Состав альдегидов и кетонов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Номенклатура и типы изомерии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Физические свойства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Химические свойства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Получение альдегидов и кетонов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Сравнительные свойства кетонов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>
                <a:tab pos="457200" algn="l"/>
              </a:tabLst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Применение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42844" y="71414"/>
            <a:ext cx="89297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б) реакция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гидроксидом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меди (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нагревании.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36512" y="1896269"/>
            <a:ext cx="9144000" cy="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4" name="Object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62" y="1143794"/>
            <a:ext cx="5951538" cy="1114425"/>
          </a:xfrm>
          <a:prstGeom prst="rect">
            <a:avLst/>
          </a:prstGeom>
          <a:noFill/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36512" y="1734344"/>
            <a:ext cx="9144000" cy="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6" name="Object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" y="2401094"/>
            <a:ext cx="8786843" cy="1746250"/>
          </a:xfrm>
          <a:prstGeom prst="rect">
            <a:avLst/>
          </a:prstGeom>
          <a:noFill/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6512" y="1729581"/>
            <a:ext cx="9144000" cy="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8" name="Object 1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800" y="4171156"/>
            <a:ext cx="3671887" cy="1543050"/>
          </a:xfrm>
          <a:prstGeom prst="rect">
            <a:avLst/>
          </a:prstGeom>
          <a:noFill/>
        </p:spPr>
      </p:pic>
      <p:pic>
        <p:nvPicPr>
          <p:cNvPr id="10243" name="Picture 3" descr="Картинка 5 из 11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714356"/>
            <a:ext cx="2286016" cy="1877631"/>
          </a:xfrm>
          <a:prstGeom prst="rect">
            <a:avLst/>
          </a:prstGeom>
          <a:noFill/>
        </p:spPr>
      </p:pic>
      <p:pic>
        <p:nvPicPr>
          <p:cNvPr id="10245" name="Picture 5" descr="Картинка 12 из 110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lum bright="-3000" contrast="13000"/>
          </a:blip>
          <a:srcRect/>
          <a:stretch>
            <a:fillRect/>
          </a:stretch>
        </p:blipFill>
        <p:spPr bwMode="auto">
          <a:xfrm>
            <a:off x="4229120" y="4143380"/>
            <a:ext cx="2486020" cy="24860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42844" y="64778"/>
            <a:ext cx="89297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Реакция замещения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42844" y="507665"/>
            <a:ext cx="88583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Атомы водорода в углеводородном радикале могут вступать в реакцию замещения с атомами галогена: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4000" contrast="25000"/>
          </a:blip>
          <a:srcRect/>
          <a:stretch>
            <a:fillRect/>
          </a:stretch>
        </p:blipFill>
        <p:spPr bwMode="auto">
          <a:xfrm>
            <a:off x="428596" y="2143116"/>
            <a:ext cx="850112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365_verh"/>
          <p:cNvPicPr/>
          <p:nvPr/>
        </p:nvPicPr>
        <p:blipFill>
          <a:blip r:embed="rId3" cstate="print">
            <a:clrChange>
              <a:clrFrom>
                <a:srgbClr val="F1F9F6"/>
              </a:clrFrom>
              <a:clrTo>
                <a:srgbClr val="F1F9F6">
                  <a:alpha val="0"/>
                </a:srgbClr>
              </a:clrTo>
            </a:clrChange>
            <a:lum bright="-14000" contrast="25000"/>
          </a:blip>
          <a:srcRect/>
          <a:stretch>
            <a:fillRect/>
          </a:stretch>
        </p:blipFill>
        <p:spPr bwMode="auto">
          <a:xfrm>
            <a:off x="214282" y="4286256"/>
            <a:ext cx="871543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2844" y="64778"/>
            <a:ext cx="892971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Полимеризация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1406" y="507665"/>
            <a:ext cx="900115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взаимодействии молекул альдегидов возможно образование циклических соединений. Например,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тримеризация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формальдегида приводит к образованию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триоксана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триоксиметилена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Тримеризация формальдегида"/>
          <p:cNvPicPr/>
          <p:nvPr/>
        </p:nvPicPr>
        <p:blipFill>
          <a:blip r:embed="rId2" cstate="print">
            <a:lum bright="-14000" contrast="25000"/>
          </a:blip>
          <a:srcRect/>
          <a:stretch>
            <a:fillRect/>
          </a:stretch>
        </p:blipFill>
        <p:spPr bwMode="auto">
          <a:xfrm>
            <a:off x="357158" y="2714620"/>
            <a:ext cx="8572560" cy="285752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285984" y="2285992"/>
            <a:ext cx="51166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Получение</a:t>
            </a:r>
            <a:endParaRPr kumimoji="0" lang="ru-RU" sz="6000" b="1" i="0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9996" y="115179"/>
            <a:ext cx="45120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Окислением спиртов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285784" y="1752585"/>
            <a:ext cx="9144000" cy="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285784" y="1781160"/>
            <a:ext cx="9144000" cy="0"/>
          </a:xfrm>
          <a:prstGeom prst="rect">
            <a:avLst/>
          </a:prstGeom>
          <a:noFill/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i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ru-RU"/>
          </a:p>
        </p:txBody>
      </p:sp>
      <p:pic>
        <p:nvPicPr>
          <p:cNvPr id="5" name="Object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609" y="4319609"/>
            <a:ext cx="4608513" cy="2109787"/>
          </a:xfrm>
          <a:prstGeom prst="rect">
            <a:avLst/>
          </a:prstGeom>
          <a:noFill/>
        </p:spPr>
      </p:pic>
      <p:pic>
        <p:nvPicPr>
          <p:cNvPr id="6" name="Object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97" y="1214422"/>
            <a:ext cx="7888287" cy="219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19698"/>
            <a:ext cx="51678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Дегидрирование спиртов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14282" y="636282"/>
            <a:ext cx="871540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Присоединение воды к ацетилену в присутствии солей ртути (II) приводит к образованию ацетальдегида: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Гидратация ацетилена"/>
          <p:cNvPicPr/>
          <p:nvPr/>
        </p:nvPicPr>
        <p:blipFill>
          <a:blip r:embed="rId2" cstate="print">
            <a:lum bright="-14000" contrast="25000"/>
          </a:blip>
          <a:srcRect/>
          <a:stretch>
            <a:fillRect/>
          </a:stretch>
        </p:blipFill>
        <p:spPr bwMode="auto">
          <a:xfrm>
            <a:off x="214282" y="2071678"/>
            <a:ext cx="87154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42844" y="3786190"/>
            <a:ext cx="877963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Кетоны получают при гидратации других гомологов ряда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алкинов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6" name="Рисунок 5" descr="Гидратация пропина"/>
          <p:cNvPicPr/>
          <p:nvPr/>
        </p:nvPicPr>
        <p:blipFill>
          <a:blip r:embed="rId3" cstate="print">
            <a:lum bright="-14000" contrast="25000"/>
          </a:blip>
          <a:srcRect/>
          <a:stretch>
            <a:fillRect/>
          </a:stretch>
        </p:blipFill>
        <p:spPr bwMode="auto">
          <a:xfrm>
            <a:off x="285720" y="4857760"/>
            <a:ext cx="864399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71406" y="2071678"/>
            <a:ext cx="88582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Сравнительные свойства кетонов</a:t>
            </a:r>
            <a:endParaRPr kumimoji="0" lang="ru-RU" sz="6000" b="1" i="0" u="none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16266"/>
            <a:ext cx="864399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химическим свойствам кетоны напоминают альдегиды. Ацетон, например, легко восстанавливается до спиртов: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386_niz"/>
          <p:cNvPicPr/>
          <p:nvPr/>
        </p:nvPicPr>
        <p:blipFill>
          <a:blip r:embed="rId2" cstate="print">
            <a:clrChange>
              <a:clrFrom>
                <a:srgbClr val="F1F9F6"/>
              </a:clrFrom>
              <a:clrTo>
                <a:srgbClr val="F1F9F6">
                  <a:alpha val="0"/>
                </a:srgbClr>
              </a:clrTo>
            </a:clrChange>
            <a:lum bright="-14000" contrast="25000"/>
          </a:blip>
          <a:srcRect/>
          <a:stretch>
            <a:fillRect/>
          </a:stretch>
        </p:blipFill>
        <p:spPr bwMode="auto">
          <a:xfrm>
            <a:off x="71438" y="2357430"/>
            <a:ext cx="892971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85918" y="2357430"/>
            <a:ext cx="573586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Применение</a:t>
            </a:r>
            <a:endParaRPr kumimoji="0" lang="ru-RU" sz="6000" b="1" i="0" u="none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74" y="142852"/>
            <a:ext cx="3851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Формальдегид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4000" contrast="25000"/>
          </a:blip>
          <a:srcRect/>
          <a:stretch>
            <a:fillRect/>
          </a:stretch>
        </p:blipFill>
        <p:spPr bwMode="auto">
          <a:xfrm>
            <a:off x="500034" y="428604"/>
            <a:ext cx="171451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357422" y="857232"/>
            <a:ext cx="657226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аз с резким запахом, токсичный, вызывает раздражение слизистых тканей, оказывает сильное действие на ЦНС, нарушает обмен витамина С, обладает мутагенными свойствами.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5720" y="2500306"/>
            <a:ext cx="857249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Формальдегид используется в производстве многих лекарств, а так же как дезинфицирующее, антисептическое и дезодорирующее средство. Бактерицидное действие формальдегида обусловлено его способностью денатурировать белки микроорганизмов, что лишает их возможности выполнять свои функции.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Картинка 11 из 349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429132"/>
            <a:ext cx="2071702" cy="2270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52050" y="1888988"/>
            <a:ext cx="909198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1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Состав альдегидов и кетонов</a:t>
            </a:r>
            <a:endParaRPr kumimoji="0" lang="ru-RU" sz="6000" b="1" i="0" u="none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40% водный раствор формальдегида –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формалин</a:t>
            </a:r>
            <a:endParaRPr lang="ru-RU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71406" y="3894616"/>
            <a:ext cx="892971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рименяется для хранения биологических препаратов и бальзамирования.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Водный раствор формальдегида сохраняет свои дезинфицирующие свойства даже в концентрации 10%. Такой раствор применяют для уничтожения спор сибирской язвы при обработке шерсти и шкур.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000108"/>
            <a:ext cx="3143271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227" name="Picture 3" descr="Картинка 6 из 57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928670"/>
            <a:ext cx="2571768" cy="2810675"/>
          </a:xfrm>
          <a:prstGeom prst="rect">
            <a:avLst/>
          </a:prstGeom>
          <a:noFill/>
        </p:spPr>
      </p:pic>
      <p:pic>
        <p:nvPicPr>
          <p:cNvPr id="52229" name="Picture 5" descr="Картинка 3 из 57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r="17723"/>
          <a:stretch>
            <a:fillRect/>
          </a:stretch>
        </p:blipFill>
        <p:spPr bwMode="auto">
          <a:xfrm>
            <a:off x="3571868" y="1285860"/>
            <a:ext cx="2521338" cy="20954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214290"/>
            <a:ext cx="49784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Уротропин 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</a:t>
            </a:r>
            <a:r>
              <a:rPr lang="ru-RU" sz="40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40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Картинка 3 из 34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357298"/>
            <a:ext cx="2114550" cy="3810000"/>
          </a:xfrm>
          <a:prstGeom prst="rect">
            <a:avLst/>
          </a:prstGeom>
          <a:noFill/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2571736" y="1643050"/>
            <a:ext cx="635798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бразуется при взаимодействии формальдегида с аммиаком, который используется как дезинфицирующее средство в урологии при воспалении мочевых путей.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142852"/>
            <a:ext cx="34302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Ацетальдегид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Файл:Acetaldehyde-2D-flat.pn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000108"/>
            <a:ext cx="259069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214282" y="1025800"/>
            <a:ext cx="557216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редставляет собой бесцветную жидкость с удушающим запахом, при разбавлении водой приобретает фруктовый запах.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Ацетальдегид образуется в печени из этанола под действием фермента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алкогольдегидрогенезы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Уксусный альдегид токсичен, раздражает слизистые оболочки, вызывает пневмонию и отек легких.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42852"/>
            <a:ext cx="41472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Ванилин С</a:t>
            </a:r>
            <a:r>
              <a:rPr lang="ru-RU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500430" y="1071546"/>
            <a:ext cx="53578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плодах ванили содержится ароматический альдегид, который придает им характерный запах. По запаху ванилин можно обнаружить в чрезвычайно малых количествах, однако повышение его концентрации не усиливает эффект. Ванилин применяется в парфюмерии, кондитерской промышленности, для маскирования запахов некоторых продуктов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9155" name="Picture 3" descr="Картинка 12 из 25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00108"/>
            <a:ext cx="3000396" cy="4511874"/>
          </a:xfrm>
          <a:prstGeom prst="rect">
            <a:avLst/>
          </a:prstGeom>
          <a:noFill/>
        </p:spPr>
      </p:pic>
      <p:pic>
        <p:nvPicPr>
          <p:cNvPr id="49157" name="Picture 5" descr="http://lesluneidesparis.com/images/vanill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5286388"/>
            <a:ext cx="2357454" cy="1372534"/>
          </a:xfrm>
          <a:prstGeom prst="rect">
            <a:avLst/>
          </a:prstGeom>
          <a:noFill/>
        </p:spPr>
      </p:pic>
      <p:pic>
        <p:nvPicPr>
          <p:cNvPr id="49159" name="Picture 7" descr="http://im3-tub-ru.yandex.net/i?id=532344320-67-7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5286388"/>
            <a:ext cx="1722164" cy="1285884"/>
          </a:xfrm>
          <a:prstGeom prst="rect">
            <a:avLst/>
          </a:prstGeom>
          <a:noFill/>
        </p:spPr>
      </p:pic>
      <p:pic>
        <p:nvPicPr>
          <p:cNvPr id="49161" name="Picture 9" descr="Картинка 18 из 34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5653" y="4929198"/>
            <a:ext cx="2476875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571604" y="142852"/>
            <a:ext cx="282596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Цитраль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Рисунок 2" descr="http://www.xumuk.ru/bse/images/1819.gif"/>
          <p:cNvPicPr/>
          <p:nvPr/>
        </p:nvPicPr>
        <p:blipFill>
          <a:blip r:embed="rId2" cstate="print">
            <a:lum bright="-72000" contrast="29000"/>
          </a:blip>
          <a:srcRect b="22395"/>
          <a:stretch>
            <a:fillRect/>
          </a:stretch>
        </p:blipFill>
        <p:spPr bwMode="auto">
          <a:xfrm>
            <a:off x="500034" y="1000108"/>
            <a:ext cx="5500726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214282" y="2967335"/>
            <a:ext cx="850112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3,7-диметил-2,6-октадиеналь(запах лимона)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48131" name="Rectangle 3"/>
          <p:cNvSpPr>
            <a:spLocks noChangeArrowheads="1"/>
          </p:cNvSpPr>
          <p:nvPr/>
        </p:nvSpPr>
        <p:spPr bwMode="auto">
          <a:xfrm>
            <a:off x="214282" y="3938665"/>
            <a:ext cx="871543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Запах цитрусовых обусловлен данным диеновым альдегидом. Его применяют в качестве отдушки средств бытовой химии, косметических и парфюмерных веществ.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8133" name="Picture 5" descr="Картинка 2 из 101010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642918"/>
            <a:ext cx="3071834" cy="2299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14290"/>
            <a:ext cx="650992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Коричный альдегид С</a:t>
            </a:r>
            <a:r>
              <a:rPr lang="ru-RU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http://www.spicelines.com/summer%2001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1357297"/>
            <a:ext cx="4643470" cy="4799001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4786314" y="1528125"/>
            <a:ext cx="41434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Коричный альдегид содержится в масле корицы, его получают перегонкой коры дерева корицы. Применяется в кулинарии в виде палочек или порошка. Корица известна не только благодаря запаху, но и при лечении метеоризма.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42852"/>
            <a:ext cx="551157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Бензальдегид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44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4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82" y="1071546"/>
            <a:ext cx="87154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Жидкость с запахом горького миндаля. Встречается в косточках и семечках, особенно в абрикосах и персиках. </a:t>
            </a:r>
          </a:p>
          <a:p>
            <a:pPr indent="457200"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Его используют в пищевой промышленности, парфюмерии и медицине.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Картинка 41 из 152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" contrast="11000"/>
          </a:blip>
          <a:srcRect/>
          <a:stretch>
            <a:fillRect/>
          </a:stretch>
        </p:blipFill>
        <p:spPr bwMode="auto">
          <a:xfrm>
            <a:off x="2643174" y="3346035"/>
            <a:ext cx="4500594" cy="3369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142852"/>
            <a:ext cx="53506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Фенилэтаналь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</a:t>
            </a:r>
            <a:r>
              <a:rPr lang="ru-RU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85720" y="1071546"/>
            <a:ext cx="864399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енилэтаналь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 сравнению с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бензальдегидом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лучше соответствует рецептору цветочного запаха.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Фенилэтаналь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пахнет гиацинтом.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5059" name="Picture 3" descr="Картинка 28 из 1153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2381" t="1778" r="2381" b="2196"/>
          <a:stretch>
            <a:fillRect/>
          </a:stretch>
        </p:blipFill>
        <p:spPr bwMode="auto">
          <a:xfrm>
            <a:off x="117632" y="2714620"/>
            <a:ext cx="2857520" cy="3857652"/>
          </a:xfrm>
          <a:prstGeom prst="rect">
            <a:avLst/>
          </a:prstGeom>
          <a:noFill/>
        </p:spPr>
      </p:pic>
      <p:pic>
        <p:nvPicPr>
          <p:cNvPr id="45061" name="Picture 5" descr="Картинка 117 из 11533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344" t="1875" r="3906" b="2499"/>
          <a:stretch>
            <a:fillRect/>
          </a:stretch>
        </p:blipFill>
        <p:spPr bwMode="auto">
          <a:xfrm>
            <a:off x="3046589" y="2714620"/>
            <a:ext cx="3025609" cy="3857652"/>
          </a:xfrm>
          <a:prstGeom prst="rect">
            <a:avLst/>
          </a:prstGeom>
          <a:noFill/>
        </p:spPr>
      </p:pic>
      <p:pic>
        <p:nvPicPr>
          <p:cNvPr id="45063" name="Picture 7" descr="Картинка 218 из 11640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2714620"/>
            <a:ext cx="2828956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77908"/>
            <a:ext cx="885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-Гидроксифенилбутанон-2 С</a:t>
            </a:r>
            <a:r>
              <a:rPr lang="ru-RU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45" name="Rectangle 1"/>
          <p:cNvSpPr>
            <a:spLocks noChangeArrowheads="1"/>
          </p:cNvSpPr>
          <p:nvPr/>
        </p:nvSpPr>
        <p:spPr bwMode="auto">
          <a:xfrm>
            <a:off x="142844" y="793417"/>
            <a:ext cx="87868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тот кетон обуславливает в основном запах спелых ягод малины. Его включают в состав синтетических душистых композиций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7347" name="Picture 3" descr="Картинка 3 из 45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500306"/>
            <a:ext cx="4357717" cy="3929090"/>
          </a:xfrm>
          <a:prstGeom prst="rect">
            <a:avLst/>
          </a:prstGeom>
          <a:noFill/>
        </p:spPr>
      </p:pic>
      <p:pic>
        <p:nvPicPr>
          <p:cNvPr id="57349" name="Picture 5" descr="Картинка 4 из 3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500306"/>
            <a:ext cx="2214578" cy="2214578"/>
          </a:xfrm>
          <a:prstGeom prst="rect">
            <a:avLst/>
          </a:prstGeom>
          <a:noFill/>
        </p:spPr>
      </p:pic>
      <p:pic>
        <p:nvPicPr>
          <p:cNvPr id="57351" name="Picture 7" descr="Картинка 12 из 87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 b="9999"/>
          <a:stretch>
            <a:fillRect/>
          </a:stretch>
        </p:blipFill>
        <p:spPr bwMode="auto">
          <a:xfrm>
            <a:off x="6929454" y="4203522"/>
            <a:ext cx="2000264" cy="236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3570" y="142852"/>
            <a:ext cx="2930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Феромоны</a:t>
            </a:r>
            <a:endParaRPr lang="ru-RU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4033" name="Picture 1" descr="C:\Users\Ира\Pictures\7e3b63f8913ed37866e31ce53a6e4497.jpg"/>
          <p:cNvPicPr>
            <a:picLocks noChangeAspect="1" noChangeArrowheads="1"/>
          </p:cNvPicPr>
          <p:nvPr/>
        </p:nvPicPr>
        <p:blipFill>
          <a:blip r:embed="rId2" cstate="print"/>
          <a:srcRect r="16954"/>
          <a:stretch>
            <a:fillRect/>
          </a:stretch>
        </p:blipFill>
        <p:spPr bwMode="auto">
          <a:xfrm>
            <a:off x="214282" y="214290"/>
            <a:ext cx="4714908" cy="3323332"/>
          </a:xfrm>
          <a:prstGeom prst="rect">
            <a:avLst/>
          </a:prstGeom>
          <a:noFill/>
        </p:spPr>
      </p:pic>
      <p:pic>
        <p:nvPicPr>
          <p:cNvPr id="44034" name="Picture 2" descr="C:\Users\Ира\Pictures\min2_1276672377-823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4357694"/>
            <a:ext cx="2305182" cy="1928826"/>
          </a:xfrm>
          <a:prstGeom prst="rect">
            <a:avLst/>
          </a:prstGeom>
          <a:noFill/>
        </p:spPr>
      </p:pic>
      <p:pic>
        <p:nvPicPr>
          <p:cNvPr id="44035" name="Picture 3" descr="C:\Users\Ира\Pictures\15122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000108"/>
            <a:ext cx="3857652" cy="2446964"/>
          </a:xfrm>
          <a:prstGeom prst="rect">
            <a:avLst/>
          </a:prstGeom>
          <a:noFill/>
        </p:spPr>
      </p:pic>
      <p:pic>
        <p:nvPicPr>
          <p:cNvPr id="44036" name="Picture 4" descr="C:\Users\Ира\Pictures\d047e8ce15cb95fd8a276b4a10abb42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3571876"/>
            <a:ext cx="2411033" cy="1928826"/>
          </a:xfrm>
          <a:prstGeom prst="rect">
            <a:avLst/>
          </a:prstGeom>
          <a:noFill/>
        </p:spPr>
      </p:pic>
      <p:pic>
        <p:nvPicPr>
          <p:cNvPr id="44037" name="Picture 5" descr="C:\Users\Ира\Pictures\f7bca67147db00b51e4b081fdec1c7f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3714752"/>
            <a:ext cx="3857652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42844" y="142852"/>
            <a:ext cx="88583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Альдегиды и кетоны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это органические вещества, которые содержат карбонильную группу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clrChange>
              <a:clrFrom>
                <a:srgbClr val="E2F4D2"/>
              </a:clrFrom>
              <a:clrTo>
                <a:srgbClr val="E2F4D2">
                  <a:alpha val="0"/>
                </a:srgbClr>
              </a:clrTo>
            </a:clrChange>
            <a:lum bright="-19000" contrast="23000"/>
          </a:blip>
          <a:srcRect l="28287" t="6276" r="3786" b="5090"/>
          <a:stretch>
            <a:fillRect/>
          </a:stretch>
        </p:blipFill>
        <p:spPr bwMode="auto">
          <a:xfrm>
            <a:off x="2786050" y="1785926"/>
            <a:ext cx="350046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214282" y="3948548"/>
            <a:ext cx="857256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Общая формула :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en-US" sz="66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6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6600" b="1" i="0" u="none" strike="noStrike" cap="none" normalizeH="0" baseline="-3000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6600" b="1" i="0" u="none" strike="noStrike" cap="none" normalizeH="0" baseline="-3000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66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6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6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U22_06"/>
          <p:cNvPicPr/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4000" contrast="26000"/>
          </a:blip>
          <a:srcRect/>
          <a:stretch>
            <a:fillRect/>
          </a:stretch>
        </p:blipFill>
        <p:spPr bwMode="auto">
          <a:xfrm>
            <a:off x="285720" y="642918"/>
            <a:ext cx="5000660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 rot="10800000" flipV="1">
            <a:off x="3286116" y="55320"/>
            <a:ext cx="571504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карбонильная группа связана с одним углеводородным радикалом и водородом, то такие карбонильные соединения называются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альдегидами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 rot="10800000" flipV="1">
            <a:off x="3571868" y="4429697"/>
            <a:ext cx="54292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сли карбонильная связанна с двумя одинаковыми или разными радикалами, их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кетонами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14282" y="71414"/>
            <a:ext cx="8858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Примеры: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pic>
        <p:nvPicPr>
          <p:cNvPr id="5" name="Рисунок 4" descr="Альдегиды, кетоны"/>
          <p:cNvPicPr/>
          <p:nvPr/>
        </p:nvPicPr>
        <p:blipFill>
          <a:blip r:embed="rId2" cstate="print">
            <a:lum bright="-14000" contrast="25000"/>
          </a:blip>
          <a:srcRect/>
          <a:stretch>
            <a:fillRect/>
          </a:stretch>
        </p:blipFill>
        <p:spPr bwMode="auto">
          <a:xfrm>
            <a:off x="142844" y="1714488"/>
            <a:ext cx="885831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85720" y="785794"/>
            <a:ext cx="8643998" cy="20002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14283" y="0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Альдегиды и кетоны в природе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http://him.1september.ru/2004/34/13-1.jpg"/>
          <p:cNvPicPr/>
          <p:nvPr/>
        </p:nvPicPr>
        <p:blipFill>
          <a:blip r:embed="rId2" cstate="print">
            <a:lum bright="-6000" contrast="25000"/>
          </a:blip>
          <a:srcRect/>
          <a:stretch>
            <a:fillRect/>
          </a:stretch>
        </p:blipFill>
        <p:spPr bwMode="auto">
          <a:xfrm>
            <a:off x="285720" y="2786058"/>
            <a:ext cx="864399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Картинка 2 из 470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857232"/>
            <a:ext cx="2143140" cy="2048401"/>
          </a:xfrm>
          <a:prstGeom prst="rect">
            <a:avLst/>
          </a:prstGeom>
          <a:noFill/>
        </p:spPr>
      </p:pic>
      <p:pic>
        <p:nvPicPr>
          <p:cNvPr id="24580" name="Picture 4" descr="Картинка 28 из 31738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643174" y="928670"/>
            <a:ext cx="2071702" cy="1928826"/>
          </a:xfrm>
          <a:prstGeom prst="rect">
            <a:avLst/>
          </a:prstGeom>
          <a:noFill/>
        </p:spPr>
      </p:pic>
      <p:pic>
        <p:nvPicPr>
          <p:cNvPr id="24582" name="Picture 6" descr="http://www.spicelines.com/summer%20016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0580" y="857232"/>
            <a:ext cx="2004560" cy="2071702"/>
          </a:xfrm>
          <a:prstGeom prst="rect">
            <a:avLst/>
          </a:prstGeom>
          <a:noFill/>
        </p:spPr>
      </p:pic>
      <p:pic>
        <p:nvPicPr>
          <p:cNvPr id="24584" name="Picture 8" descr="Картинка 5 из 10061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 l="11257" t="7519" r="11350" b="7894"/>
          <a:stretch>
            <a:fillRect/>
          </a:stretch>
        </p:blipFill>
        <p:spPr bwMode="auto">
          <a:xfrm>
            <a:off x="6786578" y="857233"/>
            <a:ext cx="2000264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428596" y="1847198"/>
            <a:ext cx="835821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6000" b="1" i="1" u="none" strike="noStrike" spc="50" normalizeH="0" baseline="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Номенклатура и типы изомерии</a:t>
            </a:r>
            <a:endParaRPr kumimoji="0" lang="ru-RU" sz="6000" b="1" i="0" u="none" strike="noStrike" spc="50" normalizeH="0" baseline="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4282" y="-24"/>
            <a:ext cx="8572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Углеводород +</a:t>
            </a:r>
            <a:r>
              <a:rPr lang="ru-RU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000" b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аль</a:t>
            </a:r>
            <a:endParaRPr kumimoji="0" lang="ru-RU" sz="6000" b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3417890" y="1558947"/>
            <a:ext cx="2520950" cy="579438"/>
          </a:xfrm>
          <a:prstGeom prst="rect">
            <a:avLst/>
          </a:prstGeom>
          <a:solidFill>
            <a:srgbClr val="FBD3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200" dirty="0"/>
              <a:t>МЕТАНАЛЬ</a:t>
            </a: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3409959" y="2927372"/>
            <a:ext cx="2519363" cy="579438"/>
          </a:xfrm>
          <a:prstGeom prst="rect">
            <a:avLst/>
          </a:prstGeom>
          <a:solidFill>
            <a:srgbClr val="FBD3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200" dirty="0"/>
              <a:t>ЭТАНАЛЬ</a:t>
            </a: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428992" y="5519760"/>
            <a:ext cx="2592387" cy="579437"/>
          </a:xfrm>
          <a:prstGeom prst="rect">
            <a:avLst/>
          </a:prstGeom>
          <a:solidFill>
            <a:srgbClr val="FBD3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200" dirty="0"/>
              <a:t>БУТАНАЛЬ</a:t>
            </a:r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7000" contrast="21000"/>
          </a:blip>
          <a:srcRect l="15280"/>
          <a:stretch>
            <a:fillRect/>
          </a:stretch>
        </p:blipFill>
        <p:spPr bwMode="auto">
          <a:xfrm>
            <a:off x="285752" y="1198585"/>
            <a:ext cx="2916238" cy="5373687"/>
          </a:xfrm>
          <a:prstGeom prst="rect">
            <a:avLst/>
          </a:prstGeom>
          <a:noFill/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428992" y="4295797"/>
            <a:ext cx="2714644" cy="584775"/>
          </a:xfrm>
          <a:prstGeom prst="rect">
            <a:avLst/>
          </a:prstGeom>
          <a:solidFill>
            <a:srgbClr val="FBD399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</a:pPr>
            <a:r>
              <a:rPr lang="ru-RU" sz="3200" dirty="0"/>
              <a:t>ПРОПАНАЛЬ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712</Words>
  <Application>Microsoft Office PowerPoint</Application>
  <PresentationFormat>Экран (4:3)</PresentationFormat>
  <Paragraphs>99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Ира</dc:creator>
  <cp:lastModifiedBy>ната</cp:lastModifiedBy>
  <cp:revision>21</cp:revision>
  <dcterms:created xsi:type="dcterms:W3CDTF">2011-11-06T13:53:38Z</dcterms:created>
  <dcterms:modified xsi:type="dcterms:W3CDTF">2020-10-06T05:23:06Z</dcterms:modified>
</cp:coreProperties>
</file>