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8" r:id="rId7"/>
    <p:sldId id="261" r:id="rId8"/>
    <p:sldId id="262" r:id="rId9"/>
    <p:sldId id="267" r:id="rId10"/>
    <p:sldId id="260" r:id="rId11"/>
    <p:sldId id="263" r:id="rId12"/>
    <p:sldId id="264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404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5FEA-3AA4-4D67-862E-22196DCABC51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D996-1378-4773-A746-A0518FC09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40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5FEA-3AA4-4D67-862E-22196DCABC51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D996-1378-4773-A746-A0518FC09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72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5FEA-3AA4-4D67-862E-22196DCABC51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D996-1378-4773-A746-A0518FC09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399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5FEA-3AA4-4D67-862E-22196DCABC51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D996-1378-4773-A746-A0518FC09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40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5FEA-3AA4-4D67-862E-22196DCABC51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D996-1378-4773-A746-A0518FC09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690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5FEA-3AA4-4D67-862E-22196DCABC51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D996-1378-4773-A746-A0518FC09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6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5FEA-3AA4-4D67-862E-22196DCABC51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D996-1378-4773-A746-A0518FC09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609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5FEA-3AA4-4D67-862E-22196DCABC51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D996-1378-4773-A746-A0518FC09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78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5FEA-3AA4-4D67-862E-22196DCABC51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D996-1378-4773-A746-A0518FC09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309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5FEA-3AA4-4D67-862E-22196DCABC51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D996-1378-4773-A746-A0518FC09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80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5FEA-3AA4-4D67-862E-22196DCABC51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4D996-1378-4773-A746-A0518FC09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35FEA-3AA4-4D67-862E-22196DCABC51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4D996-1378-4773-A746-A0518FC09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32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0414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Сопровождение открытого конкурсного практического занятия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743200"/>
            <a:ext cx="9144000" cy="3252486"/>
          </a:xfrm>
        </p:spPr>
        <p:txBody>
          <a:bodyPr>
            <a:normAutofit/>
          </a:bodyPr>
          <a:lstStyle/>
          <a:p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ru-RU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Обеспечение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сестринской помощи пациентам, страдающим осложнениями сахарного диабета»</a:t>
            </a:r>
          </a:p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43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96774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Пациент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готовится к выписке. 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Задание: </a:t>
            </a: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Обучите пациента правилам ухода за стопами. </a:t>
            </a:r>
            <a:endParaRPr lang="ru-RU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Расскажите о проявлениях гипогликемии и мерах самопомощи при них.</a:t>
            </a:r>
            <a:endParaRPr lang="ru-RU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38200" y="365125"/>
            <a:ext cx="10515600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5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Кейс.</a:t>
            </a:r>
            <a:r>
              <a:rPr lang="ru-RU" sz="59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5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Часть 3.</a:t>
            </a:r>
            <a:r>
              <a:rPr lang="ru-RU" sz="59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5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5900" dirty="0"/>
          </a:p>
        </p:txBody>
      </p:sp>
    </p:spTree>
    <p:extLst>
      <p:ext uri="{BB962C8B-B14F-4D97-AF65-F5344CB8AC3E}">
        <p14:creationId xmlns:p14="http://schemas.microsoft.com/office/powerpoint/2010/main" val="119038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Эталон ответа,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часть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250" y="1284790"/>
            <a:ext cx="11582400" cy="54208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Правила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ухода за ногами: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Регулярно осматривать нижнюю часть стоп. </a:t>
            </a: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Своевременно залечивать повреждения стоп. </a:t>
            </a: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Мыть ноги ежедневно теплой водой и вытирать насухо. Использовать нейтральное мыло, типа «детского». </a:t>
            </a: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Подрезать ногти не слишком коротко, не полукругом, а прямо, не выстригая и не закругляя уголки ногтей, чтобы не поранить кожу лезвиями ножниц. Чтобы сгладить неровности, пользуйтесь пилкой для ногтей. </a:t>
            </a: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Носить просторную обувь, очень осторожно разнашивать новую обувь, чтобы избежать потертостей. </a:t>
            </a: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Носить носки или чулки из ткани, хорошо впитывающей пот. Вместо синтетических изделий нужно пользоваться хлопчатобумажными или шерстяными. Не носить носки с тугой резинкой, которая препятствует циркуляции крови.</a:t>
            </a: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Проверять обувь, чтобы в ней не было камешков, песчинок и т.д. 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68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857250" y="992188"/>
            <a:ext cx="10515600" cy="5413375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Беречь ступни от повреждений, порезов, не ходить по камням, не ходить босиком. </a:t>
            </a: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 пользоваться грелкой, пластырем; не парить ноги, а мыть их и размягчать мозоли в теплой воде. </a:t>
            </a: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Ежедневно использовать увлажняющий крем для ног. Наносить крем на нижнюю поверхность ступни, в межпальцевые промежутки наносить тальк. </a:t>
            </a: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Покупать обувь вечером (к вечеру стопа несколько отекает), предварительно заготовив бумажный след – надо вложить его в приобретаемую обувь и проверить, что края следа не загибаются. </a:t>
            </a: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Каблук не должен превышать 3-4 см. 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76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Гипогликемическое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состояние</a:t>
            </a: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, помощь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 развитии гипогликемии необходимо срочно дать пациенту сладкое питье (200,0 воды + 5-6 чайных ложек сахара) или сладкий сок. Это наиболее эффективный вариант. При отсутствии сладких жидкостей можно разжевать конфетку,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кусечки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сахара.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63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1791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Кейс.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Часть 1.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18572"/>
            <a:ext cx="10515600" cy="572946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Вы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работаете медицинской сестрой ККБ и часто к вам обращаются соседи по наболевшим вопросам. Однажды вечером обратилась встревоженная соседка: ее сын, 35 лет, страдает сахарным диабетом 1 типа, работает лесозаготовителем. Сегодня утром он вернулся из командировки и сразу лег спать. Мать объяснила это сильной усталостью. Он проспал до вечера, потом появилась рвота (рвотные массы очень темного цвета), сын вялый, на вопросы не отвечает и встревоженная мать попросила совета у соседки-медика. </a:t>
            </a:r>
            <a:endParaRPr lang="ru-RU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Вы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вошли в квартиру соседки и сразу почувствовали запах «моченых яблочек» в воздухе. Пациент лежит на кровати, дышит тяжело, в контакт не вступает, на вопросы не отвечает, кожные покровы его сухие. При пальпации живота начинает стонать. АД110/60 </a:t>
            </a:r>
            <a:r>
              <a:rPr lang="ru-RU" sz="4400" dirty="0" err="1">
                <a:latin typeface="Arial" panose="020B0604020202020204" pitchFamily="34" charset="0"/>
                <a:cs typeface="Arial" panose="020B0604020202020204" pitchFamily="34" charset="0"/>
              </a:rPr>
              <a:t>мм.рт.ст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; пульс 90 уд/мин, число дыханий  10 в </a:t>
            </a:r>
            <a:r>
              <a:rPr lang="ru-RU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минуту.У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пациента дома есть </a:t>
            </a:r>
            <a:r>
              <a:rPr lang="ru-RU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глюкометр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Задание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О каком диагнозе можно подумать?</a:t>
            </a:r>
            <a:endParaRPr lang="ru-RU" sz="44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Какую дополнительную информацию вы попытаетесь получить у матери пациента?</a:t>
            </a:r>
            <a:endParaRPr lang="ru-RU" sz="44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Какие действия предпримете?</a:t>
            </a:r>
            <a:endParaRPr lang="ru-RU" sz="44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Осуществите измерение сахара крови у пациента согласно алгоритму.</a:t>
            </a:r>
            <a:endParaRPr lang="ru-RU" sz="44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32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974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Эталон ответа, Часть 1</a:t>
            </a:r>
            <a:r>
              <a:rPr lang="ru-RU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64871"/>
            <a:ext cx="10515600" cy="5112092"/>
          </a:xfrm>
        </p:spPr>
        <p:txBody>
          <a:bodyPr/>
          <a:lstStyle/>
          <a:p>
            <a:pPr lvl="0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пациента гипергликемическая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кетоацидотическая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кома</a:t>
            </a: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 матери нужно попытаться уточнить, принимал ли инсулин пациент регулярно, не нарушал ли диету</a:t>
            </a: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Необходимо немедленно вызвать «скорую помощь». До ее приезда оказать помощь при рвоте, измерить сахар крови с помощью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глюкометра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котролировать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пульс, АД, число дыханий.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31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267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Кейс.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Часть 2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8567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Придя утром на работу, вы посетили пациента в отделении реанимации. Пациенту проводится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регидрационная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терапия, для чего ему необходимо провести постановку периферического венозного катетера.</a:t>
            </a:r>
          </a:p>
          <a:p>
            <a:pPr marL="0" indent="0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Задание: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существите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постановку периферического венозного катетера согласно алгоритму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951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455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Кейс.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Часть 2.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79676"/>
            <a:ext cx="10515600" cy="57410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Через сутки пациент был переведен в отделение эндокринологии, где вы работаете. При вашем сестринском обследовании вы выяснили жалобы пациента на сухость во рту, сильную слабость, онемение и сильный кожный зуд в области тыльной поверхности стопы.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Из анамнеза выяснено: пациент болен сахарным диабетом с 15 лет, в настоящее время получает инсулин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гларгин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12 ЕД и подколки простого инсулина 3 раза вдень). Диету и график введения инсулина часто нарушает, объясняет это трудностями исполнения врачебных предписаний в условиях лесозаготовок в тайге. Кроме того, часто злоупотребляет алкоголем. 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Объективно определяется выраженная сухость кожи стоп, многочисленные расчесы в этой области. Со стороны других органов патологии не выявлено. </a:t>
            </a:r>
          </a:p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Задание: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Определите проблемы пациента, выделите приоритетную. </a:t>
            </a: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Составьте план сестринского ухода с мотивацией сестринских вмешательств.</a:t>
            </a:r>
          </a:p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2670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Эталон ответа, часть 2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Проблемы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пациента: сухость кожи, кожный зуд, слабость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2.Приоритетная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проблема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сухость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кожи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кожный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зуд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дефицит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самоухода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498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0456506"/>
              </p:ext>
            </p:extLst>
          </p:nvPr>
        </p:nvGraphicFramePr>
        <p:xfrm>
          <a:off x="742950" y="133351"/>
          <a:ext cx="10648950" cy="6457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15847">
                  <a:extLst>
                    <a:ext uri="{9D8B030D-6E8A-4147-A177-3AD203B41FA5}">
                      <a16:colId xmlns:a16="http://schemas.microsoft.com/office/drawing/2014/main" val="2527409419"/>
                    </a:ext>
                  </a:extLst>
                </a:gridCol>
                <a:gridCol w="4633103">
                  <a:extLst>
                    <a:ext uri="{9D8B030D-6E8A-4147-A177-3AD203B41FA5}">
                      <a16:colId xmlns:a16="http://schemas.microsoft.com/office/drawing/2014/main" val="2377152858"/>
                    </a:ext>
                  </a:extLst>
                </a:gridCol>
              </a:tblGrid>
              <a:tr h="80655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сестринского ухода: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9390" marR="139390" marT="0" marB="0"/>
                </a:tc>
                <a:tc>
                  <a:txBody>
                    <a:bodyPr/>
                    <a:lstStyle/>
                    <a:p>
                      <a:endParaRPr lang="ru-RU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9390" marR="139390" marT="0" marB="0"/>
                </a:tc>
                <a:extLst>
                  <a:ext uri="{0D108BD9-81ED-4DB2-BD59-A6C34878D82A}">
                    <a16:rowId xmlns:a16="http://schemas.microsoft.com/office/drawing/2014/main" val="629512310"/>
                  </a:ext>
                </a:extLst>
              </a:tr>
              <a:tr h="828449">
                <a:tc>
                  <a:txBody>
                    <a:bodyPr/>
                    <a:lstStyle/>
                    <a:p>
                      <a:pPr marR="222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Сестринское мероприятие</a:t>
                      </a:r>
                    </a:p>
                  </a:txBody>
                  <a:tcPr marL="139390" marR="139390" marT="0" marB="0"/>
                </a:tc>
                <a:tc>
                  <a:txBody>
                    <a:bodyPr/>
                    <a:lstStyle/>
                    <a:p>
                      <a:pPr marR="222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Мотивация </a:t>
                      </a:r>
                    </a:p>
                  </a:txBody>
                  <a:tcPr marL="139390" marR="139390" marT="0" marB="0"/>
                </a:tc>
                <a:extLst>
                  <a:ext uri="{0D108BD9-81ED-4DB2-BD59-A6C34878D82A}">
                    <a16:rowId xmlns:a16="http://schemas.microsoft.com/office/drawing/2014/main" val="3388429575"/>
                  </a:ext>
                </a:extLst>
              </a:tr>
              <a:tr h="1656896">
                <a:tc>
                  <a:txBody>
                    <a:bodyPr/>
                    <a:lstStyle/>
                    <a:p>
                      <a:pPr marR="222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Медицинская сестра обеспечит физический и психический покой пациентке, постельный комфорт.</a:t>
                      </a:r>
                    </a:p>
                  </a:txBody>
                  <a:tcPr marL="139390" marR="139390" marT="0" marB="0"/>
                </a:tc>
                <a:tc>
                  <a:txBody>
                    <a:bodyPr/>
                    <a:lstStyle/>
                    <a:p>
                      <a:pPr marR="222250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улучшения состояния и скорейшего достижения компенсации заболевания</a:t>
                      </a:r>
                    </a:p>
                  </a:txBody>
                  <a:tcPr marL="139390" marR="139390" marT="0" marB="0"/>
                </a:tc>
                <a:extLst>
                  <a:ext uri="{0D108BD9-81ED-4DB2-BD59-A6C34878D82A}">
                    <a16:rowId xmlns:a16="http://schemas.microsoft.com/office/drawing/2014/main" val="136789320"/>
                  </a:ext>
                </a:extLst>
              </a:tr>
              <a:tr h="1351241">
                <a:tc>
                  <a:txBody>
                    <a:bodyPr/>
                    <a:lstStyle/>
                    <a:p>
                      <a:pPr marR="222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Медицинская сестра обеспечит питание пациента в соответствии с диетой №9</a:t>
                      </a:r>
                    </a:p>
                  </a:txBody>
                  <a:tcPr marL="139390" marR="139390" marT="0" marB="0"/>
                </a:tc>
                <a:tc>
                  <a:txBody>
                    <a:bodyPr/>
                    <a:lstStyle/>
                    <a:p>
                      <a:pPr marR="222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нормализации углеводного обмена.</a:t>
                      </a:r>
                    </a:p>
                  </a:txBody>
                  <a:tcPr marL="139390" marR="139390" marT="0" marB="0"/>
                </a:tc>
                <a:extLst>
                  <a:ext uri="{0D108BD9-81ED-4DB2-BD59-A6C34878D82A}">
                    <a16:rowId xmlns:a16="http://schemas.microsoft.com/office/drawing/2014/main" val="2984100987"/>
                  </a:ext>
                </a:extLst>
              </a:tr>
              <a:tr h="1814811">
                <a:tc>
                  <a:txBody>
                    <a:bodyPr/>
                    <a:lstStyle/>
                    <a:p>
                      <a:pPr marR="222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Медицинская сестра обеспечит гигиену кожи ног пациента (обтирание кожи, использование кремов против зуда). </a:t>
                      </a:r>
                    </a:p>
                  </a:txBody>
                  <a:tcPr marL="139390" marR="139390" marT="0" marB="0"/>
                </a:tc>
                <a:tc>
                  <a:txBody>
                    <a:bodyPr/>
                    <a:lstStyle/>
                    <a:p>
                      <a:pPr marR="222250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уменьшения сухости, зуда и профилактики вторичного инфицирования</a:t>
                      </a:r>
                    </a:p>
                  </a:txBody>
                  <a:tcPr marL="139390" marR="139390" marT="0" marB="0"/>
                </a:tc>
                <a:extLst>
                  <a:ext uri="{0D108BD9-81ED-4DB2-BD59-A6C34878D82A}">
                    <a16:rowId xmlns:a16="http://schemas.microsoft.com/office/drawing/2014/main" val="2325583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807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49712166"/>
              </p:ext>
            </p:extLst>
          </p:nvPr>
        </p:nvGraphicFramePr>
        <p:xfrm>
          <a:off x="856527" y="405114"/>
          <a:ext cx="10961225" cy="60337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92257">
                  <a:extLst>
                    <a:ext uri="{9D8B030D-6E8A-4147-A177-3AD203B41FA5}">
                      <a16:colId xmlns:a16="http://schemas.microsoft.com/office/drawing/2014/main" val="3125184815"/>
                    </a:ext>
                  </a:extLst>
                </a:gridCol>
                <a:gridCol w="4768968">
                  <a:extLst>
                    <a:ext uri="{9D8B030D-6E8A-4147-A177-3AD203B41FA5}">
                      <a16:colId xmlns:a16="http://schemas.microsoft.com/office/drawing/2014/main" val="2700199823"/>
                    </a:ext>
                  </a:extLst>
                </a:gridCol>
              </a:tblGrid>
              <a:tr h="2718451">
                <a:tc>
                  <a:txBody>
                    <a:bodyPr/>
                    <a:lstStyle/>
                    <a:p>
                      <a:pPr marR="222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Медицинская сестра осуществит полный уход за пациентом в постели: помощь в кормлении, в осуществлении физиологических отправлений и поддержании чистоты кожи и слизистых.</a:t>
                      </a:r>
                    </a:p>
                  </a:txBody>
                  <a:tcPr marL="57276" marR="57276" marT="0" marB="0"/>
                </a:tc>
                <a:tc>
                  <a:txBody>
                    <a:bodyPr/>
                    <a:lstStyle/>
                    <a:p>
                      <a:pPr marR="222250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устранения дефицита </a:t>
                      </a:r>
                      <a:r>
                        <a:rPr lang="ru-RU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самоухода</a:t>
                      </a: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 улучшения состояния пациента и перевода его на палатный режим</a:t>
                      </a:r>
                    </a:p>
                  </a:txBody>
                  <a:tcPr marL="57276" marR="57276" marT="0" marB="0"/>
                </a:tc>
                <a:extLst>
                  <a:ext uri="{0D108BD9-81ED-4DB2-BD59-A6C34878D82A}">
                    <a16:rowId xmlns:a16="http://schemas.microsoft.com/office/drawing/2014/main" val="1333997845"/>
                  </a:ext>
                </a:extLst>
              </a:tr>
              <a:tr h="3315335">
                <a:tc>
                  <a:txBody>
                    <a:bodyPr/>
                    <a:lstStyle/>
                    <a:p>
                      <a:pPr marR="222250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Медицинская сестра обеспечит смену хлопчатобумажного нательного и постельного белья по мере загрязнения, режим проветривания, </a:t>
                      </a:r>
                      <a:r>
                        <a:rPr lang="ru-RU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кварцевания</a:t>
                      </a: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влажной уборки в палате</a:t>
                      </a:r>
                    </a:p>
                  </a:txBody>
                  <a:tcPr marL="57276" marR="57276" marT="0" marB="0"/>
                </a:tc>
                <a:tc>
                  <a:txBody>
                    <a:bodyPr/>
                    <a:lstStyle/>
                    <a:p>
                      <a:pPr marR="222250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комфорта пациента и профилактики </a:t>
                      </a:r>
                      <a:r>
                        <a:rPr lang="ru-RU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внутрибольниной</a:t>
                      </a: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инфекции.</a:t>
                      </a:r>
                    </a:p>
                  </a:txBody>
                  <a:tcPr marL="57276" marR="57276" marT="0" marB="0"/>
                </a:tc>
                <a:extLst>
                  <a:ext uri="{0D108BD9-81ED-4DB2-BD59-A6C34878D82A}">
                    <a16:rowId xmlns:a16="http://schemas.microsoft.com/office/drawing/2014/main" val="2409003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7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893717"/>
              </p:ext>
            </p:extLst>
          </p:nvPr>
        </p:nvGraphicFramePr>
        <p:xfrm>
          <a:off x="838200" y="419100"/>
          <a:ext cx="10961225" cy="5391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92257">
                  <a:extLst>
                    <a:ext uri="{9D8B030D-6E8A-4147-A177-3AD203B41FA5}">
                      <a16:colId xmlns:a16="http://schemas.microsoft.com/office/drawing/2014/main" val="1322498459"/>
                    </a:ext>
                  </a:extLst>
                </a:gridCol>
                <a:gridCol w="4768968">
                  <a:extLst>
                    <a:ext uri="{9D8B030D-6E8A-4147-A177-3AD203B41FA5}">
                      <a16:colId xmlns:a16="http://schemas.microsoft.com/office/drawing/2014/main" val="1215790161"/>
                    </a:ext>
                  </a:extLst>
                </a:gridCol>
              </a:tblGrid>
              <a:tr h="1644166">
                <a:tc>
                  <a:txBody>
                    <a:bodyPr/>
                    <a:lstStyle/>
                    <a:p>
                      <a:pPr marR="222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Медицинская сестра осуществит динамическое наблюдение за пациентом</a:t>
                      </a:r>
                    </a:p>
                  </a:txBody>
                  <a:tcPr marL="57276" marR="57276" marT="0" marB="0"/>
                </a:tc>
                <a:tc>
                  <a:txBody>
                    <a:bodyPr/>
                    <a:lstStyle/>
                    <a:p>
                      <a:pPr marR="222250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своевременного выявления развития осложнений</a:t>
                      </a:r>
                    </a:p>
                  </a:txBody>
                  <a:tcPr marL="57276" marR="57276" marT="0" marB="0"/>
                </a:tc>
                <a:extLst>
                  <a:ext uri="{0D108BD9-81ED-4DB2-BD59-A6C34878D82A}">
                    <a16:rowId xmlns:a16="http://schemas.microsoft.com/office/drawing/2014/main" val="3712993726"/>
                  </a:ext>
                </a:extLst>
              </a:tr>
              <a:tr h="1309764">
                <a:tc>
                  <a:txBody>
                    <a:bodyPr/>
                    <a:lstStyle/>
                    <a:p>
                      <a:pPr marR="222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Медицинская сестра будет выполнять назначения врача</a:t>
                      </a:r>
                    </a:p>
                  </a:txBody>
                  <a:tcPr marL="57276" marR="57276" marT="0" marB="0"/>
                </a:tc>
                <a:tc>
                  <a:txBody>
                    <a:bodyPr/>
                    <a:lstStyle/>
                    <a:p>
                      <a:pPr marR="222250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эффективного лечения</a:t>
                      </a:r>
                    </a:p>
                  </a:txBody>
                  <a:tcPr marL="57276" marR="57276" marT="0" marB="0"/>
                </a:tc>
                <a:extLst>
                  <a:ext uri="{0D108BD9-81ED-4DB2-BD59-A6C34878D82A}">
                    <a16:rowId xmlns:a16="http://schemas.microsoft.com/office/drawing/2014/main" val="3768056740"/>
                  </a:ext>
                </a:extLst>
              </a:tr>
              <a:tr h="2437220">
                <a:tc>
                  <a:txBody>
                    <a:bodyPr/>
                    <a:lstStyle/>
                    <a:p>
                      <a:pPr marR="222250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 моменту выписки медицинская сестра обучит пациента правилам ухода за ногами и мерам помощи при гипогликемическом состоянии</a:t>
                      </a:r>
                    </a:p>
                  </a:txBody>
                  <a:tcPr marL="57276" marR="57276" marT="0" marB="0"/>
                </a:tc>
                <a:tc>
                  <a:txBody>
                    <a:bodyPr/>
                    <a:lstStyle/>
                    <a:p>
                      <a:pPr marR="222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продолжения лечения на амбулаторном этапе</a:t>
                      </a:r>
                    </a:p>
                  </a:txBody>
                  <a:tcPr marL="57276" marR="57276" marT="0" marB="0"/>
                </a:tc>
                <a:extLst>
                  <a:ext uri="{0D108BD9-81ED-4DB2-BD59-A6C34878D82A}">
                    <a16:rowId xmlns:a16="http://schemas.microsoft.com/office/drawing/2014/main" val="662405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9233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944</Words>
  <Application>Microsoft Office PowerPoint</Application>
  <PresentationFormat>Широкоэкранный</PresentationFormat>
  <Paragraphs>73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Сопровождение открытого конкурсного практического занятия</vt:lpstr>
      <vt:lpstr>Кейс.     Часть 1. </vt:lpstr>
      <vt:lpstr>Эталон ответа, Часть 1 </vt:lpstr>
      <vt:lpstr>Кейс.     Часть 2. </vt:lpstr>
      <vt:lpstr>Кейс.     Часть 2. </vt:lpstr>
      <vt:lpstr>Эталон ответа, часть 2</vt:lpstr>
      <vt:lpstr>Презентация PowerPoint</vt:lpstr>
      <vt:lpstr>Презентация PowerPoint</vt:lpstr>
      <vt:lpstr>Презентация PowerPoint</vt:lpstr>
      <vt:lpstr>Презентация PowerPoint</vt:lpstr>
      <vt:lpstr>Эталон ответа, часть 3 </vt:lpstr>
      <vt:lpstr>Презентация PowerPoint</vt:lpstr>
      <vt:lpstr>Гипогликемическое состояние, помощь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Открытое конкурсное практическое занятие</dc:title>
  <dc:creator>Овчинникова Татьяна Вениаминовна</dc:creator>
  <cp:lastModifiedBy>Овчинникова Татьяна Вениаминовна</cp:lastModifiedBy>
  <cp:revision>9</cp:revision>
  <dcterms:created xsi:type="dcterms:W3CDTF">2023-10-11T03:32:51Z</dcterms:created>
  <dcterms:modified xsi:type="dcterms:W3CDTF">2023-10-17T06:00:57Z</dcterms:modified>
</cp:coreProperties>
</file>