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70" r:id="rId20"/>
    <p:sldId id="271" r:id="rId21"/>
    <p:sldId id="280" r:id="rId22"/>
    <p:sldId id="281" r:id="rId23"/>
    <p:sldId id="282" r:id="rId24"/>
    <p:sldId id="283" r:id="rId25"/>
    <p:sldId id="27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7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1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576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03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67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13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17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2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64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28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7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64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89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96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81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18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24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11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21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336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14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23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038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37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93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0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2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97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6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85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06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B045-78C1-4A75-B303-1979EC570B7F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2A8B8C-3514-4F46-9892-9CF88A86C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2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?term=Gatti%20M%5bAuthor%5d" TargetMode="External"/><Relationship Id="rId3" Type="http://schemas.openxmlformats.org/officeDocument/2006/relationships/hyperlink" Target="https://pubmed.ncbi.nlm.nih.gov/?term=Palmisano%20A%5bAuthor%5d" TargetMode="External"/><Relationship Id="rId7" Type="http://schemas.openxmlformats.org/officeDocument/2006/relationships/hyperlink" Target="https://pubmed.ncbi.nlm.nih.gov/?term=Ascione%20R%5bAuthor%5d" TargetMode="External"/><Relationship Id="rId12" Type="http://schemas.openxmlformats.org/officeDocument/2006/relationships/hyperlink" Target="https://pubmed.ncbi.nlm.nih.gov/?term=Esposito%20A%5bAuthor%5d" TargetMode="External"/><Relationship Id="rId2" Type="http://schemas.openxmlformats.org/officeDocument/2006/relationships/hyperlink" Target="https://www.ncbi.nlm.nih.gov/pmc/?term=Elsevier%20Public%20Health%20Emergency%20Collection%5bfilter%5d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pubmed.ncbi.nlm.nih.gov/?term=Vignale%20D%5bAuthor%5d" TargetMode="External"/><Relationship Id="rId11" Type="http://schemas.openxmlformats.org/officeDocument/2006/relationships/hyperlink" Target="https://pubmed.ncbi.nlm.nih.gov/?term=Shah%20A%5bAuthor%5d" TargetMode="External"/><Relationship Id="rId5" Type="http://schemas.openxmlformats.org/officeDocument/2006/relationships/hyperlink" Target="https://pubmed.ncbi.nlm.nih.gov/?term=D'Angelo%20T%5bAuthor%5d" TargetMode="External"/><Relationship Id="rId10" Type="http://schemas.openxmlformats.org/officeDocument/2006/relationships/hyperlink" Target="https://pubmed.ncbi.nlm.nih.gov/?term=Federico%20F%5bAuthor%5d" TargetMode="External"/><Relationship Id="rId4" Type="http://schemas.openxmlformats.org/officeDocument/2006/relationships/hyperlink" Target="https://pubmed.ncbi.nlm.nih.gov/?term=Gambardella%20M%5bAuthor%5d" TargetMode="External"/><Relationship Id="rId9" Type="http://schemas.openxmlformats.org/officeDocument/2006/relationships/hyperlink" Target="https://pubmed.ncbi.nlm.nih.gov/?term=Peretto%20G%5bAuthor%5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896" y="2747300"/>
            <a:ext cx="10738104" cy="226278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Расширенная визуализация </a:t>
            </a:r>
            <a:r>
              <a:rPr lang="ru-RU" sz="4400" b="1" dirty="0" smtClean="0">
                <a:solidFill>
                  <a:schemeClr val="tx1"/>
                </a:solidFill>
              </a:rPr>
              <a:t>осложнений сердечно-сосудистых заболеваний , </a:t>
            </a:r>
            <a:r>
              <a:rPr lang="ru-RU" sz="4400" b="1" dirty="0">
                <a:solidFill>
                  <a:schemeClr val="tx1"/>
                </a:solidFill>
              </a:rPr>
              <a:t>связанных с </a:t>
            </a:r>
            <a:r>
              <a:rPr lang="ru-RU" sz="4400" b="1" dirty="0" smtClean="0">
                <a:solidFill>
                  <a:schemeClr val="tx1"/>
                </a:solidFill>
              </a:rPr>
              <a:t>COVID-19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/>
              <a:t>часть 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75704" y="5376672"/>
            <a:ext cx="5416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Выполнил: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врач-ординатор 2-го </a:t>
            </a:r>
            <a:r>
              <a:rPr lang="ru-RU" sz="2000" b="1" dirty="0" err="1" smtClean="0"/>
              <a:t>го</a:t>
            </a:r>
            <a:r>
              <a:rPr lang="az-Cyrl-AZ" sz="2000" b="1" dirty="0"/>
              <a:t>д</a:t>
            </a:r>
            <a:r>
              <a:rPr lang="ru-RU" sz="2000" b="1" dirty="0"/>
              <a:t>а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       </a:t>
            </a:r>
            <a:r>
              <a:rPr lang="ru-RU" sz="2000" b="1" dirty="0"/>
              <a:t>кафедры лучевой диагностики ИПО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                                   Николаев Н.М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236" y="72385"/>
            <a:ext cx="10247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 smtClean="0"/>
              <a:t>Войно-Ясенецкого</a:t>
            </a:r>
            <a:r>
              <a:rPr lang="ru-RU" altLang="ru-RU" sz="2400" dirty="0" smtClean="0"/>
              <a:t>" Министерства здравоохранения Российской Федерации</a:t>
            </a:r>
            <a:br>
              <a:rPr lang="ru-RU" altLang="ru-RU" sz="2400" dirty="0" smtClean="0"/>
            </a:br>
            <a:r>
              <a:rPr lang="ru-RU" altLang="ru-RU" sz="2400" dirty="0" smtClean="0"/>
              <a:t> Кафедра лучевой диагностики ИПО </a:t>
            </a:r>
            <a:endParaRPr lang="ru-RU" alt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6473" y="6394308"/>
            <a:ext cx="6009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  <a:hlinkClick r:id="rId2"/>
              </a:rPr>
              <a:t>Elsevier Public Health Emergency Collection</a:t>
            </a: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</a:rPr>
              <a:t> 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2022 Oct</a:t>
            </a:r>
            <a:r>
              <a:rPr lang="ru-RU" b="0" i="0" dirty="0" smtClean="0">
                <a:solidFill>
                  <a:srgbClr val="212121"/>
                </a:solidFill>
                <a:effectLst/>
                <a:latin typeface="Helvetica Neue"/>
              </a:rPr>
              <a:t>.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 </a:t>
            </a:r>
            <a:r>
              <a:rPr lang="en-US" b="0" i="0" dirty="0" smtClean="0">
                <a:solidFill>
                  <a:srgbClr val="1B1B1B"/>
                </a:solidFill>
                <a:effectLst/>
                <a:latin typeface="Roboto"/>
              </a:rPr>
              <a:t> </a:t>
            </a:r>
            <a:endParaRPr lang="en-US" b="0" i="0" dirty="0">
              <a:solidFill>
                <a:srgbClr val="1B1B1B"/>
              </a:solidFill>
              <a:effectLst/>
              <a:latin typeface="Robot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8411" y="516499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sng" dirty="0" smtClean="0">
                <a:effectLst/>
                <a:latin typeface="Helvetica Neue"/>
                <a:hlinkClick r:id="rId3"/>
              </a:rPr>
              <a:t>Anna </a:t>
            </a:r>
            <a:r>
              <a:rPr lang="en-US" b="0" i="0" u="sng" dirty="0" err="1" smtClean="0">
                <a:effectLst/>
                <a:latin typeface="Helvetica Neue"/>
                <a:hlinkClick r:id="rId3"/>
              </a:rPr>
              <a:t>Palmisano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4"/>
              </a:rPr>
              <a:t>Michele Gambardella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Tommaso</a:t>
            </a:r>
            <a:r>
              <a:rPr lang="en-US" b="0" i="0" u="sng" dirty="0" smtClean="0">
                <a:effectLst/>
                <a:latin typeface="Helvetica Neue"/>
                <a:hlinkClick r:id="rId5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D'Angelo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Davide</a:t>
            </a:r>
            <a:r>
              <a:rPr lang="en-US" b="0" i="0" u="sng" dirty="0" smtClean="0">
                <a:effectLst/>
                <a:latin typeface="Helvetica Neue"/>
                <a:hlinkClick r:id="rId6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Vignale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Raffaele</a:t>
            </a:r>
            <a:r>
              <a:rPr lang="en-US" b="0" i="0" u="sng" dirty="0" smtClean="0">
                <a:effectLst/>
                <a:latin typeface="Helvetica Neue"/>
                <a:hlinkClick r:id="rId7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Ascione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8"/>
              </a:rPr>
              <a:t>Marco </a:t>
            </a:r>
            <a:r>
              <a:rPr lang="en-US" b="0" i="0" u="sng" dirty="0" err="1" smtClean="0">
                <a:effectLst/>
                <a:latin typeface="Helvetica Neue"/>
                <a:hlinkClick r:id="rId8"/>
              </a:rPr>
              <a:t>Gatti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9"/>
              </a:rPr>
              <a:t>Giovanni </a:t>
            </a:r>
            <a:r>
              <a:rPr lang="en-US" b="0" i="0" u="sng" dirty="0" err="1" smtClean="0">
                <a:effectLst/>
                <a:latin typeface="Helvetica Neue"/>
                <a:hlinkClick r:id="rId9"/>
              </a:rPr>
              <a:t>Peretto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0"/>
              </a:rPr>
              <a:t>Francesco Federico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1"/>
              </a:rPr>
              <a:t>Amar Shah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2"/>
              </a:rPr>
              <a:t>Antonio Esposito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7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333333"/>
                </a:solidFill>
                <a:latin typeface="Cambria" panose="02040503050406030204" pitchFamily="18" charset="0"/>
              </a:rPr>
              <a:t>Протокол КТ при подозрении на сердечно-сосудистую травму, связанную с COVID-19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43833"/>
              </p:ext>
            </p:extLst>
          </p:nvPr>
        </p:nvGraphicFramePr>
        <p:xfrm>
          <a:off x="1969697" y="2612366"/>
          <a:ext cx="10023896" cy="2244306"/>
        </p:xfrm>
        <a:graphic>
          <a:graphicData uri="http://schemas.openxmlformats.org/drawingml/2006/table">
            <a:tbl>
              <a:tblPr/>
              <a:tblGrid>
                <a:gridCol w="1342488"/>
                <a:gridCol w="1948769"/>
                <a:gridCol w="3014366"/>
                <a:gridCol w="2286288"/>
                <a:gridCol w="1431985"/>
              </a:tblGrid>
              <a:tr h="2244306"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Позднее усиление контраста</a:t>
                      </a:r>
                    </a:p>
                  </a:txBody>
                  <a:tcPr marL="79310" marR="79310" marT="39655" marB="39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Характеристика ткани миокарда</a:t>
                      </a:r>
                    </a:p>
                  </a:txBody>
                  <a:tcPr marL="79310" marR="79310" marT="39655" marB="39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Фокус сканирования на сердце.</a:t>
                      </a: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 smtClean="0">
                          <a:effectLst/>
                        </a:rPr>
                        <a:t>80 </a:t>
                      </a:r>
                      <a:r>
                        <a:rPr lang="ru-RU" sz="1800" b="1" dirty="0" err="1" smtClean="0">
                          <a:effectLst/>
                        </a:rPr>
                        <a:t>кВТ</a:t>
                      </a:r>
                      <a:r>
                        <a:rPr lang="ru-RU" sz="1800" b="1" dirty="0" smtClean="0">
                          <a:effectLst/>
                        </a:rPr>
                        <a:t>, начало</a:t>
                      </a:r>
                      <a:r>
                        <a:rPr lang="ru-RU" sz="1800" b="1" baseline="0" dirty="0" smtClean="0">
                          <a:effectLst/>
                        </a:rPr>
                        <a:t> исследования </a:t>
                      </a:r>
                      <a:r>
                        <a:rPr lang="ru-RU" sz="1800" b="1" dirty="0" smtClean="0">
                          <a:effectLst/>
                        </a:rPr>
                        <a:t>через</a:t>
                      </a: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5–10 минут после контрастирования</a:t>
                      </a:r>
                    </a:p>
                  </a:txBody>
                  <a:tcPr marL="79310" marR="79310" marT="39655" marB="39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err="1">
                          <a:effectLst/>
                        </a:rPr>
                        <a:t>Миокардиальный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рубец</a:t>
                      </a:r>
                    </a:p>
                    <a:p>
                      <a:pPr fontAlgn="auto"/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 smtClean="0">
                          <a:effectLst/>
                        </a:rPr>
                        <a:t>Фракция внеклеточного </a:t>
                      </a:r>
                      <a:r>
                        <a:rPr lang="ru-RU" sz="1800" b="1" dirty="0" err="1" smtClean="0">
                          <a:effectLst/>
                        </a:rPr>
                        <a:t>обьема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</a:endParaRPr>
                    </a:p>
                  </a:txBody>
                  <a:tcPr marL="79310" marR="79310" marT="39655" marB="39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Наличие</a:t>
                      </a:r>
                    </a:p>
                    <a:p>
                      <a:pPr fontAlgn="auto"/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≥27% </a:t>
                      </a:r>
                    </a:p>
                  </a:txBody>
                  <a:tcPr marL="79310" marR="79310" marT="39655" marB="39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1589"/>
              </p:ext>
            </p:extLst>
          </p:nvPr>
        </p:nvGraphicFramePr>
        <p:xfrm>
          <a:off x="1969698" y="1628265"/>
          <a:ext cx="10020240" cy="998086"/>
        </p:xfrm>
        <a:graphic>
          <a:graphicData uri="http://schemas.openxmlformats.org/drawingml/2006/table">
            <a:tbl>
              <a:tblPr/>
              <a:tblGrid>
                <a:gridCol w="1340430"/>
                <a:gridCol w="1938528"/>
                <a:gridCol w="3017520"/>
                <a:gridCol w="2322576"/>
                <a:gridCol w="1401186"/>
              </a:tblGrid>
              <a:tr h="99808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Протокол </a:t>
                      </a:r>
                    </a:p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КТ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Применяется</a:t>
                      </a:r>
                    </a:p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 для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>
                          <a:effectLst/>
                        </a:rPr>
                        <a:t>Параметры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>
                          <a:effectLst/>
                        </a:rPr>
                        <a:t>Информация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>
                          <a:effectLst/>
                        </a:rPr>
                        <a:t>Пороговое </a:t>
                      </a:r>
                      <a:r>
                        <a:rPr lang="ru-RU" sz="1600" b="1" dirty="0" smtClean="0">
                          <a:effectLst/>
                        </a:rPr>
                        <a:t>значение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69697" y="5269634"/>
            <a:ext cx="97104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Сканирование с поздним контрастным усилением требует большего объема контраста по сравнению со стандартной </a:t>
            </a:r>
            <a:r>
              <a:rPr lang="ru-RU" sz="2000" dirty="0" smtClean="0"/>
              <a:t>КТА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этом общая доза </a:t>
            </a:r>
            <a:r>
              <a:rPr lang="ru-RU" sz="2000" dirty="0" smtClean="0"/>
              <a:t>йода не должна превышать 600 </a:t>
            </a:r>
            <a:r>
              <a:rPr lang="ru-RU" sz="2000" dirty="0"/>
              <a:t>мг на килограмм </a:t>
            </a:r>
            <a:r>
              <a:rPr lang="ru-RU" sz="2000" dirty="0" smtClean="0"/>
              <a:t>массы </a:t>
            </a:r>
            <a:r>
              <a:rPr lang="ru-RU" sz="2000" dirty="0"/>
              <a:t>тела</a:t>
            </a:r>
          </a:p>
        </p:txBody>
      </p:sp>
    </p:spTree>
    <p:extLst>
      <p:ext uri="{BB962C8B-B14F-4D97-AF65-F5344CB8AC3E}">
        <p14:creationId xmlns:p14="http://schemas.microsoft.com/office/powerpoint/2010/main" val="191604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12121"/>
                </a:solidFill>
              </a:rPr>
              <a:t>Компьютерная томография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239602"/>
            <a:ext cx="89116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212121"/>
                </a:solidFill>
                <a:latin typeface="+mj-lt"/>
              </a:rPr>
              <a:t>Дисфункция правого желудочка из-за легочной эмболии или артериальной гипертензии является наиболее частым изменением, возникающим в острых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случаях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 и КТ показана для исключения ТЭЛА, когда уровни D-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димера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значительно повышены. 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Было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обнаружено, что у пациентов с COVID-19 ТЭЛА поражает до 30% госпитализированных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больных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826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12121"/>
                </a:solidFill>
              </a:rPr>
              <a:t>Предиктором </a:t>
            </a:r>
            <a:r>
              <a:rPr lang="ru-RU" dirty="0">
                <a:solidFill>
                  <a:srgbClr val="212121"/>
                </a:solidFill>
              </a:rPr>
              <a:t>исхода COVID-19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197" y="1969925"/>
            <a:ext cx="891168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212121"/>
                </a:solidFill>
                <a:latin typeface="+mj-lt"/>
              </a:rPr>
              <a:t>Воспалительная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тромбогенная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васкулопатия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приводит к повышению легочного периферического сопротивления и легочной гипертензии. 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Увеличение диаметра легочных артерий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на КТ является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биомаркером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легочной гипертензии, а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увеличение диаметр ствола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легочной артерии ≥ 31 мм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оказывается 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независимым предиктором исхода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COVID-19.</a:t>
            </a:r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4306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омпьютерная томография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4650" y="1827362"/>
            <a:ext cx="98082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Визуализация этих изменений не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требует введения контрастного вещества и может быть получено из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стандартной, </a:t>
            </a:r>
            <a:r>
              <a:rPr lang="ru-RU" sz="2400" dirty="0" err="1" smtClean="0">
                <a:solidFill>
                  <a:srgbClr val="212121"/>
                </a:solidFill>
                <a:latin typeface="+mj-lt"/>
              </a:rPr>
              <a:t>нативной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КТ грудной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полости,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выполненной для оценки легких.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С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другой стороны,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КТА сердца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и КТ с тройным исключением могут показать дополнительные данные, указывающие на дисфункцию правого желудочка (ПЖ).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Результаты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КТ, указывающие на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дисфункцию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ПЖ, включают </a:t>
            </a:r>
            <a:r>
              <a:rPr lang="ru-RU" sz="2400" dirty="0">
                <a:solidFill>
                  <a:srgbClr val="212121"/>
                </a:solidFill>
              </a:rPr>
              <a:t>дилатацию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ПЖ (отношение диаметра ПЖ к диаметру ЛЖ &gt; 0,9), уплощение перегородки из-за повышенного давления в ПЖ и рефлюкс контрастного вещества в нижнюю полую вену (НПВ)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508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езультаты </a:t>
            </a:r>
            <a:r>
              <a:rPr lang="ru-RU" dirty="0"/>
              <a:t>исследования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274838"/>
            <a:ext cx="910225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err="1">
                <a:solidFill>
                  <a:srgbClr val="212121"/>
                </a:solidFill>
                <a:latin typeface="+mj-lt"/>
              </a:rPr>
              <a:t>Планек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и др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. врачи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 исследовали прогностические значения этих параметров в когорте из 245 пациентов с COVID-19 и обнаружили, что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утолщение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перегородки и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рефлюкс в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НПВ были независимо связаны с более высоким риском 60-дневной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смертности.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 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21212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Все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эти данные легко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получить,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и их следует регулярно сообщать для улучшения выявления пациентов с высоким риском.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823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348" y="399823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rgbClr val="212121"/>
                </a:solidFill>
              </a:rPr>
              <a:t>КТА сердца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10748" y="1442969"/>
            <a:ext cx="100038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212121"/>
                </a:solidFill>
              </a:rPr>
              <a:t>КТА сердца </a:t>
            </a:r>
            <a:r>
              <a:rPr lang="ru-RU" sz="2600" dirty="0">
                <a:solidFill>
                  <a:srgbClr val="212121"/>
                </a:solidFill>
              </a:rPr>
              <a:t>показана пациентам с пневмонией, вызванной COVID-19, с повышенным уровнем </a:t>
            </a:r>
            <a:r>
              <a:rPr lang="ru-RU" sz="2600" dirty="0" err="1">
                <a:solidFill>
                  <a:srgbClr val="212121"/>
                </a:solidFill>
              </a:rPr>
              <a:t>тропонина</a:t>
            </a:r>
            <a:r>
              <a:rPr lang="ru-RU" sz="2600" dirty="0">
                <a:solidFill>
                  <a:srgbClr val="212121"/>
                </a:solidFill>
              </a:rPr>
              <a:t> в сыворотке крови и отсутствием подъема сегмента ST для исключения </a:t>
            </a:r>
            <a:r>
              <a:rPr lang="ru-RU" sz="2600" dirty="0" smtClean="0">
                <a:solidFill>
                  <a:srgbClr val="212121"/>
                </a:solidFill>
              </a:rPr>
              <a:t>ОКС, </a:t>
            </a:r>
            <a:r>
              <a:rPr lang="ru-RU" sz="2600" dirty="0">
                <a:solidFill>
                  <a:srgbClr val="212121"/>
                </a:solidFill>
              </a:rPr>
              <a:t>уменьшая количество бесполезных </a:t>
            </a:r>
            <a:r>
              <a:rPr lang="ru-RU" sz="2600" dirty="0" smtClean="0">
                <a:solidFill>
                  <a:srgbClr val="212121"/>
                </a:solidFill>
              </a:rPr>
              <a:t>инвазивных </a:t>
            </a:r>
            <a:r>
              <a:rPr lang="ru-RU" sz="2600" dirty="0" err="1" smtClean="0">
                <a:solidFill>
                  <a:srgbClr val="212121"/>
                </a:solidFill>
              </a:rPr>
              <a:t>коронарографий</a:t>
            </a:r>
            <a:r>
              <a:rPr lang="ru-RU" sz="2600" dirty="0" smtClean="0">
                <a:solidFill>
                  <a:srgbClr val="21212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rgbClr val="21212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212121"/>
                </a:solidFill>
              </a:rPr>
              <a:t>КТА сердца</a:t>
            </a:r>
            <a:r>
              <a:rPr lang="ru-RU" sz="2600" dirty="0" smtClean="0"/>
              <a:t> </a:t>
            </a:r>
            <a:r>
              <a:rPr lang="ru-RU" sz="2600" dirty="0"/>
              <a:t>может быстро исключить или подтвердить наличие клинически </a:t>
            </a:r>
            <a:r>
              <a:rPr lang="ru-RU" sz="2600" dirty="0" smtClean="0"/>
              <a:t>значимого сужения просвета сосуда что </a:t>
            </a:r>
            <a:r>
              <a:rPr lang="ru-RU" sz="2600" dirty="0"/>
              <a:t>становится важным инструментом для отбора пациентов, подходящих для инвазивной </a:t>
            </a:r>
            <a:r>
              <a:rPr lang="ru-RU" sz="2600" dirty="0" err="1" smtClean="0"/>
              <a:t>коронарографии</a:t>
            </a:r>
            <a:r>
              <a:rPr lang="ru-RU" sz="2600" dirty="0" smtClean="0"/>
              <a:t>, </a:t>
            </a:r>
            <a:r>
              <a:rPr lang="ru-RU" sz="2600" dirty="0"/>
              <a:t>или для выявления изменений стенок коронарных артерий из-за </a:t>
            </a:r>
            <a:r>
              <a:rPr lang="ru-RU" sz="2600" dirty="0" err="1"/>
              <a:t>васкулита</a:t>
            </a:r>
            <a:r>
              <a:rPr lang="ru-RU" sz="2600" dirty="0"/>
              <a:t>, связанного с COVID-19</a:t>
            </a:r>
          </a:p>
        </p:txBody>
      </p:sp>
    </p:spTree>
    <p:extLst>
      <p:ext uri="{BB962C8B-B14F-4D97-AF65-F5344CB8AC3E}">
        <p14:creationId xmlns:p14="http://schemas.microsoft.com/office/powerpoint/2010/main" val="429400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0628" y="526214"/>
            <a:ext cx="8911687" cy="1280890"/>
          </a:xfrm>
        </p:spPr>
        <p:txBody>
          <a:bodyPr/>
          <a:lstStyle/>
          <a:p>
            <a:r>
              <a:rPr lang="ru-RU" dirty="0" smtClean="0">
                <a:solidFill>
                  <a:srgbClr val="212121"/>
                </a:solidFill>
              </a:rPr>
              <a:t>Кальция </a:t>
            </a:r>
            <a:r>
              <a:rPr lang="ru-RU" dirty="0">
                <a:solidFill>
                  <a:srgbClr val="212121"/>
                </a:solidFill>
              </a:rPr>
              <a:t>коронарной артерии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25504" y="2333685"/>
            <a:ext cx="92819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</a:rPr>
              <a:t>Показатель кальция коронарной артерии </a:t>
            </a:r>
            <a:r>
              <a:rPr lang="ru-RU" sz="2400" dirty="0" smtClean="0">
                <a:solidFill>
                  <a:srgbClr val="212121"/>
                </a:solidFill>
              </a:rPr>
              <a:t>(ККА) </a:t>
            </a:r>
            <a:r>
              <a:rPr lang="ru-RU" sz="2400" dirty="0">
                <a:solidFill>
                  <a:srgbClr val="212121"/>
                </a:solidFill>
              </a:rPr>
              <a:t>является установленным </a:t>
            </a:r>
            <a:r>
              <a:rPr lang="ru-RU" sz="2400" dirty="0" err="1">
                <a:solidFill>
                  <a:srgbClr val="212121"/>
                </a:solidFill>
              </a:rPr>
              <a:t>биомаркером</a:t>
            </a:r>
            <a:r>
              <a:rPr lang="ru-RU" sz="2400" dirty="0">
                <a:solidFill>
                  <a:srgbClr val="212121"/>
                </a:solidFill>
              </a:rPr>
              <a:t> для стратификации риска у пациентов с подозрением на </a:t>
            </a:r>
            <a:r>
              <a:rPr lang="ru-RU" sz="2400" dirty="0" smtClean="0">
                <a:solidFill>
                  <a:srgbClr val="212121"/>
                </a:solidFill>
              </a:rPr>
              <a:t>ИБС</a:t>
            </a:r>
            <a:r>
              <a:rPr lang="ru-RU" sz="2400" dirty="0" smtClean="0">
                <a:solidFill>
                  <a:srgbClr val="21212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21212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</a:rPr>
              <a:t>Несколько исследований</a:t>
            </a:r>
            <a:r>
              <a:rPr lang="ru-RU" sz="2400" dirty="0">
                <a:solidFill>
                  <a:srgbClr val="212121"/>
                </a:solidFill>
              </a:rPr>
              <a:t> показали, что повышенный показатель </a:t>
            </a:r>
            <a:r>
              <a:rPr lang="ru-RU" sz="2400" dirty="0" smtClean="0">
                <a:solidFill>
                  <a:srgbClr val="212121"/>
                </a:solidFill>
              </a:rPr>
              <a:t>ККА, </a:t>
            </a:r>
            <a:r>
              <a:rPr lang="ru-RU" sz="2400" dirty="0">
                <a:solidFill>
                  <a:srgbClr val="212121"/>
                </a:solidFill>
              </a:rPr>
              <a:t>особенно &gt;400 AU, связан с неблагоприятным прогнозом. </a:t>
            </a:r>
            <a:endParaRPr lang="ru-RU" sz="2400" dirty="0" smtClean="0">
              <a:solidFill>
                <a:srgbClr val="21212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21212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</a:rPr>
              <a:t>Пациенты </a:t>
            </a:r>
            <a:r>
              <a:rPr lang="ru-RU" sz="2400" dirty="0">
                <a:solidFill>
                  <a:srgbClr val="212121"/>
                </a:solidFill>
              </a:rPr>
              <a:t>женского пола показали более низкую смертность по сравнению с мужчинами. </a:t>
            </a:r>
            <a:endParaRPr lang="ru-RU" sz="2400" dirty="0" smtClean="0">
              <a:solidFill>
                <a:srgbClr val="21212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212121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111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1" y="788012"/>
            <a:ext cx="9380540" cy="1280890"/>
          </a:xfrm>
        </p:spPr>
        <p:txBody>
          <a:bodyPr>
            <a:noAutofit/>
          </a:bodyPr>
          <a:lstStyle/>
          <a:p>
            <a:r>
              <a:rPr lang="ru-RU" sz="4000" dirty="0"/>
              <a:t>Плюсы компьютерной томографии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5" y="2690336"/>
            <a:ext cx="891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4316" y="2875002"/>
            <a:ext cx="845661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12121"/>
                </a:solidFill>
                <a:latin typeface="+mj-lt"/>
              </a:rPr>
              <a:t>Кроме того, из того же </a:t>
            </a:r>
            <a:r>
              <a:rPr lang="ru-RU" sz="2800" dirty="0" smtClean="0">
                <a:latin typeface="+mj-lt"/>
              </a:rPr>
              <a:t>компьютерно- </a:t>
            </a:r>
            <a:r>
              <a:rPr lang="ru-RU" sz="2800" dirty="0" err="1" smtClean="0">
                <a:latin typeface="+mj-lt"/>
              </a:rPr>
              <a:t>томографического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2800" dirty="0" smtClean="0">
                <a:solidFill>
                  <a:srgbClr val="212121"/>
                </a:solidFill>
                <a:latin typeface="+mj-lt"/>
              </a:rPr>
              <a:t>исследования может быть получена </a:t>
            </a:r>
            <a:r>
              <a:rPr lang="ru-RU" sz="2800" dirty="0">
                <a:solidFill>
                  <a:srgbClr val="212121"/>
                </a:solidFill>
                <a:latin typeface="+mj-lt"/>
              </a:rPr>
              <a:t>информация об </a:t>
            </a:r>
            <a:r>
              <a:rPr lang="ru-RU" sz="2800" dirty="0" err="1" smtClean="0">
                <a:solidFill>
                  <a:srgbClr val="212121"/>
                </a:solidFill>
                <a:latin typeface="+mj-lt"/>
              </a:rPr>
              <a:t>эпикардиальном</a:t>
            </a:r>
            <a:r>
              <a:rPr lang="ru-RU" sz="2800" dirty="0" smtClean="0">
                <a:solidFill>
                  <a:srgbClr val="212121"/>
                </a:solidFill>
                <a:latin typeface="+mj-lt"/>
              </a:rPr>
              <a:t> жире – </a:t>
            </a:r>
            <a:r>
              <a:rPr lang="ru-RU" sz="2800" dirty="0" smtClean="0">
                <a:latin typeface="+mj-lt"/>
              </a:rPr>
              <a:t>маркере </a:t>
            </a:r>
            <a:r>
              <a:rPr lang="ru-RU" sz="2800" dirty="0">
                <a:latin typeface="+mj-lt"/>
              </a:rPr>
              <a:t>сердечно-сосудистых </a:t>
            </a:r>
            <a:r>
              <a:rPr lang="ru-RU" sz="2800" dirty="0" smtClean="0">
                <a:latin typeface="+mj-lt"/>
              </a:rPr>
              <a:t>заболеваний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835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Магнитно-резонансная томография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62014" y="2018429"/>
            <a:ext cx="91735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12121"/>
                </a:solidFill>
                <a:latin typeface="+mj-lt"/>
              </a:rPr>
              <a:t>А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нализ характеристики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тканей с помощью КТ по-прежнему имеет ограниченное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применение, </a:t>
            </a:r>
            <a:r>
              <a:rPr lang="ru-RU" sz="2400" dirty="0">
                <a:latin typeface="+mj-lt"/>
              </a:rPr>
              <a:t>поэтому </a:t>
            </a:r>
            <a:r>
              <a:rPr lang="ru-RU" sz="2400" b="1" dirty="0">
                <a:latin typeface="+mj-lt"/>
              </a:rPr>
              <a:t>МРТ остается золотым стандартом для </a:t>
            </a:r>
            <a:r>
              <a:rPr lang="ru-RU" sz="2400" b="1" dirty="0" err="1">
                <a:latin typeface="+mj-lt"/>
              </a:rPr>
              <a:t>неинвазивной</a:t>
            </a:r>
            <a:r>
              <a:rPr lang="ru-RU" sz="2400" b="1" dirty="0">
                <a:latin typeface="+mj-lt"/>
              </a:rPr>
              <a:t> характеристики ткани миокарда</a:t>
            </a:r>
            <a:r>
              <a:rPr lang="ru-RU" sz="2400" dirty="0">
                <a:latin typeface="+mj-lt"/>
              </a:rPr>
              <a:t>. </a:t>
            </a:r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МРТ сердца </a:t>
            </a:r>
            <a:r>
              <a:rPr lang="ru-RU" sz="2400" b="1" dirty="0">
                <a:latin typeface="+mj-lt"/>
              </a:rPr>
              <a:t>следует </a:t>
            </a:r>
            <a:r>
              <a:rPr lang="ru-RU" sz="2400" b="1" dirty="0" smtClean="0">
                <a:latin typeface="+mj-lt"/>
              </a:rPr>
              <a:t>применять </a:t>
            </a:r>
            <a:r>
              <a:rPr lang="ru-RU" sz="2400" b="1" dirty="0">
                <a:latin typeface="+mj-lt"/>
              </a:rPr>
              <a:t>у пациентов с COVID-19 с высокой </a:t>
            </a:r>
            <a:r>
              <a:rPr lang="ru-RU" sz="2400" b="1" dirty="0" smtClean="0">
                <a:latin typeface="+mj-lt"/>
              </a:rPr>
              <a:t>вероятностью </a:t>
            </a:r>
            <a:r>
              <a:rPr lang="ru-RU" sz="2400" b="1" dirty="0">
                <a:latin typeface="+mj-lt"/>
              </a:rPr>
              <a:t>острого повреждения миокарда</a:t>
            </a:r>
            <a:r>
              <a:rPr lang="ru-RU" sz="2400" dirty="0">
                <a:latin typeface="+mj-lt"/>
              </a:rPr>
              <a:t>, в частности, у пациентов с болью в груди и </a:t>
            </a:r>
            <a:r>
              <a:rPr lang="ru-RU" sz="2400" dirty="0" err="1" smtClean="0">
                <a:latin typeface="+mj-lt"/>
              </a:rPr>
              <a:t>необтурированными</a:t>
            </a:r>
            <a:r>
              <a:rPr lang="ru-RU" sz="2400" dirty="0" smtClean="0">
                <a:latin typeface="+mj-lt"/>
              </a:rPr>
              <a:t> коронарными </a:t>
            </a:r>
            <a:r>
              <a:rPr lang="ru-RU" sz="2400" dirty="0">
                <a:latin typeface="+mj-lt"/>
              </a:rPr>
              <a:t>артериями, чтобы дифференцировать острый миокардит, </a:t>
            </a:r>
            <a:r>
              <a:rPr lang="ru-RU" sz="2400" dirty="0" err="1">
                <a:latin typeface="+mj-lt"/>
              </a:rPr>
              <a:t>кардиомиопатию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такоцубо</a:t>
            </a:r>
            <a:r>
              <a:rPr lang="ru-RU" sz="2400" dirty="0">
                <a:latin typeface="+mj-lt"/>
              </a:rPr>
              <a:t> и </a:t>
            </a:r>
            <a:r>
              <a:rPr lang="ru-RU" sz="2400" dirty="0" smtClean="0">
                <a:latin typeface="+mj-lt"/>
              </a:rPr>
              <a:t>MINOCA от других заболеваний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7646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1245" y="0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ротокол </a:t>
            </a:r>
            <a:r>
              <a:rPr lang="ru-RU" dirty="0"/>
              <a:t>МРТ при подозрении на поражение сердца COVID-19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8295"/>
              </p:ext>
            </p:extLst>
          </p:nvPr>
        </p:nvGraphicFramePr>
        <p:xfrm>
          <a:off x="1889184" y="1280890"/>
          <a:ext cx="10302816" cy="5570220"/>
        </p:xfrm>
        <a:graphic>
          <a:graphicData uri="http://schemas.openxmlformats.org/drawingml/2006/table">
            <a:tbl>
              <a:tblPr/>
              <a:tblGrid>
                <a:gridCol w="2199738"/>
                <a:gridCol w="2691441"/>
                <a:gridCol w="2835933"/>
                <a:gridCol w="2575704"/>
              </a:tblGrid>
              <a:tr h="36947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Методики МРТ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 smtClean="0">
                          <a:effectLst/>
                        </a:rPr>
                        <a:t>Протоколы МРТ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сканирования </a:t>
                      </a:r>
                      <a:endParaRPr lang="ru-RU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 smtClean="0">
                          <a:effectLst/>
                        </a:rPr>
                        <a:t>Основные находки 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529086">
                <a:tc rowSpan="3">
                  <a:txBody>
                    <a:bodyPr/>
                    <a:lstStyle/>
                    <a:p>
                      <a:pPr fontAlgn="auto"/>
                      <a:r>
                        <a:rPr lang="ru-RU" sz="1600" b="1" dirty="0" err="1" smtClean="0">
                          <a:effectLst/>
                        </a:rPr>
                        <a:t>Нативное</a:t>
                      </a:r>
                      <a:r>
                        <a:rPr lang="ru-RU" sz="1600" b="1" baseline="0" dirty="0" smtClean="0">
                          <a:effectLst/>
                        </a:rPr>
                        <a:t> обследование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Последовательность STIR </a:t>
                      </a:r>
                      <a:r>
                        <a:rPr lang="ru-RU" sz="1600" b="1" dirty="0" smtClean="0">
                          <a:effectLst/>
                        </a:rPr>
                        <a:t>T2ВИ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Полный захват желудочков 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Отек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688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Т2</a:t>
                      </a:r>
                      <a:r>
                        <a:rPr lang="ru-RU" sz="1600" b="1" baseline="0" dirty="0" smtClean="0">
                          <a:effectLst/>
                        </a:rPr>
                        <a:t> картирование </a:t>
                      </a:r>
                      <a:endParaRPr lang="en-US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3 короткие оси</a:t>
                      </a:r>
                      <a:br>
                        <a:rPr lang="ru-RU" sz="1600" b="1">
                          <a:effectLst/>
                        </a:rPr>
                      </a:br>
                      <a:r>
                        <a:rPr lang="ru-RU" sz="1600" b="1">
                          <a:effectLst/>
                        </a:rPr>
                        <a:t>(основание, середина, вершина)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Отек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688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err="1">
                          <a:effectLst/>
                        </a:rPr>
                        <a:t>Нативное</a:t>
                      </a:r>
                      <a:r>
                        <a:rPr lang="ru-RU" sz="1600" b="1" dirty="0">
                          <a:effectLst/>
                        </a:rPr>
                        <a:t> сопоставление </a:t>
                      </a:r>
                      <a:r>
                        <a:rPr lang="en-US" sz="1600" b="1" dirty="0">
                          <a:effectLst/>
                        </a:rPr>
                        <a:t>T1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3 короткие оси</a:t>
                      </a:r>
                      <a:br>
                        <a:rPr lang="ru-RU" sz="1600" b="1">
                          <a:effectLst/>
                        </a:rPr>
                      </a:br>
                      <a:r>
                        <a:rPr lang="ru-RU" sz="1600" b="1">
                          <a:effectLst/>
                        </a:rPr>
                        <a:t>(основание, середина, вершина)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Отек, фиброз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529086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Инъекция гадолиния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600" b="1">
                          <a:effectLst/>
                        </a:rPr>
                        <a:t>FLASH 3D </a:t>
                      </a:r>
                      <a:r>
                        <a:rPr lang="ru-RU" sz="1600" b="1">
                          <a:effectLst/>
                        </a:rPr>
                        <a:t>легочная ангиография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600" b="1" dirty="0">
                          <a:effectLst/>
                        </a:rPr>
                        <a:t>3D </a:t>
                      </a:r>
                      <a:r>
                        <a:rPr lang="ru-RU" sz="1600" b="1" dirty="0" smtClean="0">
                          <a:effectLst/>
                        </a:rPr>
                        <a:t>всей</a:t>
                      </a:r>
                      <a:r>
                        <a:rPr lang="ru-RU" sz="1600" b="1" baseline="0" dirty="0" smtClean="0">
                          <a:effectLst/>
                        </a:rPr>
                        <a:t> грудной полости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Легочная эмболия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529086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2–5 мин после контрастирования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600" b="1">
                          <a:effectLst/>
                        </a:rPr>
                        <a:t>SSFP-</a:t>
                      </a:r>
                      <a:r>
                        <a:rPr lang="ru-RU" sz="1600" b="1">
                          <a:effectLst/>
                        </a:rPr>
                        <a:t>кино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Полный захват желудочков 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Объем и функция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529086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10 минут после контрастирования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Инверсионное восстановление или 3</a:t>
                      </a:r>
                      <a:r>
                        <a:rPr lang="en-US" sz="1600" b="1">
                          <a:effectLst/>
                        </a:rPr>
                        <a:t>D-PSIR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Полный захват желудочков 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Миокардиальный рубец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688699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15 минут после контрастирования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Постконтрастное</a:t>
                      </a:r>
                      <a:br>
                        <a:rPr lang="ru-RU" sz="1600" b="1">
                          <a:effectLst/>
                        </a:rPr>
                      </a:br>
                      <a:r>
                        <a:rPr lang="ru-RU" sz="1600" b="1">
                          <a:effectLst/>
                        </a:rPr>
                        <a:t>Т1-картирование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3 короткие оси</a:t>
                      </a:r>
                      <a:br>
                        <a:rPr lang="ru-RU" sz="1600" b="1">
                          <a:effectLst/>
                        </a:rPr>
                      </a:br>
                      <a:r>
                        <a:rPr lang="ru-RU" sz="1600" b="1">
                          <a:effectLst/>
                        </a:rPr>
                        <a:t>(основание, середина, вершина)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Повышенная Фракция внеклеточного объема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209861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>
                          <a:effectLst/>
                        </a:rPr>
                        <a:t>Необязательный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1600" b="1" dirty="0" smtClean="0">
                          <a:effectLst/>
                        </a:rPr>
                        <a:t>T2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1" baseline="0" dirty="0" err="1" smtClean="0">
                          <a:effectLst/>
                        </a:rPr>
                        <a:t>натив</a:t>
                      </a:r>
                      <a:r>
                        <a:rPr lang="ru-RU" sz="1600" b="1" baseline="0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Грудная</a:t>
                      </a:r>
                      <a:r>
                        <a:rPr lang="ru-RU" sz="1600" b="1" baseline="0" dirty="0" smtClean="0">
                          <a:effectLst/>
                        </a:rPr>
                        <a:t> полость</a:t>
                      </a:r>
                      <a:endParaRPr lang="ru-RU" sz="1600" b="1" dirty="0">
                        <a:effectLst/>
                      </a:endParaRP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Пневмония</a:t>
                      </a:r>
                    </a:p>
                  </a:txBody>
                  <a:tcPr marL="43180" marR="43180" marT="21590" marB="21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42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Компьютерно-</a:t>
            </a:r>
            <a:r>
              <a:rPr lang="ru-RU" dirty="0" err="1" smtClean="0"/>
              <a:t>томографическая</a:t>
            </a:r>
            <a:r>
              <a:rPr lang="ru-RU" dirty="0" smtClean="0"/>
              <a:t> </a:t>
            </a:r>
            <a:r>
              <a:rPr lang="ru-RU" dirty="0"/>
              <a:t>ангиография (КТА) сердца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92924" y="2224065"/>
            <a:ext cx="89116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В недавней публикации </a:t>
            </a:r>
            <a:r>
              <a:rPr lang="ru-RU" sz="2600" dirty="0" err="1"/>
              <a:t>Cosyns</a:t>
            </a:r>
            <a:r>
              <a:rPr lang="ru-RU" sz="2600" dirty="0"/>
              <a:t> </a:t>
            </a:r>
            <a:r>
              <a:rPr lang="ru-RU" sz="2600" dirty="0" smtClean="0"/>
              <a:t>и другие авторы заявили</a:t>
            </a:r>
            <a:r>
              <a:rPr lang="ru-RU" sz="2600" dirty="0"/>
              <a:t>, что </a:t>
            </a:r>
            <a:r>
              <a:rPr lang="ru-RU" sz="2600" dirty="0" smtClean="0"/>
              <a:t>вероятность патологии </a:t>
            </a:r>
            <a:r>
              <a:rPr lang="ru-RU" sz="2600" dirty="0"/>
              <a:t>коронарных артерий </a:t>
            </a:r>
            <a:r>
              <a:rPr lang="ru-RU" sz="2600" dirty="0" smtClean="0"/>
              <a:t>должна </a:t>
            </a:r>
            <a:r>
              <a:rPr lang="ru-RU" sz="2600" dirty="0"/>
              <a:t>быть основным ориентиром в диагностике </a:t>
            </a:r>
            <a:r>
              <a:rPr lang="ru-RU" sz="2600" dirty="0" smtClean="0"/>
              <a:t>повреждения </a:t>
            </a:r>
            <a:r>
              <a:rPr lang="ru-RU" sz="2600" dirty="0"/>
              <a:t>миокарда </a:t>
            </a:r>
            <a:r>
              <a:rPr lang="ru-RU" sz="2600" dirty="0" smtClean="0"/>
              <a:t>у пациентов с </a:t>
            </a:r>
            <a:r>
              <a:rPr lang="en-US" sz="2600" dirty="0" smtClean="0"/>
              <a:t>COVID-19 </a:t>
            </a:r>
            <a:r>
              <a:rPr lang="ru-RU" sz="2600" dirty="0" smtClean="0"/>
              <a:t>и </a:t>
            </a:r>
            <a:r>
              <a:rPr lang="ru-RU" sz="2600" dirty="0"/>
              <a:t>что </a:t>
            </a:r>
            <a:r>
              <a:rPr lang="ru-RU" sz="2600" b="1" dirty="0" smtClean="0"/>
              <a:t>компьютерно-</a:t>
            </a:r>
            <a:r>
              <a:rPr lang="ru-RU" sz="2600" b="1" dirty="0" err="1" smtClean="0"/>
              <a:t>томографическая</a:t>
            </a:r>
            <a:r>
              <a:rPr lang="ru-RU" sz="2600" b="1" dirty="0" smtClean="0"/>
              <a:t> </a:t>
            </a:r>
            <a:r>
              <a:rPr lang="ru-RU" sz="2600" b="1" dirty="0"/>
              <a:t>ангиография (КТА) </a:t>
            </a:r>
            <a:r>
              <a:rPr lang="ru-RU" sz="2600" b="1" dirty="0" smtClean="0"/>
              <a:t>сердца </a:t>
            </a:r>
            <a:r>
              <a:rPr lang="ru-RU" sz="2600" b="1" dirty="0"/>
              <a:t>должна быть </a:t>
            </a:r>
            <a:r>
              <a:rPr lang="ru-RU" sz="2600" b="1" dirty="0" smtClean="0"/>
              <a:t>предпочтительна </a:t>
            </a:r>
            <a:r>
              <a:rPr lang="ru-RU" sz="2600" b="1" dirty="0"/>
              <a:t>для пациентов с низким и средним риском острого коронарного синдрома (</a:t>
            </a:r>
            <a:r>
              <a:rPr lang="ru-RU" sz="2600" b="1" dirty="0" smtClean="0"/>
              <a:t>ОКС)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041640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82" y="459518"/>
            <a:ext cx="8911687" cy="1280890"/>
          </a:xfrm>
        </p:spPr>
        <p:txBody>
          <a:bodyPr/>
          <a:lstStyle/>
          <a:p>
            <a:r>
              <a:rPr lang="ru-RU" dirty="0" smtClean="0"/>
              <a:t>Результаты исследования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64298" y="2030361"/>
            <a:ext cx="97802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В 2022 году был опубликован </a:t>
            </a:r>
            <a:r>
              <a:rPr lang="ru-RU" sz="2400" dirty="0" err="1" smtClean="0">
                <a:latin typeface="+mj-lt"/>
              </a:rPr>
              <a:t>метаанализ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>
                <a:latin typeface="+mj-lt"/>
              </a:rPr>
              <a:t>который включал 10 462 пациента с </a:t>
            </a:r>
            <a:r>
              <a:rPr lang="ru-RU" sz="2400" dirty="0" smtClean="0">
                <a:latin typeface="+mj-lt"/>
              </a:rPr>
              <a:t>COVID-19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Этот анализ подтверждает, </a:t>
            </a:r>
            <a:r>
              <a:rPr lang="ru-RU" sz="2400" dirty="0">
                <a:latin typeface="+mj-lt"/>
              </a:rPr>
              <a:t>что </a:t>
            </a:r>
            <a:r>
              <a:rPr lang="ru-RU" sz="2400" dirty="0" smtClean="0">
                <a:latin typeface="+mj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П</a:t>
            </a:r>
            <a:r>
              <a:rPr lang="ru-RU" sz="2400" dirty="0" smtClean="0">
                <a:latin typeface="+mj-lt"/>
              </a:rPr>
              <a:t>оражение </a:t>
            </a:r>
            <a:r>
              <a:rPr lang="ru-RU" sz="2400" dirty="0">
                <a:latin typeface="+mj-lt"/>
              </a:rPr>
              <a:t>ЛЖ часто встречается у пациентов с COVID-19, </a:t>
            </a:r>
            <a:endParaRPr lang="ru-RU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МРТ </a:t>
            </a:r>
            <a:r>
              <a:rPr lang="ru-RU" sz="2400" dirty="0">
                <a:latin typeface="+mj-lt"/>
              </a:rPr>
              <a:t>полезна для выявления сердечных </a:t>
            </a:r>
            <a:r>
              <a:rPr lang="ru-RU" sz="2400" dirty="0" smtClean="0">
                <a:latin typeface="+mj-lt"/>
              </a:rPr>
              <a:t>патологий,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+mj-lt"/>
              </a:rPr>
              <a:t>М</a:t>
            </a:r>
            <a:r>
              <a:rPr lang="ru-RU" sz="2400" dirty="0" smtClean="0">
                <a:latin typeface="+mj-lt"/>
              </a:rPr>
              <a:t>иокардит </a:t>
            </a:r>
            <a:r>
              <a:rPr lang="ru-RU" sz="2400" dirty="0">
                <a:latin typeface="+mj-lt"/>
              </a:rPr>
              <a:t>является наиболее частой </a:t>
            </a:r>
            <a:r>
              <a:rPr lang="ru-RU" sz="2400" dirty="0" smtClean="0">
                <a:latin typeface="+mj-lt"/>
              </a:rPr>
              <a:t>находкой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В некоторых статьях сообщалось </a:t>
            </a:r>
            <a:r>
              <a:rPr lang="ru-RU" sz="2400" dirty="0">
                <a:latin typeface="+mj-lt"/>
              </a:rPr>
              <a:t>о 18-кратном увеличении риска развития миокардита при </a:t>
            </a:r>
            <a:r>
              <a:rPr lang="ru-RU" sz="2400" dirty="0" smtClean="0">
                <a:latin typeface="+mj-lt"/>
              </a:rPr>
              <a:t>COVID-19</a:t>
            </a:r>
            <a:r>
              <a:rPr lang="ru-RU" sz="2400" dirty="0">
                <a:latin typeface="+mj-lt"/>
              </a:rPr>
              <a:t> независимо от возраста </a:t>
            </a:r>
            <a:r>
              <a:rPr lang="ru-RU" sz="2400" dirty="0" smtClean="0">
                <a:latin typeface="+mj-lt"/>
              </a:rPr>
              <a:t>пациентов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791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Клинический случай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1905000"/>
            <a:ext cx="89116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39-летний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мужчина доставлен в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приемное отделение больницы по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поводу лихорадки,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кашля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и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одышки.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 </a:t>
            </a:r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Мазок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из носоглотки дал положительный результат на инфекцию SARS-</a:t>
            </a:r>
            <a:r>
              <a:rPr lang="ru-RU" sz="2400" dirty="0" err="1">
                <a:solidFill>
                  <a:srgbClr val="333333"/>
                </a:solidFill>
                <a:latin typeface="+mj-lt"/>
              </a:rPr>
              <a:t>CoV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2.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 </a:t>
            </a:r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Лабораторные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исследования показали повышение уровня </a:t>
            </a:r>
            <a:r>
              <a:rPr lang="ru-RU" sz="2400" dirty="0" err="1">
                <a:solidFill>
                  <a:srgbClr val="333333"/>
                </a:solidFill>
                <a:latin typeface="+mj-lt"/>
              </a:rPr>
              <a:t>тропонина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 Т </a:t>
            </a:r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(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42,6 </a:t>
            </a:r>
            <a:r>
              <a:rPr lang="ru-RU" sz="2400" dirty="0" err="1">
                <a:solidFill>
                  <a:srgbClr val="333333"/>
                </a:solidFill>
                <a:latin typeface="+mj-lt"/>
              </a:rPr>
              <a:t>нг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/мл, нормальное значение &lt;14 </a:t>
            </a:r>
            <a:r>
              <a:rPr lang="ru-RU" sz="2400" dirty="0" err="1">
                <a:solidFill>
                  <a:srgbClr val="333333"/>
                </a:solidFill>
                <a:latin typeface="+mj-lt"/>
              </a:rPr>
              <a:t>нг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/мл) </a:t>
            </a:r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и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умеренное снижение систолической функции левого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желудочка </a:t>
            </a:r>
            <a:r>
              <a:rPr lang="ru-RU" sz="2400" dirty="0">
                <a:solidFill>
                  <a:srgbClr val="333333"/>
                </a:solidFill>
              </a:rPr>
              <a:t>при </a:t>
            </a:r>
            <a:r>
              <a:rPr lang="ru-RU" sz="2400" dirty="0" smtClean="0">
                <a:solidFill>
                  <a:srgbClr val="333333"/>
                </a:solidFill>
              </a:rPr>
              <a:t>эхокардиографии.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 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(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фракция выброса &lt;40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%, при норме 55-70%)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7739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648" y="27444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МРТ сердца пациента с </a:t>
            </a:r>
            <a:r>
              <a:rPr lang="en-US" dirty="0" smtClean="0"/>
              <a:t>covid-19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 8 сутки после появление симптомов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1647825"/>
            <a:ext cx="6581775" cy="52101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59147" y="1852255"/>
            <a:ext cx="37927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(А) </a:t>
            </a:r>
            <a:r>
              <a:rPr lang="en-US" dirty="0" smtClean="0"/>
              <a:t>T</a:t>
            </a:r>
            <a:r>
              <a:rPr lang="ru-RU" dirty="0" smtClean="0"/>
              <a:t>1ВИ (</a:t>
            </a:r>
            <a:r>
              <a:rPr lang="en-US" dirty="0"/>
              <a:t>STIR</a:t>
            </a:r>
            <a:r>
              <a:rPr lang="en-US" dirty="0" smtClean="0"/>
              <a:t>)</a:t>
            </a:r>
            <a:endParaRPr lang="ru-RU" dirty="0"/>
          </a:p>
          <a:p>
            <a:r>
              <a:rPr lang="ru-RU" dirty="0" smtClean="0"/>
              <a:t>незначительная гипокинезия </a:t>
            </a:r>
            <a:r>
              <a:rPr lang="ru-RU" dirty="0"/>
              <a:t>левого желудочка </a:t>
            </a:r>
            <a:r>
              <a:rPr lang="ru-RU" dirty="0" smtClean="0"/>
              <a:t>с </a:t>
            </a:r>
            <a:r>
              <a:rPr lang="ru-RU" dirty="0"/>
              <a:t>отсутствием </a:t>
            </a:r>
            <a:r>
              <a:rPr lang="ru-RU" dirty="0" smtClean="0"/>
              <a:t>отека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(</a:t>
            </a:r>
            <a:r>
              <a:rPr lang="ru-RU" dirty="0" smtClean="0"/>
              <a:t>В) Т2ВИ </a:t>
            </a:r>
            <a:endParaRPr lang="ru-RU" dirty="0"/>
          </a:p>
          <a:p>
            <a:r>
              <a:rPr lang="ru-RU" dirty="0" smtClean="0"/>
              <a:t>диффузным </a:t>
            </a:r>
            <a:r>
              <a:rPr lang="ru-RU" dirty="0"/>
              <a:t>изменением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(</a:t>
            </a:r>
            <a:r>
              <a:rPr lang="en-US" dirty="0" smtClean="0"/>
              <a:t>B,D </a:t>
            </a:r>
            <a:r>
              <a:rPr lang="ru-RU" dirty="0"/>
              <a:t>и </a:t>
            </a:r>
            <a:r>
              <a:rPr lang="en-US" dirty="0" smtClean="0"/>
              <a:t>G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увеличение </a:t>
            </a:r>
            <a:r>
              <a:rPr lang="ru-RU" dirty="0"/>
              <a:t>фракции внеклеточного объема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28%, нормальное значение ≤ 27</a:t>
            </a:r>
            <a:r>
              <a:rPr lang="ru-RU" dirty="0" smtClean="0"/>
              <a:t>%) </a:t>
            </a:r>
            <a:r>
              <a:rPr lang="ru-RU" dirty="0"/>
              <a:t>с более высокими значениями </a:t>
            </a:r>
            <a:r>
              <a:rPr lang="ru-RU" dirty="0" smtClean="0"/>
              <a:t>в середине межжелудочковой перегородки и середине передней стенки левого желудочка (стрелки  </a:t>
            </a:r>
            <a:r>
              <a:rPr lang="en-US" dirty="0" smtClean="0"/>
              <a:t>B,D </a:t>
            </a:r>
            <a:r>
              <a:rPr lang="ru-RU" dirty="0" smtClean="0"/>
              <a:t>и </a:t>
            </a:r>
            <a:r>
              <a:rPr lang="en-US" dirty="0" smtClean="0"/>
              <a:t>G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156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Клинический случай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224033"/>
            <a:ext cx="8911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Результаты МРТ свидетельствовали </a:t>
            </a:r>
            <a:r>
              <a:rPr lang="ru-RU" sz="2400" dirty="0">
                <a:latin typeface="+mj-lt"/>
              </a:rPr>
              <a:t>об остром миокардите в соответствии с критериями </a:t>
            </a:r>
            <a:r>
              <a:rPr lang="ru-RU" sz="2400" dirty="0" err="1">
                <a:latin typeface="+mj-lt"/>
              </a:rPr>
              <a:t>Лейк</a:t>
            </a:r>
            <a:r>
              <a:rPr lang="ru-RU" sz="2400" dirty="0">
                <a:latin typeface="+mj-lt"/>
              </a:rPr>
              <a:t>-Луиз 2018 года. </a:t>
            </a:r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 err="1" smtClean="0">
                <a:latin typeface="+mj-lt"/>
              </a:rPr>
              <a:t>Эндомиокардиальная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биопсия подтвердила эти данные, показав диффузный отек и инфильтрат макрофагов. </a:t>
            </a:r>
            <a:endParaRPr lang="ru-RU" sz="2400" dirty="0" smtClean="0">
              <a:latin typeface="+mj-lt"/>
            </a:endParaRP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Через </a:t>
            </a:r>
            <a:r>
              <a:rPr lang="ru-RU" sz="2400" dirty="0">
                <a:latin typeface="+mj-lt"/>
              </a:rPr>
              <a:t>1 месяц пациент был выписан </a:t>
            </a:r>
            <a:r>
              <a:rPr lang="ru-RU" sz="2400" dirty="0" smtClean="0">
                <a:latin typeface="+mj-lt"/>
              </a:rPr>
              <a:t>из стационара с </a:t>
            </a:r>
            <a:r>
              <a:rPr lang="ru-RU" sz="2400" dirty="0">
                <a:latin typeface="+mj-lt"/>
              </a:rPr>
              <a:t>полным </a:t>
            </a:r>
            <a:r>
              <a:rPr lang="ru-RU" sz="2400" dirty="0" smtClean="0">
                <a:latin typeface="+mj-lt"/>
              </a:rPr>
              <a:t>излечением.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920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005" y="2654078"/>
            <a:ext cx="6743100" cy="12808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2645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0780" y="296306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Компьютерно-</a:t>
            </a:r>
            <a:r>
              <a:rPr lang="ru-RU" dirty="0" err="1" smtClean="0"/>
              <a:t>томографическая</a:t>
            </a:r>
            <a:r>
              <a:rPr lang="ru-RU" dirty="0" smtClean="0"/>
              <a:t> </a:t>
            </a:r>
            <a:r>
              <a:rPr lang="ru-RU" dirty="0"/>
              <a:t>ангиография (КТА) сердца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0780" y="1993486"/>
            <a:ext cx="92770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Однако </a:t>
            </a:r>
            <a:r>
              <a:rPr lang="ru-RU" sz="2400" dirty="0" err="1"/>
              <a:t>Stefanini</a:t>
            </a:r>
            <a:r>
              <a:rPr lang="ru-RU" sz="2400" dirty="0"/>
              <a:t> и др. обнаружили, что у 39% пациентов COVID-19 с </a:t>
            </a:r>
            <a:r>
              <a:rPr lang="ru-RU" sz="2400" dirty="0" smtClean="0"/>
              <a:t>инфарктом </a:t>
            </a:r>
            <a:r>
              <a:rPr lang="ru-RU" sz="2400" dirty="0"/>
              <a:t>миокарда с подъемом сегмента </a:t>
            </a:r>
            <a:r>
              <a:rPr lang="ru-RU" sz="2400" dirty="0" smtClean="0"/>
              <a:t>ST, которым была проведена селективная </a:t>
            </a:r>
            <a:r>
              <a:rPr lang="ru-RU" sz="2400" dirty="0" err="1" smtClean="0"/>
              <a:t>коронарография</a:t>
            </a:r>
            <a:r>
              <a:rPr lang="ru-RU" sz="2400" dirty="0" smtClean="0"/>
              <a:t>, просвет коронарных артерий был сохранен, из-за </a:t>
            </a:r>
            <a:r>
              <a:rPr lang="ru-RU" sz="2400" dirty="0"/>
              <a:t>более высокой распространенности </a:t>
            </a:r>
            <a:r>
              <a:rPr lang="ru-RU" sz="2400" dirty="0" smtClean="0"/>
              <a:t>инфаркта миокарда </a:t>
            </a:r>
            <a:r>
              <a:rPr lang="ru-RU" sz="2400" dirty="0"/>
              <a:t>второго типа у пациентов в острой фазе COVID-19.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Эти данные еще больше свидетельствуют о высокой диагностической значимости  КТА сердца у </a:t>
            </a:r>
            <a:r>
              <a:rPr lang="ru-RU" sz="2400" dirty="0" smtClean="0"/>
              <a:t>пациентов с COVID-19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437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Компьютерно-</a:t>
            </a:r>
            <a:r>
              <a:rPr lang="ru-RU" dirty="0" err="1"/>
              <a:t>томографическая</a:t>
            </a:r>
            <a:r>
              <a:rPr lang="ru-RU" dirty="0"/>
              <a:t> ангиография (КТА) сердца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610487"/>
            <a:ext cx="891168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КТА имеет </a:t>
            </a:r>
            <a:r>
              <a:rPr lang="ru-RU" sz="2600" dirty="0"/>
              <a:t>преимущество одновременного исключения ишемической болезни сердца </a:t>
            </a:r>
            <a:r>
              <a:rPr lang="ru-RU" sz="2600" dirty="0" smtClean="0"/>
              <a:t>(ИБС) </a:t>
            </a:r>
            <a:r>
              <a:rPr lang="ru-RU" sz="2600" dirty="0"/>
              <a:t>и тромбоэмболии легочной артерии </a:t>
            </a:r>
            <a:r>
              <a:rPr lang="ru-RU" sz="2600" dirty="0" smtClean="0"/>
              <a:t>(ТЭЛА) </a:t>
            </a:r>
            <a:r>
              <a:rPr lang="ru-RU" sz="2600" dirty="0"/>
              <a:t>с использованием протокола сканирования тройного исключения </a:t>
            </a:r>
            <a:r>
              <a:rPr lang="ru-RU" sz="2600" dirty="0" smtClean="0"/>
              <a:t>и </a:t>
            </a:r>
            <a:r>
              <a:rPr lang="ru-RU" sz="2600" dirty="0"/>
              <a:t>уточнения стратификации риска пациентов COVID-19 с помощью к</a:t>
            </a:r>
            <a:r>
              <a:rPr lang="ru-RU" sz="2600" dirty="0" smtClean="0"/>
              <a:t>оронарного</a:t>
            </a:r>
            <a:r>
              <a:rPr lang="ru-RU" sz="2600" dirty="0"/>
              <a:t> </a:t>
            </a:r>
            <a:r>
              <a:rPr lang="ru-RU" sz="2600" dirty="0" smtClean="0"/>
              <a:t>кальциевого</a:t>
            </a:r>
            <a:r>
              <a:rPr lang="ru-RU" sz="2600" dirty="0"/>
              <a:t> </a:t>
            </a:r>
            <a:r>
              <a:rPr lang="ru-RU" sz="2600" dirty="0" smtClean="0"/>
              <a:t>индекса (индекс </a:t>
            </a:r>
            <a:r>
              <a:rPr lang="ru-RU" sz="2600" dirty="0" err="1" smtClean="0"/>
              <a:t>Агастона</a:t>
            </a:r>
            <a:r>
              <a:rPr lang="ru-RU" sz="2600" dirty="0" smtClean="0"/>
              <a:t>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139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2" y="456758"/>
            <a:ext cx="8911687" cy="1280890"/>
          </a:xfrm>
        </p:spPr>
        <p:txBody>
          <a:bodyPr/>
          <a:lstStyle/>
          <a:p>
            <a:r>
              <a:rPr lang="ru-RU" dirty="0" smtClean="0"/>
              <a:t>Плюсы компьютерной томографии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4181" y="1225689"/>
            <a:ext cx="93891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КТ дает дополнительное преимущество в оценке тяжести пневмонии </a:t>
            </a:r>
            <a:r>
              <a:rPr lang="ru-RU" sz="2400" dirty="0" smtClean="0"/>
              <a:t>COVID-19 </a:t>
            </a:r>
            <a:r>
              <a:rPr lang="ru-RU" sz="2400" dirty="0"/>
              <a:t>и выявлении </a:t>
            </a:r>
            <a:r>
              <a:rPr lang="ru-RU" sz="2400" dirty="0" smtClean="0"/>
              <a:t>факторов риска сердечно сосудистых осложнений, </a:t>
            </a:r>
            <a:r>
              <a:rPr lang="ru-RU" sz="2400" dirty="0"/>
              <a:t>таких как жировой </a:t>
            </a:r>
            <a:r>
              <a:rPr lang="ru-RU" sz="2400" dirty="0" err="1"/>
              <a:t>гепатоз</a:t>
            </a:r>
            <a:r>
              <a:rPr lang="ru-RU" sz="2400" dirty="0" smtClean="0"/>
              <a:t>, </a:t>
            </a:r>
            <a:r>
              <a:rPr lang="ru-RU" sz="2400" dirty="0" err="1"/>
              <a:t>миостеатоз</a:t>
            </a:r>
            <a:r>
              <a:rPr lang="ru-RU" sz="2400" dirty="0"/>
              <a:t> </a:t>
            </a:r>
            <a:r>
              <a:rPr lang="ru-RU" sz="2400" dirty="0" smtClean="0"/>
              <a:t>и утолщение  </a:t>
            </a:r>
            <a:r>
              <a:rPr lang="ru-RU" sz="2400" dirty="0" err="1" smtClean="0"/>
              <a:t>эпикардиального</a:t>
            </a:r>
            <a:r>
              <a:rPr lang="ru-RU" sz="2400" dirty="0" smtClean="0"/>
              <a:t> жира.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Наконец</a:t>
            </a:r>
            <a:r>
              <a:rPr lang="ru-RU" sz="2400" dirty="0"/>
              <a:t>, </a:t>
            </a:r>
            <a:r>
              <a:rPr lang="ru-RU" sz="2400" dirty="0" smtClean="0"/>
              <a:t>КТ позволяет дать характеристику</a:t>
            </a:r>
            <a:r>
              <a:rPr lang="en-US" sz="2400" dirty="0" smtClean="0"/>
              <a:t> </a:t>
            </a:r>
            <a:r>
              <a:rPr lang="ru-RU" sz="2400" dirty="0" smtClean="0"/>
              <a:t>рубцам миокарда и количественную оценку </a:t>
            </a:r>
            <a:r>
              <a:rPr lang="ru-RU" sz="2400" dirty="0"/>
              <a:t>фракции внеклеточного объема с помощью </a:t>
            </a:r>
            <a:r>
              <a:rPr lang="ru-RU" sz="2400" dirty="0" smtClean="0"/>
              <a:t>протокола позднего </a:t>
            </a:r>
            <a:r>
              <a:rPr lang="ru-RU" sz="2400" dirty="0"/>
              <a:t>контрастного </a:t>
            </a:r>
            <a:r>
              <a:rPr lang="ru-RU" sz="2400" dirty="0" smtClean="0"/>
              <a:t>усиления.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Это может быть </a:t>
            </a:r>
            <a:r>
              <a:rPr lang="ru-RU" sz="2400" dirty="0" smtClean="0"/>
              <a:t>очень полезно </a:t>
            </a:r>
            <a:r>
              <a:rPr lang="ru-RU" sz="2400" dirty="0"/>
              <a:t>и эффективно, особенно в условиях неотложной </a:t>
            </a:r>
            <a:r>
              <a:rPr lang="ru-RU" sz="2400" dirty="0" smtClean="0"/>
              <a:t>помощи, </a:t>
            </a:r>
            <a:r>
              <a:rPr lang="ru-RU" sz="2400" dirty="0"/>
              <a:t>обеспечивая </a:t>
            </a:r>
            <a:r>
              <a:rPr lang="ru-RU" sz="2400" dirty="0" smtClean="0"/>
              <a:t>максимальный </a:t>
            </a:r>
            <a:r>
              <a:rPr lang="ru-RU" sz="2400" dirty="0"/>
              <a:t>спектр диагностики с помощью одного исследования, занимающего несколько минут, без необходимости проведения </a:t>
            </a:r>
            <a:r>
              <a:rPr lang="ru-RU" sz="2400" dirty="0" smtClean="0"/>
              <a:t>МРТ сердца.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56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0008" y="139478"/>
            <a:ext cx="9072307" cy="857218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озможности </a:t>
            </a:r>
            <a:r>
              <a:rPr lang="ru-RU" dirty="0"/>
              <a:t>КТ </a:t>
            </a:r>
            <a:r>
              <a:rPr lang="ru-RU" dirty="0" smtClean="0"/>
              <a:t>при COVID-19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928" y="2144839"/>
            <a:ext cx="10785072" cy="4713161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22064" y="1047559"/>
          <a:ext cx="10754800" cy="1097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50960"/>
                <a:gridCol w="2150960"/>
                <a:gridCol w="2150960"/>
                <a:gridCol w="2150960"/>
                <a:gridCol w="2150960"/>
              </a:tblGrid>
              <a:tr h="509017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ИБС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ТЭЛА</a:t>
                      </a:r>
                    </a:p>
                    <a:p>
                      <a:pPr algn="ctr"/>
                      <a:r>
                        <a:rPr lang="ru-RU" sz="1600" dirty="0" smtClean="0"/>
                        <a:t>Дилатация</a:t>
                      </a:r>
                      <a:r>
                        <a:rPr lang="ru-RU" sz="1600" baseline="0" dirty="0" smtClean="0"/>
                        <a:t> и недостаточность ПЖ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  <a:endParaRPr lang="en-US" dirty="0" smtClean="0"/>
                    </a:p>
                    <a:p>
                      <a:pPr algn="ctr"/>
                      <a:r>
                        <a:rPr lang="ru-RU" dirty="0" smtClean="0"/>
                        <a:t>тканей миокарда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Сопутствующие</a:t>
                      </a:r>
                      <a:r>
                        <a:rPr lang="ru-RU" baseline="0" dirty="0" smtClean="0"/>
                        <a:t> заболевания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</a:p>
                    <a:p>
                      <a:pPr algn="ctr"/>
                      <a:r>
                        <a:rPr lang="ru-RU" dirty="0" smtClean="0"/>
                        <a:t>тяжесть пневмонии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8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2" y="258350"/>
            <a:ext cx="8911687" cy="1280890"/>
          </a:xfrm>
        </p:spPr>
        <p:txBody>
          <a:bodyPr/>
          <a:lstStyle/>
          <a:p>
            <a:r>
              <a:rPr lang="ru-RU" dirty="0" smtClean="0"/>
              <a:t>Комплексный </a:t>
            </a:r>
            <a:r>
              <a:rPr lang="ru-RU" dirty="0"/>
              <a:t>протокол 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48605" y="1250478"/>
            <a:ext cx="92003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Поэтому комплексный протокол КТ при подозрении на острое повреждение миокарда должен включать: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457200" indent="-457200">
              <a:buAutoNum type="arabicParenR"/>
            </a:pPr>
            <a:r>
              <a:rPr lang="ru-RU" sz="2400" dirty="0" err="1" smtClean="0"/>
              <a:t>Нативное</a:t>
            </a:r>
            <a:r>
              <a:rPr lang="ru-RU" sz="2400" dirty="0" smtClean="0"/>
              <a:t> КТ для </a:t>
            </a:r>
            <a:r>
              <a:rPr lang="ru-RU" sz="2400" dirty="0"/>
              <a:t>оценки тяжести пневмонии </a:t>
            </a:r>
            <a:r>
              <a:rPr lang="ru-RU" sz="2400" dirty="0" smtClean="0"/>
              <a:t>и</a:t>
            </a:r>
            <a:r>
              <a:rPr lang="ru-RU" sz="2400" dirty="0"/>
              <a:t> коронарного кальциевого индекса (индекс </a:t>
            </a:r>
            <a:r>
              <a:rPr lang="ru-RU" sz="2400" dirty="0" err="1"/>
              <a:t>Агастона</a:t>
            </a:r>
            <a:r>
              <a:rPr lang="ru-RU" sz="2400" dirty="0" smtClean="0"/>
              <a:t>)</a:t>
            </a:r>
          </a:p>
          <a:p>
            <a:pPr marL="457200" indent="-457200">
              <a:buAutoNum type="arabicParenR"/>
            </a:pPr>
            <a:endParaRPr lang="ru-RU" sz="2400" dirty="0" smtClean="0"/>
          </a:p>
          <a:p>
            <a:r>
              <a:rPr lang="ru-RU" sz="2400" dirty="0"/>
              <a:t>2</a:t>
            </a:r>
            <a:r>
              <a:rPr lang="ru-RU" sz="2400" dirty="0" smtClean="0"/>
              <a:t>) </a:t>
            </a:r>
            <a:r>
              <a:rPr lang="ru-RU" sz="2400" dirty="0"/>
              <a:t>А</a:t>
            </a:r>
            <a:r>
              <a:rPr lang="ru-RU" sz="2400" dirty="0" smtClean="0"/>
              <a:t>нгиографическое </a:t>
            </a:r>
            <a:r>
              <a:rPr lang="ru-RU" sz="2400" dirty="0"/>
              <a:t>сканирование с </a:t>
            </a:r>
            <a:r>
              <a:rPr lang="ru-RU" sz="2400" dirty="0" smtClean="0"/>
              <a:t>«тройным исключением» </a:t>
            </a:r>
            <a:r>
              <a:rPr lang="ru-RU" sz="2400" dirty="0"/>
              <a:t>для исключения </a:t>
            </a:r>
            <a:r>
              <a:rPr lang="ru-RU" sz="2400" dirty="0" smtClean="0"/>
              <a:t>ИБС, ТЭЛА </a:t>
            </a:r>
            <a:r>
              <a:rPr lang="ru-RU" sz="2400" dirty="0"/>
              <a:t>и острого повреждения </a:t>
            </a:r>
            <a:r>
              <a:rPr lang="ru-RU" sz="2400" dirty="0" smtClean="0"/>
              <a:t>аорты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3) Сканирование с поздним контрастным усилением, выполненное через 5-10 минут после введения контраста для оценки рубцов миокарда и количественной оценки фракции внеклеточного объема.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99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660" y="23592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333333"/>
                </a:solidFill>
                <a:latin typeface="Cambria" panose="02040503050406030204" pitchFamily="18" charset="0"/>
              </a:rPr>
              <a:t>Протокол КТ при подозрении на сердечно-сосудистую </a:t>
            </a:r>
            <a:r>
              <a:rPr lang="ru-RU" altLang="ru-RU" dirty="0" smtClean="0">
                <a:solidFill>
                  <a:srgbClr val="333333"/>
                </a:solidFill>
                <a:latin typeface="Cambria" panose="02040503050406030204" pitchFamily="18" charset="0"/>
              </a:rPr>
              <a:t>патологию, </a:t>
            </a:r>
            <a:r>
              <a:rPr lang="ru-RU" altLang="ru-RU" dirty="0">
                <a:solidFill>
                  <a:srgbClr val="333333"/>
                </a:solidFill>
                <a:latin typeface="Cambria" panose="02040503050406030204" pitchFamily="18" charset="0"/>
              </a:rPr>
              <a:t>связанную с COVID-19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65568"/>
              </p:ext>
            </p:extLst>
          </p:nvPr>
        </p:nvGraphicFramePr>
        <p:xfrm>
          <a:off x="1414733" y="1628954"/>
          <a:ext cx="10679504" cy="4944541"/>
        </p:xfrm>
        <a:graphic>
          <a:graphicData uri="http://schemas.openxmlformats.org/drawingml/2006/table">
            <a:tbl>
              <a:tblPr/>
              <a:tblGrid>
                <a:gridCol w="1285335"/>
                <a:gridCol w="1777043"/>
                <a:gridCol w="2406768"/>
                <a:gridCol w="3735239"/>
                <a:gridCol w="1475119"/>
              </a:tblGrid>
              <a:tr h="99808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dirty="0" smtClean="0">
                          <a:effectLst/>
                        </a:rPr>
                        <a:t>Методы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auto"/>
                      <a:r>
                        <a:rPr lang="ru-RU" sz="1800" b="1" baseline="0" dirty="0" smtClean="0">
                          <a:effectLst/>
                        </a:rPr>
                        <a:t>КТ</a:t>
                      </a: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dirty="0" smtClean="0">
                          <a:effectLst/>
                        </a:rPr>
                        <a:t>Применяется для</a:t>
                      </a:r>
                      <a:r>
                        <a:rPr lang="ru-RU" sz="1800" b="1" baseline="0" dirty="0" smtClean="0">
                          <a:effectLst/>
                        </a:rPr>
                        <a:t> исключения:</a:t>
                      </a: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>
                          <a:effectLst/>
                        </a:rPr>
                        <a:t>Параметры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>
                          <a:effectLst/>
                        </a:rPr>
                        <a:t>Информация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>
                          <a:effectLst/>
                        </a:rPr>
                        <a:t>Пороговое </a:t>
                      </a:r>
                      <a:r>
                        <a:rPr lang="ru-RU" sz="1800" b="1" dirty="0" smtClean="0">
                          <a:effectLst/>
                        </a:rPr>
                        <a:t>значение</a:t>
                      </a: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6455"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err="1" smtClean="0">
                          <a:effectLst/>
                        </a:rPr>
                        <a:t>Нативное</a:t>
                      </a:r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сканирование</a:t>
                      </a: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-Заболеваний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грудной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 полости</a:t>
                      </a: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 smtClean="0">
                          <a:effectLst/>
                        </a:rPr>
                        <a:t> </a:t>
                      </a:r>
                    </a:p>
                    <a:p>
                      <a:pPr fontAlgn="auto"/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 smtClean="0">
                          <a:effectLst/>
                        </a:rPr>
                        <a:t>- патологии коронарных артерий</a:t>
                      </a:r>
                    </a:p>
                    <a:p>
                      <a:pPr fontAlgn="auto"/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Стандартное</a:t>
                      </a: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 smtClean="0">
                          <a:effectLst/>
                        </a:rPr>
                        <a:t>изображение </a:t>
                      </a:r>
                      <a:r>
                        <a:rPr lang="ru-RU" sz="1800" b="1" dirty="0">
                          <a:effectLst/>
                        </a:rPr>
                        <a:t>для оценки пневмонии</a:t>
                      </a:r>
                      <a:r>
                        <a:rPr lang="ru-RU" sz="1800" b="1" dirty="0" smtClean="0">
                          <a:effectLst/>
                        </a:rPr>
                        <a:t>.</a:t>
                      </a:r>
                    </a:p>
                    <a:p>
                      <a:pPr fontAlgn="auto"/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endParaRPr lang="ru-RU" sz="1800" b="1" dirty="0" smtClean="0">
                        <a:effectLst/>
                      </a:endParaRPr>
                    </a:p>
                    <a:p>
                      <a:pPr fontAlgn="auto"/>
                      <a:r>
                        <a:rPr lang="ru-RU" sz="1800" b="1" dirty="0" err="1" smtClean="0">
                          <a:effectLst/>
                        </a:rPr>
                        <a:t>Проспективное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r>
                        <a:rPr lang="ru-RU" sz="1800" b="1" dirty="0">
                          <a:effectLst/>
                        </a:rPr>
                        <a:t>сканирование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 smtClean="0">
                          <a:effectLst/>
                        </a:rPr>
                        <a:t>- Тяжесть </a:t>
                      </a:r>
                      <a:r>
                        <a:rPr lang="ru-RU" sz="1800" b="1" dirty="0">
                          <a:effectLst/>
                        </a:rPr>
                        <a:t>пневмонии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Кальций в коронарных артериях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Общий кальций в грудной клетке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Диаметр </a:t>
                      </a:r>
                      <a:r>
                        <a:rPr lang="ru-RU" sz="1800" b="1" dirty="0" smtClean="0">
                          <a:effectLst/>
                        </a:rPr>
                        <a:t>ствола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легочной артерии/гипертензия</a:t>
                      </a:r>
                    </a:p>
                    <a:p>
                      <a:pPr fontAlgn="auto"/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Затухание </a:t>
                      </a:r>
                      <a:r>
                        <a:rPr lang="ru-RU" sz="1800" b="1" dirty="0" err="1">
                          <a:effectLst/>
                        </a:rPr>
                        <a:t>эпикардиальной</a:t>
                      </a:r>
                      <a:r>
                        <a:rPr lang="ru-RU" sz="1800" b="1" dirty="0">
                          <a:effectLst/>
                        </a:rPr>
                        <a:t> жировой ткани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</a:t>
                      </a:r>
                      <a:r>
                        <a:rPr lang="ru-RU" sz="1800" b="1" dirty="0" err="1">
                          <a:effectLst/>
                        </a:rPr>
                        <a:t>Стеатоз</a:t>
                      </a:r>
                      <a:r>
                        <a:rPr lang="ru-RU" sz="1800" b="1" dirty="0">
                          <a:effectLst/>
                        </a:rPr>
                        <a:t> печени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</a:t>
                      </a:r>
                      <a:r>
                        <a:rPr lang="ru-RU" sz="1800" b="1" dirty="0" err="1">
                          <a:effectLst/>
                        </a:rPr>
                        <a:t>Миостеатоз</a:t>
                      </a:r>
                      <a:endParaRPr lang="ru-RU" sz="18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&gt;50% объема легких </a:t>
                      </a: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&gt;400 AU </a:t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≥1068 </a:t>
                      </a:r>
                      <a:r>
                        <a:rPr lang="ru-RU" sz="1800" b="1" dirty="0">
                          <a:effectLst/>
                        </a:rPr>
                        <a:t>см3 </a:t>
                      </a: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≥31 </a:t>
                      </a:r>
                      <a:r>
                        <a:rPr lang="ru-RU" sz="1800" b="1" dirty="0">
                          <a:effectLst/>
                        </a:rPr>
                        <a:t>мм </a:t>
                      </a: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/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≥−96,3 HU </a:t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≤−40 HU </a:t>
                      </a:r>
                      <a:br>
                        <a:rPr lang="en-US" sz="1800" b="1" dirty="0">
                          <a:effectLst/>
                        </a:rPr>
                      </a:br>
                      <a:r>
                        <a:rPr lang="en-US" sz="1800" b="1" dirty="0">
                          <a:effectLst/>
                        </a:rPr>
                        <a:t>&lt;34,3 (</a:t>
                      </a:r>
                      <a:r>
                        <a:rPr lang="ru-RU" sz="1800" b="1" dirty="0">
                          <a:effectLst/>
                        </a:rPr>
                        <a:t>Ж) и &lt;38,5 (М) </a:t>
                      </a:r>
                      <a:r>
                        <a:rPr lang="en-US" sz="1800" b="1" dirty="0">
                          <a:effectLst/>
                        </a:rPr>
                        <a:t>HU 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55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620" y="8461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333333"/>
                </a:solidFill>
                <a:latin typeface="Cambria" panose="02040503050406030204" pitchFamily="18" charset="0"/>
              </a:rPr>
              <a:t>Протокол КТ при подозрении на сердечно-сосудистую травму, связанную с COVID-19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80552"/>
              </p:ext>
            </p:extLst>
          </p:nvPr>
        </p:nvGraphicFramePr>
        <p:xfrm>
          <a:off x="810882" y="2066544"/>
          <a:ext cx="11381118" cy="4791456"/>
        </p:xfrm>
        <a:graphic>
          <a:graphicData uri="http://schemas.openxmlformats.org/drawingml/2006/table">
            <a:tbl>
              <a:tblPr/>
              <a:tblGrid>
                <a:gridCol w="1242203"/>
                <a:gridCol w="1570008"/>
                <a:gridCol w="4063042"/>
                <a:gridCol w="2939193"/>
                <a:gridCol w="1566672"/>
              </a:tblGrid>
              <a:tr h="4791456"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Ангиографическое сканирование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- Легочная эмболия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ИБС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Тройное исключение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Стандартные </a:t>
                      </a:r>
                      <a:r>
                        <a:rPr lang="ru-RU" sz="1600" b="1" dirty="0">
                          <a:effectLst/>
                        </a:rPr>
                        <a:t>параметры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Фокус сканирования на сердце</a:t>
                      </a:r>
                      <a:r>
                        <a:rPr lang="ru-RU" sz="1600" b="1" baseline="0" dirty="0" smtClean="0">
                          <a:effectLst/>
                        </a:rPr>
                        <a:t>.</a:t>
                      </a:r>
                    </a:p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Ретроспективное </a:t>
                      </a:r>
                      <a:r>
                        <a:rPr lang="ru-RU" sz="1600" b="1" dirty="0">
                          <a:effectLst/>
                        </a:rPr>
                        <a:t>стробирование с автоматической модуляцией тока трубки (100% при 60–80% или 40–80% при ЧСС &lt;65 уд/мин или &gt;65 </a:t>
                      </a:r>
                      <a:r>
                        <a:rPr lang="ru-RU" sz="1600" b="1" dirty="0" smtClean="0">
                          <a:effectLst/>
                        </a:rPr>
                        <a:t>уд/мин).</a:t>
                      </a: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80 </a:t>
                      </a:r>
                      <a:r>
                        <a:rPr lang="ru-RU" sz="1600" b="1" dirty="0" err="1" smtClean="0">
                          <a:effectLst/>
                        </a:rPr>
                        <a:t>кВТ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для ИМТ &lt; 20; 100 </a:t>
                      </a:r>
                      <a:r>
                        <a:rPr lang="ru-RU" sz="1600" b="1" dirty="0" err="1" smtClean="0">
                          <a:effectLst/>
                        </a:rPr>
                        <a:t>кВТ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для ИМТ ≥ 20 и &lt;30; 120 </a:t>
                      </a:r>
                      <a:r>
                        <a:rPr lang="ru-RU" sz="1600" b="1" dirty="0" err="1" smtClean="0">
                          <a:effectLst/>
                        </a:rPr>
                        <a:t>кВТ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для ИМТ ≥ 30</a:t>
                      </a:r>
                      <a:br>
                        <a:rPr lang="ru-RU" sz="1600" b="1" dirty="0">
                          <a:effectLst/>
                        </a:rPr>
                      </a:br>
                      <a:endParaRPr lang="ru-RU" sz="1600" b="1" dirty="0" smtClean="0">
                        <a:effectLst/>
                      </a:endParaRPr>
                    </a:p>
                    <a:p>
                      <a:pPr fontAlgn="auto"/>
                      <a:endParaRPr lang="ru-RU" sz="1600" b="1" dirty="0" smtClean="0">
                        <a:effectLst/>
                      </a:endParaRPr>
                    </a:p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Такие</a:t>
                      </a:r>
                      <a:r>
                        <a:rPr lang="ru-RU" sz="1600" b="1" baseline="0" dirty="0" smtClean="0">
                          <a:effectLst/>
                        </a:rPr>
                        <a:t> же параметры что и для ИБС, но окно сканирования шире с захватом всей грудной клетки </a:t>
                      </a:r>
                      <a:endParaRPr lang="ru-RU" sz="1600" b="1" dirty="0" smtClean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>
                          <a:effectLst/>
                        </a:rPr>
                        <a:t>- Эмболия легочной артерии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</a:t>
                      </a:r>
                      <a:r>
                        <a:rPr lang="ru-RU" sz="1600" b="1" dirty="0" err="1">
                          <a:effectLst/>
                        </a:rPr>
                        <a:t>Олигоемия</a:t>
                      </a: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Дисфункция правого желудочка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</a:t>
                      </a:r>
                      <a:r>
                        <a:rPr lang="ru-RU" sz="1600" b="1" dirty="0" err="1">
                          <a:effectLst/>
                        </a:rPr>
                        <a:t>Обструктивная</a:t>
                      </a:r>
                      <a:r>
                        <a:rPr lang="ru-RU" sz="1600" b="1" dirty="0">
                          <a:effectLst/>
                        </a:rPr>
                        <a:t> ИБС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Аномалии движения стенок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</a:t>
                      </a:r>
                      <a:r>
                        <a:rPr lang="ru-RU" sz="1600" b="1" dirty="0" err="1">
                          <a:effectLst/>
                        </a:rPr>
                        <a:t>Обструктивная</a:t>
                      </a:r>
                      <a:r>
                        <a:rPr lang="ru-RU" sz="1600" b="1" dirty="0">
                          <a:effectLst/>
                        </a:rPr>
                        <a:t> ИБС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Эмболия легочной артерии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- Острое повреждение аорты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Наличие</a:t>
                      </a: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 err="1">
                          <a:effectLst/>
                        </a:rPr>
                        <a:t>Наличие</a:t>
                      </a: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Отношение диаметров ПЖ/ЛЖ &gt; 0,9 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Рефлюкс НПВ 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  </a:t>
                      </a:r>
                    </a:p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  </a:t>
                      </a:r>
                    </a:p>
                    <a:p>
                      <a:pPr fontAlgn="auto"/>
                      <a:endParaRPr lang="ru-RU" sz="1600" b="1" dirty="0" smtClean="0">
                        <a:effectLst/>
                      </a:endParaRPr>
                    </a:p>
                    <a:p>
                      <a:pPr fontAlgn="auto"/>
                      <a:r>
                        <a:rPr lang="ru-RU" sz="1600" b="1" dirty="0" smtClean="0">
                          <a:effectLst/>
                        </a:rPr>
                        <a:t>≥</a:t>
                      </a:r>
                      <a:r>
                        <a:rPr lang="ru-RU" sz="1600" b="1" dirty="0">
                          <a:effectLst/>
                        </a:rPr>
                        <a:t>50% 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Наличие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≥50% 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Наличие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 err="1">
                          <a:effectLst/>
                        </a:rPr>
                        <a:t>Наличие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73553"/>
              </p:ext>
            </p:extLst>
          </p:nvPr>
        </p:nvGraphicFramePr>
        <p:xfrm>
          <a:off x="822962" y="1280160"/>
          <a:ext cx="11369039" cy="791340"/>
        </p:xfrm>
        <a:graphic>
          <a:graphicData uri="http://schemas.openxmlformats.org/drawingml/2006/table">
            <a:tbl>
              <a:tblPr/>
              <a:tblGrid>
                <a:gridCol w="1234438"/>
                <a:gridCol w="1554480"/>
                <a:gridCol w="4078224"/>
                <a:gridCol w="2926080"/>
                <a:gridCol w="1575817"/>
              </a:tblGrid>
              <a:tr h="79134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     Протокол   КТ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dirty="0" smtClean="0">
                          <a:effectLst/>
                        </a:rPr>
                        <a:t>Применяется для</a:t>
                      </a:r>
                    </a:p>
                    <a:p>
                      <a:pPr algn="ctr" fontAlgn="auto"/>
                      <a:r>
                        <a:rPr lang="ru-RU" sz="1600" b="1" baseline="0" dirty="0" smtClean="0">
                          <a:effectLst/>
                        </a:rPr>
                        <a:t> исключения: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 smtClean="0">
                          <a:effectLst/>
                        </a:rPr>
                        <a:t>           Параметры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>
                          <a:effectLst/>
                        </a:rPr>
                        <a:t>Информация</a:t>
                      </a: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1" dirty="0" smtClean="0">
                          <a:effectLst/>
                        </a:rPr>
                        <a:t>Результаты</a:t>
                      </a:r>
                      <a:endParaRPr lang="ru-RU" sz="1600" b="1" dirty="0">
                        <a:effectLst/>
                      </a:endParaRPr>
                    </a:p>
                  </a:txBody>
                  <a:tcPr marL="15180" marR="15180" marT="7590" marB="75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6643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941</Words>
  <Application>Microsoft Office PowerPoint</Application>
  <PresentationFormat>Широкоэкранный</PresentationFormat>
  <Paragraphs>196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Cambria</vt:lpstr>
      <vt:lpstr>Century Gothic</vt:lpstr>
      <vt:lpstr>Helvetica Neue</vt:lpstr>
      <vt:lpstr>Roboto</vt:lpstr>
      <vt:lpstr>Wingdings 3</vt:lpstr>
      <vt:lpstr>Легкий дым</vt:lpstr>
      <vt:lpstr>1_Легкий дым</vt:lpstr>
      <vt:lpstr>Расширенная визуализация осложнений сердечно-сосудистых заболеваний , связанных с COVID-19 часть 2</vt:lpstr>
      <vt:lpstr>Компьютерно-томографическая ангиография (КТА) сердца</vt:lpstr>
      <vt:lpstr>Компьютерно-томографическая ангиография (КТА) сердца</vt:lpstr>
      <vt:lpstr>Компьютерно-томографическая ангиография (КТА) сердца</vt:lpstr>
      <vt:lpstr>Плюсы компьютерной томографии</vt:lpstr>
      <vt:lpstr>Возможности КТ при COVID-19</vt:lpstr>
      <vt:lpstr>Комплексный протокол КТ</vt:lpstr>
      <vt:lpstr>Протокол КТ при подозрении на сердечно-сосудистую патологию, связанную с COVID-19</vt:lpstr>
      <vt:lpstr>Протокол КТ при подозрении на сердечно-сосудистую травму, связанную с COVID-19</vt:lpstr>
      <vt:lpstr>Протокол КТ при подозрении на сердечно-сосудистую травму, связанную с COVID-19</vt:lpstr>
      <vt:lpstr>Компьютерная томография</vt:lpstr>
      <vt:lpstr>Предиктором исхода COVID-19</vt:lpstr>
      <vt:lpstr>Компьютерная томография</vt:lpstr>
      <vt:lpstr>Результаты исследования </vt:lpstr>
      <vt:lpstr>КТА сердца</vt:lpstr>
      <vt:lpstr>Кальция коронарной артерии</vt:lpstr>
      <vt:lpstr>Плюсы компьютерной томографии</vt:lpstr>
      <vt:lpstr>Магнитно-резонансная томография</vt:lpstr>
      <vt:lpstr>Протокол МРТ при подозрении на поражение сердца COVID-19</vt:lpstr>
      <vt:lpstr>Результаты исследования </vt:lpstr>
      <vt:lpstr>Клинический случай</vt:lpstr>
      <vt:lpstr>МРТ сердца пациента с covid-19 на 8 сутки после появление симптомов</vt:lpstr>
      <vt:lpstr>Клинический случай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Расширенная визуализация осложнений сердечно-сосудистых заболеваний , связанных с COVID-19 часть 2</dc:title>
  <dc:creator>User</dc:creator>
  <cp:lastModifiedBy>User</cp:lastModifiedBy>
  <cp:revision>7</cp:revision>
  <dcterms:created xsi:type="dcterms:W3CDTF">2023-05-15T04:04:39Z</dcterms:created>
  <dcterms:modified xsi:type="dcterms:W3CDTF">2023-05-15T17:03:52Z</dcterms:modified>
</cp:coreProperties>
</file>