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11111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500" b="0"/>
            </a:pPr>
            <a:r>
              <a:rPr lang="ru-RU" sz="2500" b="0"/>
              <a:t>Уровень продаж, в зависимости от уровня расположения товаров на витрине </a:t>
            </a:r>
          </a:p>
        </c:rich>
      </c:tx>
      <c:layout>
        <c:manualLayout>
          <c:xMode val="edge"/>
          <c:yMode val="edge"/>
          <c:x val="0.12533643521832499"/>
          <c:y val="4.714449968678387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475810207395586E-2"/>
          <c:y val="0.1479484115897281"/>
          <c:w val="0.57441443094426092"/>
          <c:h val="0.832158046417209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продаж, в зависимости от уровня расположения товаров на витрине</c:v>
                </c:pt>
              </c:strCache>
            </c:strRef>
          </c:tx>
          <c:explosion val="15"/>
          <c:dPt>
            <c:idx val="0"/>
            <c:bubble3D val="0"/>
            <c:explosion val="1"/>
            <c:spPr>
              <a:solidFill>
                <a:srgbClr val="9933FF"/>
              </a:solidFill>
            </c:spPr>
          </c:dPt>
          <c:dPt>
            <c:idx val="1"/>
            <c:bubble3D val="0"/>
            <c:explosion val="0"/>
            <c:spPr>
              <a:solidFill>
                <a:srgbClr val="FF0066"/>
              </a:solidFill>
            </c:spPr>
          </c:dPt>
          <c:dPt>
            <c:idx val="2"/>
            <c:bubble3D val="0"/>
            <c:explosion val="0"/>
            <c:spPr>
              <a:solidFill>
                <a:srgbClr val="00CC66"/>
              </a:solidFill>
            </c:spPr>
          </c:dPt>
          <c:dPt>
            <c:idx val="3"/>
            <c:bubble3D val="0"/>
            <c:explosion val="0"/>
            <c:spPr>
              <a:solidFill>
                <a:srgbClr val="CC00CC"/>
              </a:solidFill>
            </c:spPr>
          </c:dPt>
          <c:dLbls>
            <c:dLbl>
              <c:idx val="0"/>
              <c:layout>
                <c:manualLayout>
                  <c:x val="-7.4678290515419729E-2"/>
                  <c:y val="9.103040011376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Уровень шляпы </c:v>
                </c:pt>
                <c:pt idx="1">
                  <c:v>Уровень глаз </c:v>
                </c:pt>
                <c:pt idx="2">
                  <c:v>Уровень рук</c:v>
                </c:pt>
                <c:pt idx="3">
                  <c:v>Уровень ног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0.4</c:v>
                </c:pt>
                <c:pt idx="2">
                  <c:v>0.30000000000000032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478281874404526"/>
          <c:y val="0.35363786367095074"/>
          <c:w val="0.37273902787456836"/>
          <c:h val="0.579753000903557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0.81213</cdr:x>
      <cdr:y>0.20521</cdr:y>
    </cdr:from>
    <cdr:to>
      <cdr:x>1</cdr:x>
      <cdr:y>0.51792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67175" y="6000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77D7C-FE16-4A34-AE1D-6D5291AACBF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1BF66-BEBF-48EC-8368-EF3F032ED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35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1BF66-BEBF-48EC-8368-EF3F032EDC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36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1BF66-BEBF-48EC-8368-EF3F032EDCC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7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88D0-141D-486E-AD3B-6A143B0E0483}" type="datetime1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1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E3AE-A3DC-44A8-8C45-220D76FE831C}" type="datetime1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F505-24E9-45A8-833E-2DBA64B05A46}" type="datetime1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08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B64B-DF47-4473-9DA9-C011683295D2}" type="datetime1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3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04AE-51FD-464A-8D4C-2AF75B47A77A}" type="datetime1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4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2B37-711F-43B2-99AC-950FD4343906}" type="datetime1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28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A2D9-6628-434B-AD3E-126864A61F75}" type="datetime1">
              <a:rPr lang="ru-RU" smtClean="0"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6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E19B-AED5-4A91-A760-D8ECC55DEBE8}" type="datetime1">
              <a:rPr lang="ru-RU" smtClean="0"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9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E2BA-4F9D-449B-B105-CDE9C1202D56}" type="datetime1">
              <a:rPr lang="ru-RU" smtClean="0"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66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8AC3-39B8-4B05-A383-2BDDEC9B95B4}" type="datetime1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1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28DE4-B041-43AD-B3BA-961D5EE45A93}" type="datetime1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78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054CD-311D-43FD-9C65-29CA42E91C1A}" type="datetime1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8E241-7D71-4FBC-931D-39AAF1FC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2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РАБОТА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212976"/>
            <a:ext cx="7416824" cy="1752600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мерчандайзинга в продвижении товаров аптечного ассортимента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Фармация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88640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имени профессора В.Ф.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623731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230" y="5157192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Баранова Дарья Андреевна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Казакова Елена Николаевна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nikafarm.ru/wp-content/uploads/2015/10/rec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4360" r="19715"/>
          <a:stretch/>
        </p:blipFill>
        <p:spPr bwMode="auto">
          <a:xfrm>
            <a:off x="6907546" y="3930059"/>
            <a:ext cx="1744535" cy="255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by.all.biz/img/by/catalog/2232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351" y="35097"/>
            <a:ext cx="1675478" cy="20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товаров в аптечной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481" y="1196752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стикер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диспенсер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мобаил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указатели </a:t>
            </a:r>
          </a:p>
          <a:p>
            <a:pPr lvl="0"/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джумбо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шелфтокер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вобблер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видеоэкран </a:t>
            </a: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тарелка для монет и коробка для чеков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4" name="Picture 12" descr="https://nikafarm.ru/wp-content/uploads/2015/10/rec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0" t="17291" r="31490" b="12765"/>
          <a:stretch/>
        </p:blipFill>
        <p:spPr bwMode="auto">
          <a:xfrm>
            <a:off x="5076056" y="1268760"/>
            <a:ext cx="2092472" cy="266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tatic-eu.insales.ru/files/1/1647/3221103/original/26042017-0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4" r="23885"/>
          <a:stretch/>
        </p:blipFill>
        <p:spPr bwMode="auto">
          <a:xfrm>
            <a:off x="2652915" y="2339772"/>
            <a:ext cx="2211519" cy="259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www.gardex.ru/sites/default/files/gubernsk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0875"/>
            <a:ext cx="4104456" cy="115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26170"/>
          </a:xfrm>
        </p:spPr>
        <p:txBody>
          <a:bodyPr>
            <a:no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мерчандайзинга в продвижении товаров аптечного ассортимента на примере аптечной сети города Красноярска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524" y="1268760"/>
            <a:ext cx="8568952" cy="5112568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аптеки: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vtruda.ru/sites/default/files/pictures/apteka-01.jpg"/>
          <p:cNvPicPr/>
          <p:nvPr/>
        </p:nvPicPr>
        <p:blipFill rotWithShape="1">
          <a:blip r:embed="rId3" cstate="print"/>
          <a:srcRect l="1430" t="65061" r="8775" b="-586"/>
          <a:stretch/>
        </p:blipFill>
        <p:spPr bwMode="auto">
          <a:xfrm>
            <a:off x="4716016" y="1912068"/>
            <a:ext cx="4191000" cy="100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dk.ru/system/images/news/000/870/595_x_large_new_origin_copyright.jpg"/>
          <p:cNvPicPr/>
          <p:nvPr/>
        </p:nvPicPr>
        <p:blipFill>
          <a:blip r:embed="rId4" cstate="print"/>
          <a:srcRect l="8499" t="19658"/>
          <a:stretch>
            <a:fillRect/>
          </a:stretch>
        </p:blipFill>
        <p:spPr bwMode="auto">
          <a:xfrm>
            <a:off x="1818104" y="3065074"/>
            <a:ext cx="543496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10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408"/>
            <a:ext cx="8229600" cy="994122"/>
          </a:xfrm>
        </p:spPr>
        <p:txBody>
          <a:bodyPr>
            <a:normAutofit/>
          </a:bodyPr>
          <a:lstStyle/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Оптимальное расположение товара в аптечной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231382"/>
            <a:ext cx="5688632" cy="2626618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 подсвечивает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 и рекламировать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работающем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виде.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PC\Desktop\Без имени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3" b="12417"/>
          <a:stretch/>
        </p:blipFill>
        <p:spPr bwMode="auto">
          <a:xfrm>
            <a:off x="4487768" y="967740"/>
            <a:ext cx="4219575" cy="3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Безымянны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3" t="7524" r="11797" b="37762"/>
          <a:stretch/>
        </p:blipFill>
        <p:spPr bwMode="auto">
          <a:xfrm>
            <a:off x="6012160" y="4437112"/>
            <a:ext cx="285331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https://radugaznak.ru/assets/images/resources/155/e54a5d359749d7c074a7ab88b83c9bbf52cefd48.jpg"/>
          <p:cNvPicPr/>
          <p:nvPr/>
        </p:nvPicPr>
        <p:blipFill rotWithShape="1">
          <a:blip r:embed="rId4" cstate="print"/>
          <a:srcRect l="24750" b="6676"/>
          <a:stretch/>
        </p:blipFill>
        <p:spPr bwMode="auto">
          <a:xfrm>
            <a:off x="395536" y="952553"/>
            <a:ext cx="3590985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22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199" y="260648"/>
            <a:ext cx="8229600" cy="648072"/>
          </a:xfrm>
        </p:spPr>
        <p:txBody>
          <a:bodyPr>
            <a:normAutofit/>
          </a:bodyPr>
          <a:lstStyle/>
          <a:p>
            <a:pPr lvl="0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-материалы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аптечной организации 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2808312"/>
          </a:xfrm>
        </p:spPr>
        <p:txBody>
          <a:bodyPr>
            <a:normAutofit fontScale="55000" lnSpcReduction="20000"/>
          </a:bodyPr>
          <a:lstStyle/>
          <a:p>
            <a:pPr marL="0" indent="449263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«Губернская аптека» присутствуют </a:t>
            </a:r>
            <a:r>
              <a:rPr lang="ru-RU" sz="4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флаеры</a:t>
            </a:r>
            <a:r>
              <a:rPr lang="ru-RU" sz="4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шелфтокеры</a:t>
            </a:r>
            <a:r>
              <a:rPr lang="ru-RU" sz="4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видеоэкран, тарелка для монет и коробка для </a:t>
            </a:r>
            <a:r>
              <a:rPr lang="ru-RU" sz="4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чеков и </a:t>
            </a:r>
            <a:r>
              <a:rPr lang="ru-RU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многое другое. При этом аптечная организация не перегружена рекламными материалами.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zapad24.ru/uploads/posts/2018-02/1517477359_img_4487.jpg"/>
          <p:cNvPicPr/>
          <p:nvPr/>
        </p:nvPicPr>
        <p:blipFill rotWithShape="1">
          <a:blip r:embed="rId2" cstate="print"/>
          <a:srcRect l="13349" r="9643"/>
          <a:stretch/>
        </p:blipFill>
        <p:spPr bwMode="auto">
          <a:xfrm>
            <a:off x="107504" y="3961330"/>
            <a:ext cx="2232248" cy="17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omicron.pro/wp-content/uploads/2014/02/%D0%BF%D0%B0%D1%80-%D0%BA%D0%BE%D0%BC%D0%BC%D1%83%D0%BD%D1%8B-31-1024x768.jpg"/>
          <p:cNvPicPr/>
          <p:nvPr/>
        </p:nvPicPr>
        <p:blipFill rotWithShape="1">
          <a:blip r:embed="rId3" cstate="print"/>
          <a:srcRect l="22257" t="13546" r="23614" b="43068"/>
          <a:stretch/>
        </p:blipFill>
        <p:spPr bwMode="auto">
          <a:xfrm>
            <a:off x="2555776" y="3736632"/>
            <a:ext cx="3429934" cy="219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zapad24.ru/uploads/posts/2017-11/1511943484_img_1077.jpg"/>
          <p:cNvPicPr/>
          <p:nvPr/>
        </p:nvPicPr>
        <p:blipFill rotWithShape="1">
          <a:blip r:embed="rId4" cstate="print"/>
          <a:srcRect l="14714" t="58155" r="38482" b="11963"/>
          <a:stretch/>
        </p:blipFill>
        <p:spPr bwMode="auto">
          <a:xfrm>
            <a:off x="6084168" y="4131119"/>
            <a:ext cx="2908082" cy="144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56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91264" cy="5688632"/>
          </a:xfrm>
        </p:spPr>
        <p:txBody>
          <a:bodyPr>
            <a:noAutofit/>
          </a:bodyPr>
          <a:lstStyle/>
          <a:p>
            <a:pPr marL="0" lv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Мерчандайзинг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появлению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доверия и комфорта, ощущению профессионализма аптечной организации, информированию о новых товарах, увеличению объёма продаж.</a:t>
            </a:r>
          </a:p>
          <a:p>
            <a:pPr marL="0" lvl="0" indent="442913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аптека должна понимать роль мерчандайзинга в продвижении товаров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активно его использовать.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0278E241-7D71-4FBC-931D-39AAF1FCA13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 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352928" cy="5472608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тема актуальна,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аптечная организация выполняет коммерческую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функцию, 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теории и практики мерчандайзинга позволяет оптимизировать затраты на информирование посетителей внутри аптеки, увеличить эффективность продаж и рационально управлять торговыми запасами аптечной организации.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работы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579296" cy="5073427"/>
          </a:xfrm>
        </p:spPr>
        <p:txBody>
          <a:bodyPr>
            <a:normAutofit fontScale="85000" lnSpcReduction="10000"/>
          </a:bodyPr>
          <a:lstStyle/>
          <a:p>
            <a:pPr marL="0" indent="45000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 изучить роль мерчандайзинга в продвижении товаров аптечного ассортимента</a:t>
            </a:r>
          </a:p>
          <a:p>
            <a:pPr marL="0" indent="45000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работы:</a:t>
            </a:r>
          </a:p>
          <a:p>
            <a:pPr marL="0" lvl="3" indent="450000">
              <a:lnSpc>
                <a:spcPct val="150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понятие мерчандайзинг. Цели и задачи мерчандайзинга.</a:t>
            </a:r>
          </a:p>
          <a:p>
            <a:pPr marL="0" lvl="3" indent="449263">
              <a:lnSpc>
                <a:spcPct val="150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применение инструментов мерчандайзинга в продвижении товаров аптечного ассортимента на примере «Губернская аптека» 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г.Красноярске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3" indent="449263">
              <a:lnSpc>
                <a:spcPct val="150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роль мерчандайзинга в продвижении товаров аптечного ассортимента на примере «Губернская аптека» 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г.Красноярске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0106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 предмет исследования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pPr marL="0" indent="45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мерчандайзинг.</a:t>
            </a:r>
          </a:p>
          <a:p>
            <a:pPr marL="0" indent="45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мерчандайзинг в продвижении товаров аптечного ассортимента.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210146"/>
          </a:xfrm>
        </p:spPr>
        <p:txBody>
          <a:bodyPr>
            <a:normAutofit/>
          </a:bodyPr>
          <a:lstStyle/>
          <a:p>
            <a:pPr lvl="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Мерчандайзинг в аптечной организации.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мерчандайзинг. 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Мерчендайзинг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переводе с английского — искусство торговать) —способ создания оптимальных условий для контакта потребителя с продвигаемым товаром, привлечение внимания к товару путем визуальных и иных способов, вызывающее у потребителя желание приобрести товар.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2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Мерчандайзинг в аптечной организации. 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мерчандайзинга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мерчандайзинга — это привлечение потребителей к конкретной марке товара, увеличение продаж продукции и росте прибыли компании.</a:t>
            </a:r>
          </a:p>
          <a:p>
            <a:pPr marL="0" indent="45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мерчандайзинга является побуждать покупателя выбрать и приобрести товар, а также увеличивать объем продаж и продвигать продукцию в розничной торговле.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5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принципы мерчандайзинга в продвижении товаров аптечного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ассортимента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13387"/>
          </a:xfrm>
        </p:spPr>
        <p:txBody>
          <a:bodyPr numCol="1">
            <a:normAutofit fontScale="85000" lnSpcReduction="20000"/>
          </a:bodyPr>
          <a:lstStyle/>
          <a:p>
            <a:pPr marL="0" lvl="0" indent="442913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атмосферы в аптечной организации:</a:t>
            </a:r>
          </a:p>
          <a:p>
            <a:pPr marL="0" indent="450000">
              <a:lnSpc>
                <a:spcPct val="160000"/>
              </a:lnSpc>
              <a:spcBef>
                <a:spcPts val="0"/>
              </a:spcBef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стиль</a:t>
            </a:r>
          </a:p>
          <a:p>
            <a:pPr marL="0" indent="450000">
              <a:lnSpc>
                <a:spcPct val="160000"/>
              </a:lnSpc>
              <a:spcBef>
                <a:spcPts val="0"/>
              </a:spcBef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свещение </a:t>
            </a:r>
          </a:p>
          <a:p>
            <a:pPr marL="0" indent="450000">
              <a:lnSpc>
                <a:spcPct val="160000"/>
              </a:lnSpc>
              <a:spcBef>
                <a:spcPts val="0"/>
              </a:spcBef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Интерьер</a:t>
            </a:r>
          </a:p>
          <a:p>
            <a:pPr marL="0" indent="450000">
              <a:lnSpc>
                <a:spcPct val="160000"/>
              </a:lnSpc>
              <a:spcBef>
                <a:spcPts val="0"/>
              </a:spcBef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апах</a:t>
            </a:r>
          </a:p>
          <a:p>
            <a:pPr marL="0" indent="450000">
              <a:lnSpc>
                <a:spcPct val="160000"/>
              </a:lnSpc>
              <a:spcBef>
                <a:spcPts val="0"/>
              </a:spcBef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вук</a:t>
            </a:r>
          </a:p>
          <a:p>
            <a:pPr marL="0" indent="450000">
              <a:lnSpc>
                <a:spcPct val="160000"/>
              </a:lnSpc>
              <a:spcBef>
                <a:spcPts val="0"/>
              </a:spcBef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емпература 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>
              <a:lnSpc>
                <a:spcPct val="160000"/>
              </a:lnSpc>
              <a:spcBef>
                <a:spcPts val="0"/>
              </a:spcBef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оздухообмен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Оптимальное расположение товара в аптечной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824536"/>
          </a:xfrm>
        </p:spPr>
        <p:txBody>
          <a:bodyPr>
            <a:normAutofit lnSpcReduction="10000"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 принципами выкладки являются: обзор, доступность, опрятность, соответствующий вид товаров переднего ряда,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заполненность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полок, привлекательность упаковки, маркировка цены, определенное место на полке, постоянное восполнение запасов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42913" algn="just">
              <a:lnSpc>
                <a:spcPct val="16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Существуют: массовая, многотоварная, горизонтальная и вертикальная выкладка 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0278E241-7D71-4FBC-931D-39AAF1FCA13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выкладки товара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44451183"/>
              </p:ext>
            </p:extLst>
          </p:nvPr>
        </p:nvGraphicFramePr>
        <p:xfrm>
          <a:off x="899592" y="1052736"/>
          <a:ext cx="7128792" cy="537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53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498</Words>
  <Application>Microsoft Office PowerPoint</Application>
  <PresentationFormat>Экран (4:3)</PresentationFormat>
  <Paragraphs>78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КУРСОВАЯ РАБОТА</vt:lpstr>
      <vt:lpstr>Актуальность темы</vt:lpstr>
      <vt:lpstr>Цель и задачи работы</vt:lpstr>
      <vt:lpstr>Объект и предмет исследования</vt:lpstr>
      <vt:lpstr>Мерчандайзинг в аптечной организации. Понятие мерчандайзинг. </vt:lpstr>
      <vt:lpstr>Мерчандайзинг в аптечной организации.  Цели и задачи мерчандайзинга</vt:lpstr>
      <vt:lpstr>Общие принципы мерчандайзинга в продвижении товаров аптечного ассортимента</vt:lpstr>
      <vt:lpstr>Оптимальное расположение товара в аптечной организации</vt:lpstr>
      <vt:lpstr>Способы выкладки товара</vt:lpstr>
      <vt:lpstr>Реклама товаров в аптечной организации</vt:lpstr>
      <vt:lpstr>Роль мерчандайзинга в продвижении товаров аптечного ассортимента на примере аптечной сети города Красноярска</vt:lpstr>
      <vt:lpstr>Оптимальное расположение товара в аптечной организации</vt:lpstr>
      <vt:lpstr>Pos-материалы в аптечной организации </vt:lpstr>
      <vt:lpstr>Заключение</vt:lpstr>
      <vt:lpstr>Спасибо за внимание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</dc:title>
  <dc:creator>PC</dc:creator>
  <cp:lastModifiedBy>PC</cp:lastModifiedBy>
  <cp:revision>16</cp:revision>
  <dcterms:created xsi:type="dcterms:W3CDTF">2021-03-09T12:04:10Z</dcterms:created>
  <dcterms:modified xsi:type="dcterms:W3CDTF">2021-03-12T00:23:12Z</dcterms:modified>
</cp:coreProperties>
</file>