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79" r:id="rId14"/>
    <p:sldId id="275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F71"/>
    <a:srgbClr val="CFA04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E645D-6A2F-426F-9780-AC5ADC494F27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B0963-1312-45A1-80AC-1936D8334C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5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E60D3D-3209-4A21-B377-37605E1CF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B467567-C919-422D-B92D-4247DC4D3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836587-7230-4FAF-98F0-C8A006B5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001C75-E606-41F4-A9B3-510EF967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63D851-5B7F-4051-ABF3-2CDC19BF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7121B20-87C3-4C93-96D0-73432B22B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3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41640D-A96C-449C-BE7E-E8F69EC4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6593E23-E361-41C3-AEE2-3DE053280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C9322D-6720-45A5-A44E-57341B31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7209B1-A92D-4B6C-AC81-DE1F8D38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7872C1-32DB-4B12-8F61-5A035757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52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F64DD51-D898-4C1B-883F-702CCFA10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E56A121-BD53-42AF-8910-6818E28BA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D661AA-281C-4B36-B51F-B9E7DFA6E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FB69DF-09A0-45CF-8527-A9223B63B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C5605D-5D1E-4AB8-8871-ED699484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8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8A636E-ADEE-48CE-BED5-49C56C24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F76CAC-F1EB-4CB5-849D-E4E5B3D10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F308D6-BD12-414D-BD46-FED69E00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BED577-1B26-4366-AB11-8F118E5D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B6DC3C-9697-4252-9846-16A9A9CB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1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ED6B56-F8B2-4E2D-A009-050E5C2A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B0A2C32-5A76-48D7-BD04-6CE91B524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3B99BE-7CF7-4B66-B44C-39871840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3211F5-6253-472C-8053-93AAFB3C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35DADB-AEBB-4399-BC01-A7C1F908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8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0F4CEF-A3B5-4706-ACFB-682E4BA3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A8C0AE-1B34-45C7-A8A6-B7A451FDD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B99CF91-437B-4693-AA9D-DE7622EDD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DE7B42-9336-4C83-94FF-381A66E1E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6CF9F6A-DA03-4A74-B506-E2E0B861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EF6112-0CF2-4D48-A20D-4F38027B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53665F-00FE-4CDE-BC69-B74DB550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864169-6419-49AD-8978-132C0D122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068822D-080C-4D28-959B-9E8A72D8F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4CD0303-4C05-4EEC-85BC-9B2E7D30C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AA9EF41-9B83-460E-A7FF-EB7F401DD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D4FF512-A5A3-4BFB-B26F-9C5443474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2C28143-842B-46A6-935F-6797B38D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BDDEE7C-625A-442A-8775-B8C71910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4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F30D3E-D583-407C-9CF6-7FDE3F1FC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3E07644-5FD1-4638-B182-946F9D0B6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14D6FEA-F2A1-4458-B907-245386A6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A0AAE4E-5881-4D45-9F21-18BC18CF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4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72B75BF-FBCA-46F9-B19F-96457848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D94CA5B-E4C4-459F-9C7D-62ABC8B91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C578456-C6BF-4562-A178-6EDF4B81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1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085E6D-84AB-43E5-BD99-BD8815D55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232167-4504-4BD7-A3E2-FC89126EB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9B8DD5-802F-4AB9-996C-5BAB72FE1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6FE1B6-1AB3-49DB-8703-CB127965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782F5C8-2A75-4900-BCFE-6A4C1C52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FDC5B7C-9BBA-4CD8-B54A-9B3115CB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34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F77027-92DE-432A-8CC5-79FF7ED2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72A70E3-B821-453D-9649-3DA06128E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9C4AC5-FE81-4A69-8769-4D5009891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E6215E8-79AC-4A88-B3B9-F1972D46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399C8-056B-409B-9601-CD04BC64C87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4AE91D-4539-4B62-9B43-543181D2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955696-E30C-444B-B892-F4AF72FA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1F25-DBA9-452E-B842-1BF43A5B9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AB55DC-3F6A-4017-84EB-8B053D78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A813622-5E51-4EDE-91F3-596BA12B9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C3D781-0650-4D96-9417-5342A7502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399C8-056B-409B-9601-CD04BC64C875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5C66CC-1C3A-4ABE-B0C5-F793FDA40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4F7927-8C34-40F8-AD4B-F954E14BE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1F25-DBA9-452E-B842-1BF43A5B9E6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1D5633B-AFC7-48E9-B3A9-6933A313B9E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8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lcorehab.ru/articles/alkogolizm-stadii-vidy-formirovanie-zavisimosti/" TargetMode="External"/><Relationship Id="rId2" Type="http://schemas.openxmlformats.org/officeDocument/2006/relationships/hyperlink" Target="https://probolezny.ru/alkogoliz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rasotaimedicina.ru/diseases/narcologic/alcoholism" TargetMode="External"/><Relationship Id="rId5" Type="http://schemas.openxmlformats.org/officeDocument/2006/relationships/hyperlink" Target="https://www.krasotaimedicina.ru/diseases/narcologic/female-alcoholism" TargetMode="External"/><Relationship Id="rId4" Type="http://schemas.openxmlformats.org/officeDocument/2006/relationships/hyperlink" Target="https://otherreferats.allbest.ru/medicine/00959064_0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A20E57-294C-436D-BA2A-2F8C66E2C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836" y="2535380"/>
            <a:ext cx="9144000" cy="1159307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244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Алкоголизм</a:t>
            </a:r>
            <a:endParaRPr lang="ru-RU" sz="6600" b="1" dirty="0">
              <a:solidFill>
                <a:srgbClr val="244F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B9F87E2-E32D-4207-B11F-7FCF8375A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1055" y="4544292"/>
            <a:ext cx="3713018" cy="1454727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CFA048"/>
                </a:solidFill>
                <a:latin typeface="Times New Roman" pitchFamily="18" charset="0"/>
                <a:cs typeface="Times New Roman" pitchFamily="18" charset="0"/>
              </a:rPr>
              <a:t>Могилевская </a:t>
            </a:r>
            <a:r>
              <a:rPr lang="ru-RU" sz="2000" dirty="0" smtClean="0">
                <a:solidFill>
                  <a:srgbClr val="CFA048"/>
                </a:solidFill>
                <a:latin typeface="Times New Roman" pitchFamily="18" charset="0"/>
                <a:cs typeface="Times New Roman" pitchFamily="18" charset="0"/>
              </a:rPr>
              <a:t>А.Н.</a:t>
            </a:r>
            <a:endParaRPr lang="ru-RU" sz="2000" dirty="0">
              <a:solidFill>
                <a:srgbClr val="CFA0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9345" y="0"/>
            <a:ext cx="74121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«КРАСНОЯРСКИЙ ГОСУДАРСТВЕННЫЙ МЕДИЦИНСКИЙ УНИВЕРСИТЕТ ИМЕНИ ПРОФЕССОРА В.Ф.ВОЙНО-ЯСЕНЕЦКОГО»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sz="1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u="sng" dirty="0" smtClean="0">
                <a:solidFill>
                  <a:srgbClr val="244F71"/>
                </a:solidFill>
                <a:latin typeface="Times New Roman" pitchFamily="18" charset="0"/>
                <a:cs typeface="Times New Roman" pitchFamily="18" charset="0"/>
              </a:rPr>
              <a:t>Женский алкоголизм</a:t>
            </a:r>
            <a:endParaRPr lang="ru-RU" sz="5400" u="sng" dirty="0">
              <a:solidFill>
                <a:srgbClr val="244F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2618" y="1260763"/>
            <a:ext cx="7024256" cy="538941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Для многих женщин, которые нашли свое «утешение» в алкогольных напитках, характерна подчиненная роль в семье. Оценка женщины как хозяйки и матери строится на том, насколько качественно она выполняет свои обязательные функции: приготовить еду, постирать, погладить белье, убрать, выучить с ребенком уроки и пр. И до тех пор, пока она выполняет свои обязанности, ее душевное состояние не интересует супруга или других членов семьи. Постепенно в женщине назревает чувство собственной ненужности,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незначимости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 употребление алкоголя в таких ситуациях способно значительно ослабить внутреннее напряжение и даже заполнить душевную пустоту.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zapoy51.ru/uploads/s/r/y/c/rycigou0r696/img/full_elrYyY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7977" y="831274"/>
            <a:ext cx="3604618" cy="2396837"/>
          </a:xfrm>
          <a:prstGeom prst="rect">
            <a:avLst/>
          </a:prstGeom>
          <a:noFill/>
        </p:spPr>
      </p:pic>
      <p:pic>
        <p:nvPicPr>
          <p:cNvPr id="13318" name="Picture 6" descr="https://medbooking.com/images/cache/Blogs/Blog1935/8f1b21632c-1_256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0383" y="3491345"/>
            <a:ext cx="3598994" cy="238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4235" y="374073"/>
            <a:ext cx="11104419" cy="45698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Из-за физических, психических и эндокринных особенностей организма развитие и течение алкоголизма у женщин определенным образом отличается от аналогичной зависимости у мужчин. Женский алкоголизм развивается в короткие сроки, сопровождается стремительной психической деградацией и быстрым разрушением внутренних органов. Часто протекает скрыто вплоть до II или III стадии.</a:t>
            </a:r>
            <a:endParaRPr lang="ru-RU" sz="2400" dirty="0"/>
          </a:p>
        </p:txBody>
      </p:sp>
      <p:pic>
        <p:nvPicPr>
          <p:cNvPr id="12290" name="Picture 2" descr="https://vseglisty.ru/wp-content/uploads/b/2/e/b2e67dad5afc9d7053ede9ae7362ce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0508" y="2317171"/>
            <a:ext cx="5666510" cy="4249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u="sng" dirty="0" smtClean="0">
                <a:solidFill>
                  <a:srgbClr val="244F71"/>
                </a:solidFill>
                <a:latin typeface="Times New Roman" pitchFamily="18" charset="0"/>
                <a:cs typeface="Times New Roman" pitchFamily="18" charset="0"/>
              </a:rPr>
              <a:t>Подростковый алкоголизм</a:t>
            </a:r>
            <a:endParaRPr lang="ru-RU" sz="5400" u="sng" dirty="0">
              <a:solidFill>
                <a:srgbClr val="244F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Подростковый алкоголизм отличается злокачественностью течения и приводит к личностному регрессу уже через 2-3 года от начала систематической алкоголизации.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Статистическими методами было доказано, что частое употребление алкогольных напитков в возрасте до двадцати лет в больше чем 80% случаев приводит к последующему алкоголизму. Как оказывается, молодой развивающийся организм в 6-8 раз быстрее физиологически и психически привыкает к алкоголю, именно поэтому молодые люди чаще спиваются. Большинство тех, кто начинает употреблять алкоголь в школьном возрасте, в 22-24 года уже страдают третьей стадией алкоголизма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gobanket.ru/wp-content/uploads/2017/03/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228462" cy="3740727"/>
          </a:xfrm>
          <a:prstGeom prst="rect">
            <a:avLst/>
          </a:prstGeom>
          <a:noFill/>
        </p:spPr>
      </p:pic>
      <p:pic>
        <p:nvPicPr>
          <p:cNvPr id="36868" name="Picture 4" descr="https://gorzavod.ru/wp-content/uploads/2020/12/more-kids-ill-from-drinking-hand-sanitizers-c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982" y="0"/>
            <a:ext cx="5999018" cy="3710108"/>
          </a:xfrm>
          <a:prstGeom prst="rect">
            <a:avLst/>
          </a:prstGeom>
          <a:noFill/>
        </p:spPr>
      </p:pic>
      <p:pic>
        <p:nvPicPr>
          <p:cNvPr id="36870" name="Picture 6" descr="https://avatars.mds.yandex.net/i?id=abca36370f6e1920f8f1ead630d19ff9_l-4937272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639416"/>
            <a:ext cx="6179126" cy="3218584"/>
          </a:xfrm>
          <a:prstGeom prst="rect">
            <a:avLst/>
          </a:prstGeom>
          <a:noFill/>
        </p:spPr>
      </p:pic>
      <p:pic>
        <p:nvPicPr>
          <p:cNvPr id="36872" name="Picture 8" descr="https://i.ytimg.com/vi/R2lmp36moPE/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5273" y="3629890"/>
            <a:ext cx="6026727" cy="3228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u="sng" dirty="0" smtClean="0">
                <a:solidFill>
                  <a:srgbClr val="244F71"/>
                </a:solidFill>
                <a:latin typeface="Times New Roman" pitchFamily="18" charset="0"/>
                <a:cs typeface="Times New Roman" pitchFamily="18" charset="0"/>
              </a:rPr>
              <a:t>Осложнения алкоголизма</a:t>
            </a:r>
            <a:endParaRPr lang="ru-RU" sz="5400" u="sng" dirty="0">
              <a:solidFill>
                <a:srgbClr val="244F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03952"/>
            <a:ext cx="10515600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При хроническом алкоголизме из-за длительной интоксикации поражается нервная система. Поэтому при выходе из запоя у зависимого может возникнуть алкогольный делирий — белая горячка. Иногда наблюдаются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галлюцинозы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бредовые состояния, депрессия и алкогольная эпилепсия. Эти состояния, в отличие от белой горячки, не всегда связаны с резким отказом от спиртных напитков.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Постепенно больные психически деградируют, у них сужается круг интересов, нарушаются когнитивные способности, снижается интеллект и т. д. Развал семьи, отсутствие регулярной работы, формирование соответствующего окружения довольно часто приводят к беспорядочной сексуальной жизни и заражению венерическими заболеваниями,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СПИДу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снижению иммунитета и повышению риска банальных инфекций.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u="sng" dirty="0" smtClean="0">
                <a:solidFill>
                  <a:srgbClr val="244F71"/>
                </a:solidFill>
                <a:latin typeface="Times New Roman" pitchFamily="18" charset="0"/>
                <a:cs typeface="Times New Roman" pitchFamily="18" charset="0"/>
              </a:rPr>
              <a:t>Лечение алкоголизма</a:t>
            </a:r>
            <a:endParaRPr lang="ru-RU" sz="5400" u="sng" dirty="0">
              <a:solidFill>
                <a:srgbClr val="244F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Снятие абстинентного синдрома, проведение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дезинтоксикации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Медикаментозное лечение, очищение организма от токсичных метаболитов, устранение физической тяги к спиртному.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Реабилитация – психотерапевтическое воздействие, работа с подсознанием.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Ресоциализация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восстановление способности к жизни в социуме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https://avatars.mds.yandex.net/i?id=63b53399b04c68552b5acdbe536f5c22_l-522646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2302" y="4211783"/>
            <a:ext cx="3489599" cy="2327563"/>
          </a:xfrm>
          <a:prstGeom prst="rect">
            <a:avLst/>
          </a:prstGeom>
          <a:noFill/>
        </p:spPr>
      </p:pic>
      <p:pic>
        <p:nvPicPr>
          <p:cNvPr id="9220" name="Picture 4" descr="https://ascendmedical.com/wp-content/uploads/doctorwithalcohol-1-sca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7055" y="4222317"/>
            <a:ext cx="3436358" cy="2291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647989"/>
            <a:ext cx="10515600" cy="4351338"/>
          </a:xfrm>
        </p:spPr>
        <p:txBody>
          <a:bodyPr/>
          <a:lstStyle/>
          <a:p>
            <a:pPr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Важный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лечения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купирование абстинентного синдрома. Требуются активные терапевтические мероприятия.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1301553"/>
            <a:ext cx="2721074" cy="3770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07" y="1559349"/>
            <a:ext cx="2463143" cy="3509110"/>
          </a:xfrm>
          <a:prstGeom prst="rect">
            <a:avLst/>
          </a:prstGeom>
        </p:spPr>
      </p:pic>
      <p:pic>
        <p:nvPicPr>
          <p:cNvPr id="8194" name="Picture 2" descr="https://blotos.ru/wp-content/uploads/4/d/b/4dbdbe9f91c7d5056a8288eb3e08dcb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7854" y="4835237"/>
            <a:ext cx="2937163" cy="2202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50944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дезинтоксикации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обильное питье, лучше щелочное или с добавлением органических кислот;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внутривенное введение разбавленных растворов кристаллоидов (физиологический раствор,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дисоль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раствор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Рингера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бикарбоната натрия и др.).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89" y="3368382"/>
            <a:ext cx="2652641" cy="2741472"/>
          </a:xfrm>
          <a:prstGeom prst="rect">
            <a:avLst/>
          </a:prstGeom>
        </p:spPr>
      </p:pic>
      <p:pic>
        <p:nvPicPr>
          <p:cNvPr id="7170" name="Picture 2" descr="https://st39.stpulscen.ru/images/product/391/096/629_mediu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0031" y="3317320"/>
            <a:ext cx="5501969" cy="2557007"/>
          </a:xfrm>
          <a:prstGeom prst="rect">
            <a:avLst/>
          </a:prstGeom>
          <a:noFill/>
        </p:spPr>
      </p:pic>
      <p:pic>
        <p:nvPicPr>
          <p:cNvPr id="7174" name="Picture 6" descr="https://36b7553d-2226-412d-9335-17a4e346585f.selcdn.net/items/squares/bd/6b/bd6b0fb7535e1dd690642db30c80277b9b4a175da7592de7d2c2f620161e6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5453" y="3048002"/>
            <a:ext cx="3143971" cy="3143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8419" y="495588"/>
            <a:ext cx="10515600" cy="4351338"/>
          </a:xfrm>
        </p:spPr>
        <p:txBody>
          <a:bodyPr/>
          <a:lstStyle/>
          <a:p>
            <a:pPr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Метаболические 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ноотропные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средства:</a:t>
            </a:r>
          </a:p>
          <a:p>
            <a:pPr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тиамина хлорид (витамин В1) внутримышечно по 2 мл 5% раствора 1-3 раза в день;	</a:t>
            </a:r>
          </a:p>
          <a:p>
            <a:pPr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никотиновая кислота,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цианокобаламин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(витамин В 12), пиридоксин,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В6, аскорбиновая кислота,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мильгамма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фенибут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пиритинол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энцефабол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пантогам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пирацетам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эссенциале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гептрал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адеметионин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https://fb.ru/misc/i/gallery/46969/2946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339" y="3546763"/>
            <a:ext cx="2715491" cy="2715491"/>
          </a:xfrm>
          <a:prstGeom prst="rect">
            <a:avLst/>
          </a:prstGeom>
          <a:noFill/>
        </p:spPr>
      </p:pic>
      <p:pic>
        <p:nvPicPr>
          <p:cNvPr id="6148" name="Picture 4" descr="https://static.daru-dar.org/s600/00/00/a0/b7/a0b77c872c2a8ad267646198923f94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046" y="3255818"/>
            <a:ext cx="2306781" cy="1730086"/>
          </a:xfrm>
          <a:prstGeom prst="rect">
            <a:avLst/>
          </a:prstGeom>
          <a:noFill/>
        </p:spPr>
      </p:pic>
      <p:pic>
        <p:nvPicPr>
          <p:cNvPr id="6150" name="Picture 6" descr="https://cdn.rigla.ru/media/catalog/product/5/9/59819-6-2-8-7-62873cc7a9c9a21dcfd08c4dc6f026105c5f0d99_59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8761" y="3482212"/>
            <a:ext cx="2590903" cy="1837933"/>
          </a:xfrm>
          <a:prstGeom prst="rect">
            <a:avLst/>
          </a:prstGeom>
          <a:noFill/>
        </p:spPr>
      </p:pic>
      <p:pic>
        <p:nvPicPr>
          <p:cNvPr id="6152" name="Picture 8" descr="https://vseapteki.ru/cropping/thumbnails/101/20268/share_default/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8120" y="4862947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8527" y="634134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Симптоматические средства: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гипотензивные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нейролептики в малых дозах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галоперидол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перициазин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неулептил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53" y="2362913"/>
            <a:ext cx="3024335" cy="2459735"/>
          </a:xfrm>
          <a:prstGeom prst="rect">
            <a:avLst/>
          </a:prstGeom>
        </p:spPr>
      </p:pic>
      <p:pic>
        <p:nvPicPr>
          <p:cNvPr id="5122" name="Picture 2" descr="https://cachizer2.2gis.com/market/5747dc67-5294-4cac-8b1c-c868503dd501.jpg?w=10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5634" y="2081646"/>
            <a:ext cx="2639724" cy="2639724"/>
          </a:xfrm>
          <a:prstGeom prst="rect">
            <a:avLst/>
          </a:prstGeom>
          <a:noFill/>
        </p:spPr>
      </p:pic>
      <p:pic>
        <p:nvPicPr>
          <p:cNvPr id="5124" name="Picture 4" descr="https://uteka.ru/media/1024/a/fc/afc27aca0b6fcd560daf88b00a07708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0807" y="1835871"/>
            <a:ext cx="7921890" cy="4664942"/>
          </a:xfrm>
          <a:prstGeom prst="rect">
            <a:avLst/>
          </a:prstGeom>
          <a:noFill/>
        </p:spPr>
      </p:pic>
      <p:pic>
        <p:nvPicPr>
          <p:cNvPr id="5126" name="Picture 6" descr="https://avatars.mds.yandex.net/i?id=55c33cf2cba8ba968cf0cb11da8a416722ee26c4-4034399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6262" y="4610099"/>
            <a:ext cx="2928938" cy="1549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63E06B-0D8E-4CD4-A0A6-C8EBDABB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365125"/>
            <a:ext cx="10023764" cy="807893"/>
          </a:xfrm>
        </p:spPr>
        <p:txBody>
          <a:bodyPr>
            <a:noAutofit/>
          </a:bodyPr>
          <a:lstStyle/>
          <a:p>
            <a:r>
              <a:rPr lang="ru-RU" sz="5400" u="sng" dirty="0" smtClean="0">
                <a:solidFill>
                  <a:srgbClr val="244F71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5400" u="sng" dirty="0">
              <a:solidFill>
                <a:srgbClr val="244F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46B1FC02-A478-4ABC-AF4F-6521C0B7246A}"/>
              </a:ext>
            </a:extLst>
          </p:cNvPr>
          <p:cNvGrpSpPr>
            <a:grpSpLocks/>
          </p:cNvGrpSpPr>
          <p:nvPr/>
        </p:nvGrpSpPr>
        <p:grpSpPr bwMode="auto">
          <a:xfrm>
            <a:off x="3486357" y="3526413"/>
            <a:ext cx="6727827" cy="555625"/>
            <a:chOff x="1248" y="1440"/>
            <a:chExt cx="4238" cy="350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xmlns="" id="{CC654A02-8FAC-49B2-A725-C592DD1768AE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1776"/>
              <a:ext cx="3983" cy="1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6D7E89E9-3C04-42BB-88D1-752D758F715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xmlns="" id="{77C753DD-F8E7-46E7-90C3-217516C2FDD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1482"/>
              <a:ext cx="32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Женский и подростковый алкоголизм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xmlns="" id="{FB20928D-7226-4E46-8449-CD6695F7BD7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0E222FB4-ED3F-4FF3-AFF1-84DFE84F5640}"/>
              </a:ext>
            </a:extLst>
          </p:cNvPr>
          <p:cNvGrpSpPr>
            <a:grpSpLocks/>
          </p:cNvGrpSpPr>
          <p:nvPr/>
        </p:nvGrpSpPr>
        <p:grpSpPr bwMode="auto">
          <a:xfrm>
            <a:off x="3500212" y="1164222"/>
            <a:ext cx="6710363" cy="581026"/>
            <a:chOff x="1248" y="2030"/>
            <a:chExt cx="4227" cy="366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xmlns="" id="{F50575C5-B46D-4038-B849-CBDED22ED4A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4035" cy="1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E09FC5DD-722A-4DCA-AE84-F8ACB5DA86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xmlns="" id="{BAA8C88F-EF80-4E92-9ED4-772D364C56E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7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Алкоголизм – это…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xmlns="" id="{10A98200-D426-4C4E-BB41-D9FD632E561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5944864F-C669-4AE8-B885-0B731AC23E16}"/>
              </a:ext>
            </a:extLst>
          </p:cNvPr>
          <p:cNvGrpSpPr>
            <a:grpSpLocks/>
          </p:cNvGrpSpPr>
          <p:nvPr/>
        </p:nvGrpSpPr>
        <p:grpSpPr bwMode="auto">
          <a:xfrm>
            <a:off x="3527922" y="1947001"/>
            <a:ext cx="6696080" cy="560388"/>
            <a:chOff x="1248" y="2640"/>
            <a:chExt cx="4218" cy="353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xmlns="" id="{E2D1F925-D7AE-490E-BC62-DAC1B93DE1C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4026" cy="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D0A61C3C-2E8F-4C63-8729-573FA421805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xmlns="" id="{2F410717-BE43-4A70-971C-4E12A02450B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682"/>
              <a:ext cx="27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Действие алкоголя на организм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350D2ECD-2473-416F-AF01-98556052F23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E521189D-6BB6-4655-A3C8-51C5AC9071F5}"/>
              </a:ext>
            </a:extLst>
          </p:cNvPr>
          <p:cNvGrpSpPr>
            <a:grpSpLocks/>
          </p:cNvGrpSpPr>
          <p:nvPr/>
        </p:nvGrpSpPr>
        <p:grpSpPr bwMode="auto">
          <a:xfrm>
            <a:off x="3514067" y="2688221"/>
            <a:ext cx="6683376" cy="554038"/>
            <a:chOff x="1248" y="3230"/>
            <a:chExt cx="4210" cy="349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xmlns="" id="{8360E931-02A5-4B2D-B70D-3AA3547329B2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1" y="3561"/>
              <a:ext cx="4017" cy="1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22BEE591-63F9-466C-A2B8-CCCADCA8671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xmlns="" id="{FAC2078F-BC01-4052-A36C-DE3696E27EA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25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Стадии развития алкоголизма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xmlns="" id="{4C328748-AFEC-475F-93C0-ED2D045E04E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xmlns="" id="{99B92B31-37FB-49CD-AFB0-0D86D4FC1267}"/>
              </a:ext>
            </a:extLst>
          </p:cNvPr>
          <p:cNvGrpSpPr>
            <a:grpSpLocks/>
          </p:cNvGrpSpPr>
          <p:nvPr/>
        </p:nvGrpSpPr>
        <p:grpSpPr bwMode="auto">
          <a:xfrm>
            <a:off x="3514067" y="4303712"/>
            <a:ext cx="6613525" cy="555625"/>
            <a:chOff x="1248" y="3230"/>
            <a:chExt cx="4166" cy="35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xmlns="" id="{4FC9563A-609B-469D-8381-C74E479324E9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3556"/>
              <a:ext cx="3974" cy="2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xmlns="" id="{74104A09-0C35-41A2-9F9A-6B2753756E7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xmlns="" id="{5C1C4D0D-A136-4B67-90CC-AC9DDDE79E2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22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Осложнения алкоголизма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xmlns="" id="{E5FE7D7A-DED3-42FE-A4FF-17E8C50234A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29" name="Group 7">
            <a:extLst>
              <a:ext uri="{FF2B5EF4-FFF2-40B4-BE49-F238E27FC236}">
                <a16:creationId xmlns:a16="http://schemas.microsoft.com/office/drawing/2014/main" xmlns="" id="{0E222FB4-ED3F-4FF3-AFF1-84DFE84F5640}"/>
              </a:ext>
            </a:extLst>
          </p:cNvPr>
          <p:cNvGrpSpPr>
            <a:grpSpLocks/>
          </p:cNvGrpSpPr>
          <p:nvPr/>
        </p:nvGrpSpPr>
        <p:grpSpPr bwMode="auto">
          <a:xfrm>
            <a:off x="3541778" y="5140476"/>
            <a:ext cx="6599238" cy="555626"/>
            <a:chOff x="1248" y="2030"/>
            <a:chExt cx="4157" cy="350"/>
          </a:xfrm>
        </p:grpSpPr>
        <p:sp>
          <p:nvSpPr>
            <p:cNvPr id="30" name="Line 8">
              <a:extLst>
                <a:ext uri="{FF2B5EF4-FFF2-40B4-BE49-F238E27FC236}">
                  <a16:creationId xmlns:a16="http://schemas.microsoft.com/office/drawing/2014/main" xmlns="" id="{F50575C5-B46D-4038-B849-CBDED22ED4A2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2370"/>
              <a:ext cx="3965" cy="1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xmlns="" id="{E09FC5DD-722A-4DCA-AE84-F8ACB5DA86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10">
              <a:extLst>
                <a:ext uri="{FF2B5EF4-FFF2-40B4-BE49-F238E27FC236}">
                  <a16:creationId xmlns:a16="http://schemas.microsoft.com/office/drawing/2014/main" xmlns="" id="{BAA8C88F-EF80-4E92-9ED4-772D364C56E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8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Лечение алкоголизма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11">
              <a:extLst>
                <a:ext uri="{FF2B5EF4-FFF2-40B4-BE49-F238E27FC236}">
                  <a16:creationId xmlns:a16="http://schemas.microsoft.com/office/drawing/2014/main" xmlns="" id="{10A98200-D426-4C4E-BB41-D9FD632E561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12">
            <a:extLst>
              <a:ext uri="{FF2B5EF4-FFF2-40B4-BE49-F238E27FC236}">
                <a16:creationId xmlns:a16="http://schemas.microsoft.com/office/drawing/2014/main" xmlns="" id="{5944864F-C669-4AE8-B885-0B731AC23E16}"/>
              </a:ext>
            </a:extLst>
          </p:cNvPr>
          <p:cNvGrpSpPr>
            <a:grpSpLocks/>
          </p:cNvGrpSpPr>
          <p:nvPr/>
        </p:nvGrpSpPr>
        <p:grpSpPr bwMode="auto">
          <a:xfrm>
            <a:off x="3597196" y="5978678"/>
            <a:ext cx="6586542" cy="574676"/>
            <a:chOff x="1248" y="2640"/>
            <a:chExt cx="4149" cy="362"/>
          </a:xfrm>
        </p:grpSpPr>
        <p:sp>
          <p:nvSpPr>
            <p:cNvPr id="35" name="Line 13">
              <a:extLst>
                <a:ext uri="{FF2B5EF4-FFF2-40B4-BE49-F238E27FC236}">
                  <a16:creationId xmlns:a16="http://schemas.microsoft.com/office/drawing/2014/main" xmlns="" id="{E2D1F925-D7AE-490E-BC62-DAC1B93DE1C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957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xmlns="" id="{D0A61C3C-2E8F-4C63-8729-573FA421805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" name="Text Box 15">
              <a:extLst>
                <a:ext uri="{FF2B5EF4-FFF2-40B4-BE49-F238E27FC236}">
                  <a16:creationId xmlns:a16="http://schemas.microsoft.com/office/drawing/2014/main" xmlns="" id="{2F410717-BE43-4A70-971C-4E12A02450B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682"/>
              <a:ext cx="16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Уход за больными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6">
              <a:extLst>
                <a:ext uri="{FF2B5EF4-FFF2-40B4-BE49-F238E27FC236}">
                  <a16:creationId xmlns:a16="http://schemas.microsoft.com/office/drawing/2014/main" xmlns="" id="{350D2ECD-2473-416F-AF01-98556052F23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7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49382"/>
            <a:ext cx="11049000" cy="1372033"/>
          </a:xfrm>
        </p:spPr>
        <p:txBody>
          <a:bodyPr>
            <a:noAutofit/>
          </a:bodyPr>
          <a:lstStyle/>
          <a:p>
            <a:r>
              <a:rPr lang="ru-RU" sz="5400" u="sng" dirty="0" smtClean="0">
                <a:solidFill>
                  <a:srgbClr val="244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больными, страдающие алкоголизмом</a:t>
            </a:r>
            <a:endParaRPr lang="ru-RU" sz="5400" u="sng" dirty="0">
              <a:solidFill>
                <a:srgbClr val="244F7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9145" y="1828800"/>
            <a:ext cx="6283037" cy="475210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состоянии тяжелого опьянения: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за соматическим состоянием;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предотвращение аспирации рвотных масс;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надзор и предотвращение опасных действий.</a:t>
            </a:r>
          </a:p>
          <a:p>
            <a:pPr marL="0" indent="0" algn="just"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выраженном абстинентном синдроме: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-контроль за сном, психическим и соматическим состоянием;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обильное питье, в случае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профузного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пота смена белья;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изоляция, предотвращение употребления алкоголя.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https://fb.ru/misc/i/gallery/55045/231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4841" y="2313710"/>
            <a:ext cx="3997563" cy="2673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9092" y="457199"/>
            <a:ext cx="6054436" cy="592974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При алкогольных психозах:</a:t>
            </a:r>
          </a:p>
          <a:p>
            <a:pPr marL="0" indent="0"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строгий надзор, предотвращение опасных поступков, в исключительных случаях фиксация;</a:t>
            </a:r>
          </a:p>
          <a:p>
            <a:pPr marL="0" indent="0"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активация, предотвращение последствий обездвиженности и гипостатической пневмонии;</a:t>
            </a:r>
          </a:p>
          <a:p>
            <a:pPr algn="just">
              <a:buFontTx/>
              <a:buChar char="-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контроль за соматическим состоянием (измерение пульса, АД, температуры).</a:t>
            </a:r>
          </a:p>
          <a:p>
            <a:pPr marL="0" indent="0" algn="just">
              <a:buNone/>
            </a:pP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u="sng" dirty="0" err="1" smtClean="0">
                <a:latin typeface="Times New Roman" pitchFamily="18" charset="0"/>
                <a:cs typeface="Times New Roman" pitchFamily="18" charset="0"/>
              </a:rPr>
              <a:t>постабстинентный</a:t>
            </a: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 период:</a:t>
            </a:r>
          </a:p>
          <a:p>
            <a:pPr marL="0" indent="0"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психологическая поддержка;</a:t>
            </a:r>
          </a:p>
          <a:p>
            <a:pPr marL="0" indent="0"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режим занятости.</a:t>
            </a:r>
          </a:p>
          <a:p>
            <a:pPr marL="0" indent="0" algn="just">
              <a:buNone/>
            </a:pP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На этапе поддерживающего лечения:</a:t>
            </a:r>
          </a:p>
          <a:p>
            <a:pPr marL="0" indent="0"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контроль за эмоциональным состоянием;</a:t>
            </a:r>
          </a:p>
          <a:p>
            <a:pPr marL="0" indent="0"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социальная реабилитация;</a:t>
            </a:r>
          </a:p>
          <a:p>
            <a:pPr marL="0" indent="0"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организация поддержки семьи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https://mcmk.su/sites/default/files/inline/images/154-2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6596" y="527916"/>
            <a:ext cx="4070275" cy="2714047"/>
          </a:xfrm>
          <a:prstGeom prst="rect">
            <a:avLst/>
          </a:prstGeom>
          <a:noFill/>
        </p:spPr>
      </p:pic>
      <p:pic>
        <p:nvPicPr>
          <p:cNvPr id="3076" name="Picture 4" descr="https://medboli.ru/wp-content/uploads/8/2/8/828c61fcecbca5e29bb74c174228d54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3854" y="3643747"/>
            <a:ext cx="4032915" cy="2689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7290" y="2484870"/>
            <a:ext cx="9372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244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244F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5400" u="sng" dirty="0" smtClean="0">
                <a:solidFill>
                  <a:srgbClr val="244F71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5400" u="sng" dirty="0">
              <a:solidFill>
                <a:srgbClr val="244F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hlinkClick r:id="rId2"/>
              </a:rPr>
              <a:t>https://probolezny.ru/alkogolizm/</a:t>
            </a:r>
            <a:endParaRPr lang="ru-RU" dirty="0" smtClean="0"/>
          </a:p>
          <a:p>
            <a:pPr algn="just"/>
            <a:r>
              <a:rPr lang="en-US" dirty="0" smtClean="0">
                <a:hlinkClick r:id="rId3"/>
              </a:rPr>
              <a:t>https://alcorehab.ru/articles/alkogolizm-stadii-vidy-formirovanie-zavisimosti/</a:t>
            </a:r>
            <a:endParaRPr lang="ru-RU" dirty="0" smtClean="0"/>
          </a:p>
          <a:p>
            <a:pPr algn="just"/>
            <a:r>
              <a:rPr lang="en-US" dirty="0" smtClean="0">
                <a:hlinkClick r:id="rId4"/>
              </a:rPr>
              <a:t>https://otherreferats.allbest.ru/medicine/00959064_0.html</a:t>
            </a:r>
            <a:endParaRPr lang="ru-RU" dirty="0" smtClean="0"/>
          </a:p>
          <a:p>
            <a:pPr algn="just"/>
            <a:r>
              <a:rPr lang="en-US" dirty="0" smtClean="0">
                <a:hlinkClick r:id="rId5"/>
              </a:rPr>
              <a:t>https://www.krasotaimedicina.ru/diseases/narcologic/female-alcoholism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https://www.krasotaimedicina.ru/diseases/narcologic/alcoholism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763" y="281998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u="sng" dirty="0" smtClean="0">
                <a:solidFill>
                  <a:srgbClr val="244F71"/>
                </a:solidFill>
                <a:latin typeface="Times New Roman" pitchFamily="18" charset="0"/>
                <a:cs typeface="Times New Roman" pitchFamily="18" charset="0"/>
              </a:rPr>
              <a:t>Алкоголизм – это…</a:t>
            </a:r>
            <a:endParaRPr lang="ru-RU" sz="5400" u="sng" dirty="0">
              <a:solidFill>
                <a:srgbClr val="244F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2164" y="1524000"/>
            <a:ext cx="6546274" cy="4472854"/>
          </a:xfrm>
        </p:spPr>
        <p:txBody>
          <a:bodyPr/>
          <a:lstStyle/>
          <a:p>
            <a:pPr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Алкоголизм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-F10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.9)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хроническое, прогрессирующее психическое заболевание, вызванное злоупотреблением спиртными напитками, характеризующееся: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патологическим влечением к алкоголю;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психической и физической зависимостью;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наличием синдрома абстиненции и личностной деградацией;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последствиями алкогольной интоксикации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https://zdorovieinform.ru/wp-content/uploads/2021/05/Zavisimost-ot-alkogo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411" y="706582"/>
            <a:ext cx="3823854" cy="2549236"/>
          </a:xfrm>
          <a:prstGeom prst="rect">
            <a:avLst/>
          </a:prstGeom>
          <a:noFill/>
        </p:spPr>
      </p:pic>
      <p:pic>
        <p:nvPicPr>
          <p:cNvPr id="20484" name="Picture 4" descr="https://storage.myseldon.com/news-pict-73/736241FF65116AB06D20BB0ABA7287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6411" y="3598285"/>
            <a:ext cx="3832873" cy="2539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620" y="429493"/>
            <a:ext cx="9892146" cy="1426152"/>
          </a:xfrm>
        </p:spPr>
        <p:txBody>
          <a:bodyPr>
            <a:normAutofit fontScale="90000"/>
          </a:bodyPr>
          <a:lstStyle/>
          <a:p>
            <a:r>
              <a:rPr lang="ru-RU" sz="6000" u="sng" dirty="0" smtClean="0">
                <a:solidFill>
                  <a:srgbClr val="244F71"/>
                </a:solidFill>
                <a:latin typeface="Times New Roman" pitchFamily="18" charset="0"/>
                <a:cs typeface="Times New Roman" pitchFamily="18" charset="0"/>
              </a:rPr>
              <a:t>Вред алкоголя для организма человека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3548" y="1857375"/>
            <a:ext cx="6644553" cy="500062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Алкоголизм приводит к прогрессирующей деградации личности и характерным поражениям внутренних органов: печени (гепатит,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гепатохолецистит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цирроз печени), ЖКТ (панкреатит, гастрит, язва желудка и двенадцатиперстной кишки), сердца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кардиомиопатия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гипертония, кардиосклероз), лёгких (туберкулёз из-за снижения иммунитета). Больные психически деградируют, у них сужается круг интересов, нарушаются когнитивные способности, снижается интеллект.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Органы, которые поражаются при алкоголизме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1777" y="2203449"/>
            <a:ext cx="3961779" cy="2911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2052" y="623454"/>
            <a:ext cx="10896601" cy="4445145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Алкогольная зависимость — самая распространённая разновидность расстройств, связанных с употреблением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веществ. По данным Всемирной организации здравоохранения, из-за злоупотребления алкоголем ежегодно во всём мире умирает 2,5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человек.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Мужчины, как правило, пьют чаще и больше женщин, поэтому риск развития алкоголизма у них гораздо выше. ДНК мужчин устроено иначе, из-за чего способность мужского организма прикрывать неблагоприятные рецессивные признаки гораздо слабее чем у женщин.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Слишком яркие эмоции при алкоголизм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411" y="3885574"/>
            <a:ext cx="6328352" cy="2446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u="sng" dirty="0" smtClean="0">
                <a:solidFill>
                  <a:srgbClr val="244F71"/>
                </a:solidFill>
                <a:latin typeface="Times New Roman" pitchFamily="18" charset="0"/>
                <a:cs typeface="Times New Roman" pitchFamily="18" charset="0"/>
              </a:rPr>
              <a:t>Стадии развития алкоголизма</a:t>
            </a:r>
            <a:endParaRPr lang="ru-RU" sz="5400" u="sng" dirty="0">
              <a:solidFill>
                <a:srgbClr val="244F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3564" y="1687081"/>
            <a:ext cx="10494818" cy="2178339"/>
          </a:xfrm>
        </p:spPr>
        <p:txBody>
          <a:bodyPr/>
          <a:lstStyle/>
          <a:p>
            <a:pPr marL="571500" indent="-571500" algn="just">
              <a:buClrTx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Первая стадия – неврастеническая</a:t>
            </a:r>
          </a:p>
          <a:p>
            <a:pPr marL="571500" indent="-571500" algn="just">
              <a:buClrTx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Вторая стадия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наркоманическая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 algn="just">
              <a:buClr>
                <a:schemeClr val="tx1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Третья стадия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энцефалопатическая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https://mydiary.su/wp-content/uploads/2019/10/alcog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3417" y="3733798"/>
            <a:ext cx="4087091" cy="2746015"/>
          </a:xfrm>
          <a:prstGeom prst="rect">
            <a:avLst/>
          </a:prstGeom>
          <a:noFill/>
        </p:spPr>
      </p:pic>
      <p:pic>
        <p:nvPicPr>
          <p:cNvPr id="17412" name="Picture 4" descr="https://avatars.dzeninfra.ru/get-zen_doc/50335/pub_5abfcafd00b3ddf90fccec07_5abff0b448c85e8aa195c1cb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0994" y="2184545"/>
            <a:ext cx="3664117" cy="2983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546" y="309708"/>
            <a:ext cx="10716490" cy="1297420"/>
          </a:xfrm>
        </p:spPr>
        <p:txBody>
          <a:bodyPr>
            <a:noAutofit/>
          </a:bodyPr>
          <a:lstStyle/>
          <a:p>
            <a:r>
              <a:rPr lang="ru-RU" sz="5400" u="sng" dirty="0" smtClean="0">
                <a:solidFill>
                  <a:srgbClr val="244F71"/>
                </a:solidFill>
                <a:latin typeface="Times New Roman" pitchFamily="18" charset="0"/>
                <a:cs typeface="Times New Roman" pitchFamily="18" charset="0"/>
              </a:rPr>
              <a:t>Неврастеническая стадия</a:t>
            </a:r>
            <a:endParaRPr lang="ru-RU" sz="5400" u="sng" dirty="0">
              <a:solidFill>
                <a:srgbClr val="244F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99" y="1562389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развитием патологического влечения к употреблению спиртных напитков и переход от случайного потребления к систематическому. Тяга к ним становится труднопреодолимой, формируется психическая зависимость.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стадии отмечается рост толерантности (терпимости) организма к алкоголю, приводящий к значительному увеличению количества принимаемых спиртных напитков и потере контроля за их дозой. Изменяется характер опьянения: вместо желаемой эйфории появляются раздражительность, подавленность, становятся заметны изменения личности – лживость, хвастливость, болтливость, назойливость.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влечение к алкоголю. Его отсутствие приводит к усилению раздражительности, снижению настроения, поиску способа приобретения алкогольных напитков.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наблюдаются палимпсесты – амнезия части событий периода опьянения.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945" y="277091"/>
            <a:ext cx="10508674" cy="1048472"/>
          </a:xfrm>
        </p:spPr>
        <p:txBody>
          <a:bodyPr>
            <a:normAutofit/>
          </a:bodyPr>
          <a:lstStyle/>
          <a:p>
            <a:r>
              <a:rPr lang="ru-RU" sz="5400" u="sng" dirty="0" err="1" smtClean="0">
                <a:solidFill>
                  <a:srgbClr val="244F71"/>
                </a:solidFill>
                <a:latin typeface="Times New Roman" pitchFamily="18" charset="0"/>
                <a:cs typeface="Times New Roman" pitchFamily="18" charset="0"/>
              </a:rPr>
              <a:t>Наркоманическая</a:t>
            </a:r>
            <a:r>
              <a:rPr lang="ru-RU" sz="5400" u="sng" dirty="0" smtClean="0">
                <a:solidFill>
                  <a:srgbClr val="244F71"/>
                </a:solidFill>
                <a:latin typeface="Times New Roman" pitchFamily="18" charset="0"/>
                <a:cs typeface="Times New Roman" pitchFamily="18" charset="0"/>
              </a:rPr>
              <a:t> стадия</a:t>
            </a:r>
            <a:endParaRPr lang="ru-RU" sz="5400" u="sng" dirty="0">
              <a:solidFill>
                <a:srgbClr val="244F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1891" y="1288471"/>
            <a:ext cx="11236036" cy="5403274"/>
          </a:xfrm>
        </p:spPr>
        <p:txBody>
          <a:bodyPr>
            <a:normAutofit fontScale="92500" lnSpcReduction="10000"/>
          </a:bodyPr>
          <a:lstStyle/>
          <a:p>
            <a:pPr marL="18000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Во этой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стадии употребление спиртных напитков носит систематический характер, независимо от жизненных ситуаций. Состояние опьянения сопровождается высокой степенью раздражительности, гневливостью,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демонстративностью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хвастливостью и в то же время самобичеванием. Появляется выраженный абстинентный синдром (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синдром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отмены, похмельный синдром, похмелье). </a:t>
            </a:r>
          </a:p>
          <a:p>
            <a:pPr marL="18000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Он характеризуется соматовегетативными нарушениями: тахикардией, артериальной гипертонией, головокружением, головной болью и болями в области сердца, тремором и т.д. Эти симптомы появляются в случае уменьшения или прекращения приема алкоголя. Они сопровождаются дисфорией, тревожной депрессией, нередко с суицидными мыслями.</a:t>
            </a:r>
          </a:p>
          <a:p>
            <a:pPr marL="18000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Усиливается раздражительность, разрушаются морально-этические барьеры.</a:t>
            </a:r>
          </a:p>
          <a:p>
            <a:pPr marL="18000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Появляются амнезии на отдельные периоды опьянения.</a:t>
            </a:r>
          </a:p>
          <a:p>
            <a:pPr marL="18000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Толерантность на этой стадии достигает  максимума, появляются    нарушения поведения, также развиваются опасные, но пока ещё обратимые повреждения внутренних органов.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u="sng" dirty="0" err="1" smtClean="0">
                <a:solidFill>
                  <a:srgbClr val="244F71"/>
                </a:solidFill>
                <a:latin typeface="Times New Roman" pitchFamily="18" charset="0"/>
                <a:cs typeface="Times New Roman" pitchFamily="18" charset="0"/>
              </a:rPr>
              <a:t>Энцефалопатическая</a:t>
            </a:r>
            <a:r>
              <a:rPr lang="ru-RU" sz="5400" u="sng" dirty="0" smtClean="0">
                <a:solidFill>
                  <a:srgbClr val="244F71"/>
                </a:solidFill>
                <a:latin typeface="Times New Roman" pitchFamily="18" charset="0"/>
                <a:cs typeface="Times New Roman" pitchFamily="18" charset="0"/>
              </a:rPr>
              <a:t> стадия</a:t>
            </a:r>
            <a:endParaRPr lang="ru-RU" sz="5400" u="sng" dirty="0">
              <a:solidFill>
                <a:srgbClr val="244F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0490" y="1607127"/>
            <a:ext cx="10965873" cy="440358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Влечение к алкоголю становится для пациента непреодолимым. Резко падает толерантность к алкоголю. В результате опьянение наступает даже от незначительной дозы спиртного и сопровождается дисфорией, агрессивностью. Появляется амнезия на весь период опьянения. Абстиненция становится продолжительной (до 5-7 дней) и сопровождается резкими соматическими и неврологическими нарушениями, судорожными припадками.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алкоголя идет либо систематически, либо периодически в виде запоев продолжительностью 4-10 дней. Нарастает тяжелая личностная деградация с исчезновением эмоциональных привязанностей, чувства долга и ответственности, исчезает чувство такта. Происходит социальная деградация, разрушаются родственные отношения, развивается алкогольная деменция.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этой стадии появляются признаки тяжелого алкогольного поражения внутренних органов.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1129</Words>
  <Application>Microsoft Office PowerPoint</Application>
  <PresentationFormat>Произвольный</PresentationFormat>
  <Paragraphs>102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Алкоголизм</vt:lpstr>
      <vt:lpstr>План</vt:lpstr>
      <vt:lpstr>Алкоголизм – это…</vt:lpstr>
      <vt:lpstr>Вред алкоголя для организма человека </vt:lpstr>
      <vt:lpstr>Презентация PowerPoint</vt:lpstr>
      <vt:lpstr>Стадии развития алкоголизма</vt:lpstr>
      <vt:lpstr>Неврастеническая стадия</vt:lpstr>
      <vt:lpstr>Наркоманическая стадия</vt:lpstr>
      <vt:lpstr>Энцефалопатическая стадия</vt:lpstr>
      <vt:lpstr>Женский алкоголизм</vt:lpstr>
      <vt:lpstr>Презентация PowerPoint</vt:lpstr>
      <vt:lpstr>Подростковый алкоголизм</vt:lpstr>
      <vt:lpstr>Презентация PowerPoint</vt:lpstr>
      <vt:lpstr>Осложнения алкоголизма</vt:lpstr>
      <vt:lpstr>Лечение алкоголизма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Уход за больными, страдающие алкоголизмом</vt:lpstr>
      <vt:lpstr>Презентация PowerPoint</vt:lpstr>
      <vt:lpstr>Спасибо за внимание!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notebook</cp:lastModifiedBy>
  <cp:revision>6</cp:revision>
  <dcterms:created xsi:type="dcterms:W3CDTF">2021-06-25T10:07:15Z</dcterms:created>
  <dcterms:modified xsi:type="dcterms:W3CDTF">2023-11-01T06:05:40Z</dcterms:modified>
</cp:coreProperties>
</file>