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73"/>
  </p:notesMasterIdLst>
  <p:sldIdLst>
    <p:sldId id="276" r:id="rId4"/>
    <p:sldId id="361" r:id="rId5"/>
    <p:sldId id="362" r:id="rId6"/>
    <p:sldId id="363" r:id="rId7"/>
    <p:sldId id="364" r:id="rId8"/>
    <p:sldId id="366" r:id="rId9"/>
    <p:sldId id="365" r:id="rId10"/>
    <p:sldId id="367" r:id="rId11"/>
    <p:sldId id="368" r:id="rId12"/>
    <p:sldId id="402" r:id="rId13"/>
    <p:sldId id="403" r:id="rId14"/>
    <p:sldId id="404" r:id="rId15"/>
    <p:sldId id="385" r:id="rId16"/>
    <p:sldId id="388" r:id="rId17"/>
    <p:sldId id="370" r:id="rId18"/>
    <p:sldId id="408" r:id="rId19"/>
    <p:sldId id="369" r:id="rId20"/>
    <p:sldId id="387" r:id="rId21"/>
    <p:sldId id="288" r:id="rId22"/>
    <p:sldId id="386" r:id="rId23"/>
    <p:sldId id="389" r:id="rId24"/>
    <p:sldId id="390" r:id="rId25"/>
    <p:sldId id="391" r:id="rId26"/>
    <p:sldId id="392" r:id="rId27"/>
    <p:sldId id="393" r:id="rId28"/>
    <p:sldId id="395" r:id="rId29"/>
    <p:sldId id="394" r:id="rId30"/>
    <p:sldId id="409" r:id="rId31"/>
    <p:sldId id="410" r:id="rId32"/>
    <p:sldId id="354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55" r:id="rId46"/>
    <p:sldId id="407" r:id="rId47"/>
    <p:sldId id="356" r:id="rId48"/>
    <p:sldId id="412" r:id="rId49"/>
    <p:sldId id="411" r:id="rId50"/>
    <p:sldId id="413" r:id="rId51"/>
    <p:sldId id="414" r:id="rId52"/>
    <p:sldId id="415" r:id="rId53"/>
    <p:sldId id="405" r:id="rId54"/>
    <p:sldId id="406" r:id="rId55"/>
    <p:sldId id="416" r:id="rId56"/>
    <p:sldId id="417" r:id="rId57"/>
    <p:sldId id="418" r:id="rId58"/>
    <p:sldId id="419" r:id="rId59"/>
    <p:sldId id="396" r:id="rId60"/>
    <p:sldId id="397" r:id="rId61"/>
    <p:sldId id="398" r:id="rId62"/>
    <p:sldId id="399" r:id="rId63"/>
    <p:sldId id="400" r:id="rId64"/>
    <p:sldId id="401" r:id="rId65"/>
    <p:sldId id="352" r:id="rId66"/>
    <p:sldId id="384" r:id="rId67"/>
    <p:sldId id="351" r:id="rId68"/>
    <p:sldId id="343" r:id="rId69"/>
    <p:sldId id="358" r:id="rId70"/>
    <p:sldId id="359" r:id="rId71"/>
    <p:sldId id="287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D026758-512A-433B-9762-13208BF74498}">
          <p14:sldIdLst>
            <p14:sldId id="276"/>
            <p14:sldId id="361"/>
            <p14:sldId id="362"/>
            <p14:sldId id="363"/>
            <p14:sldId id="364"/>
            <p14:sldId id="366"/>
            <p14:sldId id="365"/>
            <p14:sldId id="367"/>
            <p14:sldId id="368"/>
            <p14:sldId id="402"/>
            <p14:sldId id="403"/>
            <p14:sldId id="404"/>
            <p14:sldId id="385"/>
            <p14:sldId id="388"/>
            <p14:sldId id="370"/>
            <p14:sldId id="408"/>
            <p14:sldId id="369"/>
            <p14:sldId id="387"/>
            <p14:sldId id="288"/>
            <p14:sldId id="386"/>
            <p14:sldId id="389"/>
            <p14:sldId id="390"/>
            <p14:sldId id="391"/>
            <p14:sldId id="392"/>
            <p14:sldId id="393"/>
            <p14:sldId id="395"/>
            <p14:sldId id="394"/>
            <p14:sldId id="409"/>
            <p14:sldId id="410"/>
            <p14:sldId id="354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55"/>
            <p14:sldId id="407"/>
            <p14:sldId id="356"/>
            <p14:sldId id="412"/>
            <p14:sldId id="411"/>
            <p14:sldId id="413"/>
            <p14:sldId id="414"/>
            <p14:sldId id="415"/>
            <p14:sldId id="405"/>
            <p14:sldId id="406"/>
            <p14:sldId id="416"/>
            <p14:sldId id="417"/>
            <p14:sldId id="418"/>
            <p14:sldId id="419"/>
            <p14:sldId id="396"/>
            <p14:sldId id="397"/>
            <p14:sldId id="398"/>
            <p14:sldId id="399"/>
            <p14:sldId id="400"/>
            <p14:sldId id="401"/>
            <p14:sldId id="352"/>
            <p14:sldId id="384"/>
            <p14:sldId id="351"/>
            <p14:sldId id="343"/>
            <p14:sldId id="358"/>
            <p14:sldId id="359"/>
            <p14:sldId id="287"/>
          </p14:sldIdLst>
        </p14:section>
        <p14:section name="Раздел без заголовка" id="{BC6F24C1-A151-4812-B8D7-439CB091B528}">
          <p14:sldIdLst/>
        </p14:section>
        <p14:section name="Раздел без заголовка" id="{1702E864-20B3-4107-A311-27F937327346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6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1781035531604"/>
          <c:y val="6.5346364778332666E-2"/>
          <c:w val="0.86594312544446639"/>
          <c:h val="0.82595863843867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442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492</c:v>
                </c:pt>
                <c:pt idx="1">
                  <c:v>609</c:v>
                </c:pt>
                <c:pt idx="2">
                  <c:v>506</c:v>
                </c:pt>
                <c:pt idx="3">
                  <c:v>560</c:v>
                </c:pt>
                <c:pt idx="4">
                  <c:v>442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783808"/>
        <c:axId val="141785344"/>
      </c:barChart>
      <c:catAx>
        <c:axId val="14178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1785344"/>
        <c:crosses val="autoZero"/>
        <c:auto val="1"/>
        <c:lblAlgn val="ctr"/>
        <c:lblOffset val="100"/>
        <c:noMultiLvlLbl val="0"/>
      </c:catAx>
      <c:valAx>
        <c:axId val="14178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1783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15</c:v>
                </c:pt>
                <c:pt idx="2">
                  <c:v>17</c:v>
                </c:pt>
                <c:pt idx="3">
                  <c:v>19</c:v>
                </c:pt>
                <c:pt idx="4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143616"/>
        <c:axId val="74145152"/>
      </c:barChart>
      <c:catAx>
        <c:axId val="7414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4145152"/>
        <c:crosses val="autoZero"/>
        <c:auto val="1"/>
        <c:lblAlgn val="ctr"/>
        <c:lblOffset val="100"/>
        <c:noMultiLvlLbl val="0"/>
      </c:catAx>
      <c:valAx>
        <c:axId val="74145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4143616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EC8DA-60D8-45CD-A5BA-336258B8BBAE}" type="doc">
      <dgm:prSet loTypeId="urn:microsoft.com/office/officeart/2005/8/layout/cycle3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4E8EB2-016C-44FB-B28D-EA7904F1435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/>
            <a:t>АГЕНТСТВО НАУКИ</a:t>
          </a:r>
        </a:p>
        <a:p>
          <a:r>
            <a:rPr lang="ru-RU" sz="1800" b="1" dirty="0"/>
            <a:t>И ИННОВАЦИОННОГО РАЗВИТИЯ КРАСНОЯРСКОГО КРАЯ</a:t>
          </a:r>
          <a:endParaRPr lang="ru-RU" sz="1800" dirty="0"/>
        </a:p>
      </dgm:t>
    </dgm:pt>
    <dgm:pt modelId="{8E3A39CF-0C32-471A-BD54-648BE56FF90C}" type="parTrans" cxnId="{6EF7E94D-D44E-411B-81E5-6299A2A353F1}">
      <dgm:prSet/>
      <dgm:spPr/>
      <dgm:t>
        <a:bodyPr/>
        <a:lstStyle/>
        <a:p>
          <a:endParaRPr lang="ru-RU"/>
        </a:p>
      </dgm:t>
    </dgm:pt>
    <dgm:pt modelId="{FC7BDC83-BC17-4B78-9E34-AF24B8E1C467}" type="sibTrans" cxnId="{6EF7E94D-D44E-411B-81E5-6299A2A353F1}">
      <dgm:prSet/>
      <dgm:spPr/>
      <dgm:t>
        <a:bodyPr/>
        <a:lstStyle/>
        <a:p>
          <a:endParaRPr lang="ru-RU"/>
        </a:p>
      </dgm:t>
    </dgm:pt>
    <dgm:pt modelId="{DC717B5C-1791-44C5-822B-38A5492AD6C5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400" b="1" i="0" dirty="0"/>
            <a:t>Краевое государственное автономное учреждение</a:t>
          </a:r>
          <a:r>
            <a:rPr lang="ru-RU" sz="2400" b="1" dirty="0"/>
            <a:t/>
          </a:r>
          <a:br>
            <a:rPr lang="ru-RU" sz="2400" b="1" dirty="0"/>
          </a:br>
          <a:r>
            <a:rPr lang="ru-RU" sz="2400" b="1" i="0" dirty="0"/>
            <a:t>«Красноярский краевой фонд поддержки научной и научно-технической деятельности»</a:t>
          </a:r>
          <a:endParaRPr lang="ru-RU" sz="2400" b="1" dirty="0"/>
        </a:p>
      </dgm:t>
    </dgm:pt>
    <dgm:pt modelId="{22E62DE6-7BA2-42A0-9766-AC5870F460BB}" type="parTrans" cxnId="{D5B34A37-B241-4F61-9388-D8F98B4CD706}">
      <dgm:prSet/>
      <dgm:spPr/>
      <dgm:t>
        <a:bodyPr/>
        <a:lstStyle/>
        <a:p>
          <a:endParaRPr lang="ru-RU"/>
        </a:p>
      </dgm:t>
    </dgm:pt>
    <dgm:pt modelId="{0DC0A030-7E08-49C7-9D33-9F5C6DAB9CFB}" type="sibTrans" cxnId="{D5B34A37-B241-4F61-9388-D8F98B4CD706}">
      <dgm:prSet/>
      <dgm:spPr/>
      <dgm:t>
        <a:bodyPr/>
        <a:lstStyle/>
        <a:p>
          <a:endParaRPr lang="ru-RU"/>
        </a:p>
      </dgm:t>
    </dgm:pt>
    <dgm:pt modelId="{04CAC678-3D91-4150-93E4-B60F6B9B2066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400" b="1" dirty="0"/>
            <a:t>Красноярский региональный информационно-технический бизнес-инкубатор</a:t>
          </a:r>
        </a:p>
      </dgm:t>
    </dgm:pt>
    <dgm:pt modelId="{F700A415-447E-45AB-80FD-9B7A6B09CE39}" type="parTrans" cxnId="{C11EEF54-4C30-486C-B831-3923E2DE3511}">
      <dgm:prSet/>
      <dgm:spPr/>
      <dgm:t>
        <a:bodyPr/>
        <a:lstStyle/>
        <a:p>
          <a:endParaRPr lang="ru-RU"/>
        </a:p>
      </dgm:t>
    </dgm:pt>
    <dgm:pt modelId="{BB7913D8-FD37-4ABF-B508-6B44A7944FDE}" type="sibTrans" cxnId="{C11EEF54-4C30-486C-B831-3923E2DE3511}">
      <dgm:prSet/>
      <dgm:spPr/>
      <dgm:t>
        <a:bodyPr/>
        <a:lstStyle/>
        <a:p>
          <a:endParaRPr lang="ru-RU"/>
        </a:p>
      </dgm:t>
    </dgm:pt>
    <dgm:pt modelId="{AE12213C-1958-4BE6-85D5-7E3B41E146A0}">
      <dgm:prSet phldrT="[Текст]"/>
      <dgm:spPr/>
      <dgm:t>
        <a:bodyPr/>
        <a:lstStyle/>
        <a:p>
          <a:r>
            <a:rPr lang="ru-RU" b="1" dirty="0"/>
            <a:t>Министерство Здравоохранения Красноярского Края</a:t>
          </a:r>
        </a:p>
      </dgm:t>
    </dgm:pt>
    <dgm:pt modelId="{2729F817-6CE0-4FB4-9F93-B32551E147BC}" type="parTrans" cxnId="{C0113FE8-BA52-4E05-A017-60F3385F5E17}">
      <dgm:prSet/>
      <dgm:spPr/>
      <dgm:t>
        <a:bodyPr/>
        <a:lstStyle/>
        <a:p>
          <a:endParaRPr lang="ru-RU"/>
        </a:p>
      </dgm:t>
    </dgm:pt>
    <dgm:pt modelId="{5F82F1EF-873F-4A2F-91E0-C7CF09032688}" type="sibTrans" cxnId="{C0113FE8-BA52-4E05-A017-60F3385F5E17}">
      <dgm:prSet/>
      <dgm:spPr/>
      <dgm:t>
        <a:bodyPr/>
        <a:lstStyle/>
        <a:p>
          <a:endParaRPr lang="ru-RU"/>
        </a:p>
      </dgm:t>
    </dgm:pt>
    <dgm:pt modelId="{BC56E05A-EB9F-4FD8-B201-B7B8C1AA5657}">
      <dgm:prSet phldrT="[Текст]" custT="1"/>
      <dgm:spPr/>
      <dgm:t>
        <a:bodyPr/>
        <a:lstStyle/>
        <a:p>
          <a:r>
            <a:rPr lang="ru-RU" sz="2400" b="1" dirty="0"/>
            <a:t>Совет молодых ученых при Губернаторе Красноярского </a:t>
          </a:r>
        </a:p>
      </dgm:t>
    </dgm:pt>
    <dgm:pt modelId="{5A8856D3-3CD2-4428-A5BA-D84A1FD2C75E}" type="parTrans" cxnId="{5E786919-5602-4475-ABFA-4C73CD194874}">
      <dgm:prSet/>
      <dgm:spPr/>
      <dgm:t>
        <a:bodyPr/>
        <a:lstStyle/>
        <a:p>
          <a:endParaRPr lang="ru-RU"/>
        </a:p>
      </dgm:t>
    </dgm:pt>
    <dgm:pt modelId="{7922B829-C421-4CC1-A2B2-BDDFA064AE80}" type="sibTrans" cxnId="{5E786919-5602-4475-ABFA-4C73CD194874}">
      <dgm:prSet/>
      <dgm:spPr/>
      <dgm:t>
        <a:bodyPr/>
        <a:lstStyle/>
        <a:p>
          <a:endParaRPr lang="ru-RU"/>
        </a:p>
      </dgm:t>
    </dgm:pt>
    <dgm:pt modelId="{C74A2F18-8BF3-4A95-922F-C513C6FD6749}" type="pres">
      <dgm:prSet presAssocID="{008EC8DA-60D8-45CD-A5BA-336258B8BB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9734E5-31F7-4B8B-A9B8-4A7D86994603}" type="pres">
      <dgm:prSet presAssocID="{008EC8DA-60D8-45CD-A5BA-336258B8BBAE}" presName="cycle" presStyleCnt="0"/>
      <dgm:spPr/>
    </dgm:pt>
    <dgm:pt modelId="{8749D0C9-4241-4647-8514-9CF035F453DC}" type="pres">
      <dgm:prSet presAssocID="{FA4E8EB2-016C-44FB-B28D-EA7904F14353}" presName="nodeFirstNode" presStyleLbl="node1" presStyleIdx="0" presStyleCnt="5" custScaleX="147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DFFF8-59AB-4850-8C48-13C93ABB006B}" type="pres">
      <dgm:prSet presAssocID="{FC7BDC83-BC17-4B78-9E34-AF24B8E1C46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D4CBD-6C35-44D4-B145-B881207374AA}" type="pres">
      <dgm:prSet presAssocID="{DC717B5C-1791-44C5-822B-38A5492AD6C5}" presName="nodeFollowingNodes" presStyleLbl="node1" presStyleIdx="1" presStyleCnt="5" custScaleX="216232" custScaleY="126672" custRadScaleRad="99502" custRadScaleInc="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A8E7F-8CDB-4AB3-B7F3-7E2B0E3CE861}" type="pres">
      <dgm:prSet presAssocID="{04CAC678-3D91-4150-93E4-B60F6B9B2066}" presName="nodeFollowingNodes" presStyleLbl="node1" presStyleIdx="2" presStyleCnt="5" custScaleX="179186" custScaleY="126561" custRadScaleRad="103269" custRadScaleInc="-15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5A4DE-F9A6-4F63-89BD-BE5ECF97D57F}" type="pres">
      <dgm:prSet presAssocID="{AE12213C-1958-4BE6-85D5-7E3B41E146A0}" presName="nodeFollowingNodes" presStyleLbl="node1" presStyleIdx="3" presStyleCnt="5" custScaleX="113179" custRadScaleRad="100768" custRadScaleInc="54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9B613-FB41-4AA5-9339-4750DA3FDCD9}" type="pres">
      <dgm:prSet presAssocID="{BC56E05A-EB9F-4FD8-B201-B7B8C1AA5657}" presName="nodeFollowingNodes" presStyleLbl="node1" presStyleIdx="4" presStyleCnt="5" custScaleX="114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113FE8-BA52-4E05-A017-60F3385F5E17}" srcId="{008EC8DA-60D8-45CD-A5BA-336258B8BBAE}" destId="{AE12213C-1958-4BE6-85D5-7E3B41E146A0}" srcOrd="3" destOrd="0" parTransId="{2729F817-6CE0-4FB4-9F93-B32551E147BC}" sibTransId="{5F82F1EF-873F-4A2F-91E0-C7CF09032688}"/>
    <dgm:cxn modelId="{5E786919-5602-4475-ABFA-4C73CD194874}" srcId="{008EC8DA-60D8-45CD-A5BA-336258B8BBAE}" destId="{BC56E05A-EB9F-4FD8-B201-B7B8C1AA5657}" srcOrd="4" destOrd="0" parTransId="{5A8856D3-3CD2-4428-A5BA-D84A1FD2C75E}" sibTransId="{7922B829-C421-4CC1-A2B2-BDDFA064AE80}"/>
    <dgm:cxn modelId="{6EF7E94D-D44E-411B-81E5-6299A2A353F1}" srcId="{008EC8DA-60D8-45CD-A5BA-336258B8BBAE}" destId="{FA4E8EB2-016C-44FB-B28D-EA7904F14353}" srcOrd="0" destOrd="0" parTransId="{8E3A39CF-0C32-471A-BD54-648BE56FF90C}" sibTransId="{FC7BDC83-BC17-4B78-9E34-AF24B8E1C467}"/>
    <dgm:cxn modelId="{66B8A04F-0A54-4FC3-B84B-1323B99612FF}" type="presOf" srcId="{AE12213C-1958-4BE6-85D5-7E3B41E146A0}" destId="{CDA5A4DE-F9A6-4F63-89BD-BE5ECF97D57F}" srcOrd="0" destOrd="0" presId="urn:microsoft.com/office/officeart/2005/8/layout/cycle3"/>
    <dgm:cxn modelId="{42B91F06-ABA5-4316-8A0A-0C939F40FF81}" type="presOf" srcId="{FA4E8EB2-016C-44FB-B28D-EA7904F14353}" destId="{8749D0C9-4241-4647-8514-9CF035F453DC}" srcOrd="0" destOrd="0" presId="urn:microsoft.com/office/officeart/2005/8/layout/cycle3"/>
    <dgm:cxn modelId="{456BE78F-74BD-440D-BF71-216507684948}" type="presOf" srcId="{BC56E05A-EB9F-4FD8-B201-B7B8C1AA5657}" destId="{8919B613-FB41-4AA5-9339-4750DA3FDCD9}" srcOrd="0" destOrd="0" presId="urn:microsoft.com/office/officeart/2005/8/layout/cycle3"/>
    <dgm:cxn modelId="{C11EEF54-4C30-486C-B831-3923E2DE3511}" srcId="{008EC8DA-60D8-45CD-A5BA-336258B8BBAE}" destId="{04CAC678-3D91-4150-93E4-B60F6B9B2066}" srcOrd="2" destOrd="0" parTransId="{F700A415-447E-45AB-80FD-9B7A6B09CE39}" sibTransId="{BB7913D8-FD37-4ABF-B508-6B44A7944FDE}"/>
    <dgm:cxn modelId="{E0F9BB83-D86B-4463-AFC4-575380D42210}" type="presOf" srcId="{04CAC678-3D91-4150-93E4-B60F6B9B2066}" destId="{1D3A8E7F-8CDB-4AB3-B7F3-7E2B0E3CE861}" srcOrd="0" destOrd="0" presId="urn:microsoft.com/office/officeart/2005/8/layout/cycle3"/>
    <dgm:cxn modelId="{D5B34A37-B241-4F61-9388-D8F98B4CD706}" srcId="{008EC8DA-60D8-45CD-A5BA-336258B8BBAE}" destId="{DC717B5C-1791-44C5-822B-38A5492AD6C5}" srcOrd="1" destOrd="0" parTransId="{22E62DE6-7BA2-42A0-9766-AC5870F460BB}" sibTransId="{0DC0A030-7E08-49C7-9D33-9F5C6DAB9CFB}"/>
    <dgm:cxn modelId="{3B50FFE4-A357-423D-8774-C33B95A418BF}" type="presOf" srcId="{FC7BDC83-BC17-4B78-9E34-AF24B8E1C467}" destId="{6CEDFFF8-59AB-4850-8C48-13C93ABB006B}" srcOrd="0" destOrd="0" presId="urn:microsoft.com/office/officeart/2005/8/layout/cycle3"/>
    <dgm:cxn modelId="{D9F380F2-E1A3-4777-9B40-F2DCB11E97D3}" type="presOf" srcId="{DC717B5C-1791-44C5-822B-38A5492AD6C5}" destId="{67CD4CBD-6C35-44D4-B145-B881207374AA}" srcOrd="0" destOrd="0" presId="urn:microsoft.com/office/officeart/2005/8/layout/cycle3"/>
    <dgm:cxn modelId="{B3B25342-0109-4641-B150-4E33F8CFB624}" type="presOf" srcId="{008EC8DA-60D8-45CD-A5BA-336258B8BBAE}" destId="{C74A2F18-8BF3-4A95-922F-C513C6FD6749}" srcOrd="0" destOrd="0" presId="urn:microsoft.com/office/officeart/2005/8/layout/cycle3"/>
    <dgm:cxn modelId="{C44133E3-581B-448A-AE2C-0D6830DA8E2B}" type="presParOf" srcId="{C74A2F18-8BF3-4A95-922F-C513C6FD6749}" destId="{CB9734E5-31F7-4B8B-A9B8-4A7D86994603}" srcOrd="0" destOrd="0" presId="urn:microsoft.com/office/officeart/2005/8/layout/cycle3"/>
    <dgm:cxn modelId="{2E3BB592-DAD1-416D-AB80-B43B5E614228}" type="presParOf" srcId="{CB9734E5-31F7-4B8B-A9B8-4A7D86994603}" destId="{8749D0C9-4241-4647-8514-9CF035F453DC}" srcOrd="0" destOrd="0" presId="urn:microsoft.com/office/officeart/2005/8/layout/cycle3"/>
    <dgm:cxn modelId="{452BBF9D-4BB6-4B84-A932-5BD733C4FB96}" type="presParOf" srcId="{CB9734E5-31F7-4B8B-A9B8-4A7D86994603}" destId="{6CEDFFF8-59AB-4850-8C48-13C93ABB006B}" srcOrd="1" destOrd="0" presId="urn:microsoft.com/office/officeart/2005/8/layout/cycle3"/>
    <dgm:cxn modelId="{DB69D188-FC17-4FA5-A169-3093ADD623D5}" type="presParOf" srcId="{CB9734E5-31F7-4B8B-A9B8-4A7D86994603}" destId="{67CD4CBD-6C35-44D4-B145-B881207374AA}" srcOrd="2" destOrd="0" presId="urn:microsoft.com/office/officeart/2005/8/layout/cycle3"/>
    <dgm:cxn modelId="{BCFF9581-81A3-45AF-BD46-EEBB94956093}" type="presParOf" srcId="{CB9734E5-31F7-4B8B-A9B8-4A7D86994603}" destId="{1D3A8E7F-8CDB-4AB3-B7F3-7E2B0E3CE861}" srcOrd="3" destOrd="0" presId="urn:microsoft.com/office/officeart/2005/8/layout/cycle3"/>
    <dgm:cxn modelId="{FC44091D-0066-41A8-8CE0-1F53E76E65FE}" type="presParOf" srcId="{CB9734E5-31F7-4B8B-A9B8-4A7D86994603}" destId="{CDA5A4DE-F9A6-4F63-89BD-BE5ECF97D57F}" srcOrd="4" destOrd="0" presId="urn:microsoft.com/office/officeart/2005/8/layout/cycle3"/>
    <dgm:cxn modelId="{F9D1ACBF-C0EA-4FA2-A197-A9998DA597CD}" type="presParOf" srcId="{CB9734E5-31F7-4B8B-A9B8-4A7D86994603}" destId="{8919B613-FB41-4AA5-9339-4750DA3FDCD9}" srcOrd="5" destOrd="0" presId="urn:microsoft.com/office/officeart/2005/8/layout/cycle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EBF27B-A011-44F8-8121-35770F22CE75}" type="doc">
      <dgm:prSet loTypeId="urn:microsoft.com/office/officeart/2005/8/layout/hList6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67F9D02-A6AB-4908-B2A9-C3A8FF595D41}">
      <dgm:prSet phldrT="[Текст]"/>
      <dgm:spPr>
        <a:solidFill>
          <a:srgbClr val="792525"/>
        </a:solidFill>
      </dgm:spPr>
      <dgm:t>
        <a:bodyPr/>
        <a:lstStyle/>
        <a:p>
          <a:r>
            <a:rPr lang="ru-RU" b="1" dirty="0"/>
            <a:t>ОТБОР НА КАФЕДРАХ</a:t>
          </a:r>
        </a:p>
      </dgm:t>
    </dgm:pt>
    <dgm:pt modelId="{F6A3AE17-7155-4464-B502-B4BFC76622B9}" type="parTrans" cxnId="{ECBB984C-90D2-416D-9D80-0AA0D7D17CB1}">
      <dgm:prSet/>
      <dgm:spPr/>
      <dgm:t>
        <a:bodyPr/>
        <a:lstStyle/>
        <a:p>
          <a:endParaRPr lang="ru-RU"/>
        </a:p>
      </dgm:t>
    </dgm:pt>
    <dgm:pt modelId="{5010EA0A-9122-484A-83B9-0DC4DD54221B}" type="sibTrans" cxnId="{ECBB984C-90D2-416D-9D80-0AA0D7D17CB1}">
      <dgm:prSet/>
      <dgm:spPr/>
      <dgm:t>
        <a:bodyPr/>
        <a:lstStyle/>
        <a:p>
          <a:endParaRPr lang="ru-RU"/>
        </a:p>
      </dgm:t>
    </dgm:pt>
    <dgm:pt modelId="{10CBE9DB-5B4A-4952-A7B3-EF2EF79B5776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/>
            <a:t>ИМЕННЫЕ КОНКУРСЫ КРАСГМУ</a:t>
          </a:r>
        </a:p>
      </dgm:t>
    </dgm:pt>
    <dgm:pt modelId="{DF15C604-21EB-4D08-887E-2864D9B130A6}" type="parTrans" cxnId="{808F832D-4C0D-4CC4-BC02-23D124315767}">
      <dgm:prSet/>
      <dgm:spPr/>
      <dgm:t>
        <a:bodyPr/>
        <a:lstStyle/>
        <a:p>
          <a:endParaRPr lang="ru-RU"/>
        </a:p>
      </dgm:t>
    </dgm:pt>
    <dgm:pt modelId="{00E5C971-5913-42C7-9404-D68361F33611}" type="sibTrans" cxnId="{808F832D-4C0D-4CC4-BC02-23D124315767}">
      <dgm:prSet/>
      <dgm:spPr/>
      <dgm:t>
        <a:bodyPr/>
        <a:lstStyle/>
        <a:p>
          <a:endParaRPr lang="ru-RU"/>
        </a:p>
      </dgm:t>
    </dgm:pt>
    <dgm:pt modelId="{11E8C189-8BEE-486A-A863-A2C60E15391C}">
      <dgm:prSet phldrT="[Текст]"/>
      <dgm:spPr>
        <a:solidFill>
          <a:srgbClr val="5DA32D"/>
        </a:solidFill>
      </dgm:spPr>
      <dgm:t>
        <a:bodyPr/>
        <a:lstStyle/>
        <a:p>
          <a:r>
            <a:rPr lang="ru-RU" b="1" dirty="0"/>
            <a:t>СЕКЦИОННЫЕ ЗАСЕДАНИЯ  В РАМКАХ ПРИОРИТЕТНЫХ НАПРАВЛЕНИЙ, НОЦ</a:t>
          </a:r>
        </a:p>
      </dgm:t>
    </dgm:pt>
    <dgm:pt modelId="{D2401B1D-44D5-4EF6-97A9-6F4741A55542}" type="parTrans" cxnId="{A02C37D9-3BCF-4642-A14D-9628514ABA87}">
      <dgm:prSet/>
      <dgm:spPr/>
      <dgm:t>
        <a:bodyPr/>
        <a:lstStyle/>
        <a:p>
          <a:endParaRPr lang="ru-RU"/>
        </a:p>
      </dgm:t>
    </dgm:pt>
    <dgm:pt modelId="{C51C654D-09CC-44BC-A4B3-CBBCB2E07664}" type="sibTrans" cxnId="{A02C37D9-3BCF-4642-A14D-9628514ABA87}">
      <dgm:prSet/>
      <dgm:spPr/>
      <dgm:t>
        <a:bodyPr/>
        <a:lstStyle/>
        <a:p>
          <a:endParaRPr lang="ru-RU"/>
        </a:p>
      </dgm:t>
    </dgm:pt>
    <dgm:pt modelId="{9022D76A-ECE0-433D-9FA8-3C81E0C2441F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/>
            <a:t>РОССИЙСКИЕ КОНКУРСЫ, ПРЕМИИ, </a:t>
          </a:r>
          <a:r>
            <a:rPr lang="ru-RU" b="1" dirty="0" err="1"/>
            <a:t>тревел-гранты</a:t>
          </a:r>
          <a:r>
            <a:rPr lang="ru-RU" b="1" dirty="0"/>
            <a:t> от Вуза</a:t>
          </a:r>
        </a:p>
      </dgm:t>
    </dgm:pt>
    <dgm:pt modelId="{CB2AE633-2385-434E-9B45-360406F7CD4E}" type="parTrans" cxnId="{23096505-00F5-4FBA-A03E-71427DD622E2}">
      <dgm:prSet/>
      <dgm:spPr/>
      <dgm:t>
        <a:bodyPr/>
        <a:lstStyle/>
        <a:p>
          <a:endParaRPr lang="ru-RU"/>
        </a:p>
      </dgm:t>
    </dgm:pt>
    <dgm:pt modelId="{FE7442A8-D9AA-41E1-B531-80CE1095E5C2}" type="sibTrans" cxnId="{23096505-00F5-4FBA-A03E-71427DD622E2}">
      <dgm:prSet/>
      <dgm:spPr/>
      <dgm:t>
        <a:bodyPr/>
        <a:lstStyle/>
        <a:p>
          <a:endParaRPr lang="ru-RU"/>
        </a:p>
      </dgm:t>
    </dgm:pt>
    <dgm:pt modelId="{85CB95E9-F876-4670-9005-53D6360CC20A}" type="pres">
      <dgm:prSet presAssocID="{C0EBF27B-A011-44F8-8121-35770F22C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A3B08-B3E3-4E90-9257-72991EEA7067}" type="pres">
      <dgm:prSet presAssocID="{C67F9D02-A6AB-4908-B2A9-C3A8FF595D4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96813-666B-4355-93B1-7FDFC1CD9866}" type="pres">
      <dgm:prSet presAssocID="{5010EA0A-9122-484A-83B9-0DC4DD54221B}" presName="sibTrans" presStyleCnt="0"/>
      <dgm:spPr/>
    </dgm:pt>
    <dgm:pt modelId="{FAC13212-0A3B-4102-85F6-FF2F67C48C19}" type="pres">
      <dgm:prSet presAssocID="{11E8C189-8BEE-486A-A863-A2C60E15391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E081D-E0FE-4570-83FA-424459185669}" type="pres">
      <dgm:prSet presAssocID="{C51C654D-09CC-44BC-A4B3-CBBCB2E07664}" presName="sibTrans" presStyleCnt="0"/>
      <dgm:spPr/>
    </dgm:pt>
    <dgm:pt modelId="{B0AA3C12-5C53-4E32-A1FB-E2C3C2F53576}" type="pres">
      <dgm:prSet presAssocID="{10CBE9DB-5B4A-4952-A7B3-EF2EF79B57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390A5-58D9-4501-A7F2-7BDB341081A0}" type="pres">
      <dgm:prSet presAssocID="{00E5C971-5913-42C7-9404-D68361F33611}" presName="sibTrans" presStyleCnt="0"/>
      <dgm:spPr/>
    </dgm:pt>
    <dgm:pt modelId="{AFAECDAC-F1A4-43EF-86EB-2736235C226E}" type="pres">
      <dgm:prSet presAssocID="{9022D76A-ECE0-433D-9FA8-3C81E0C244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71FC76-F19F-43E1-B0DB-D8D0F10A2CFB}" type="presOf" srcId="{C0EBF27B-A011-44F8-8121-35770F22CE75}" destId="{85CB95E9-F876-4670-9005-53D6360CC20A}" srcOrd="0" destOrd="0" presId="urn:microsoft.com/office/officeart/2005/8/layout/hList6"/>
    <dgm:cxn modelId="{BDF2208A-8045-4769-874B-801D92BE9EA2}" type="presOf" srcId="{C67F9D02-A6AB-4908-B2A9-C3A8FF595D41}" destId="{150A3B08-B3E3-4E90-9257-72991EEA7067}" srcOrd="0" destOrd="0" presId="urn:microsoft.com/office/officeart/2005/8/layout/hList6"/>
    <dgm:cxn modelId="{A02C37D9-3BCF-4642-A14D-9628514ABA87}" srcId="{C0EBF27B-A011-44F8-8121-35770F22CE75}" destId="{11E8C189-8BEE-486A-A863-A2C60E15391C}" srcOrd="1" destOrd="0" parTransId="{D2401B1D-44D5-4EF6-97A9-6F4741A55542}" sibTransId="{C51C654D-09CC-44BC-A4B3-CBBCB2E07664}"/>
    <dgm:cxn modelId="{ECBB984C-90D2-416D-9D80-0AA0D7D17CB1}" srcId="{C0EBF27B-A011-44F8-8121-35770F22CE75}" destId="{C67F9D02-A6AB-4908-B2A9-C3A8FF595D41}" srcOrd="0" destOrd="0" parTransId="{F6A3AE17-7155-4464-B502-B4BFC76622B9}" sibTransId="{5010EA0A-9122-484A-83B9-0DC4DD54221B}"/>
    <dgm:cxn modelId="{59FFE2ED-4DAC-41DD-99CB-0264E1188A6D}" type="presOf" srcId="{11E8C189-8BEE-486A-A863-A2C60E15391C}" destId="{FAC13212-0A3B-4102-85F6-FF2F67C48C19}" srcOrd="0" destOrd="0" presId="urn:microsoft.com/office/officeart/2005/8/layout/hList6"/>
    <dgm:cxn modelId="{808F832D-4C0D-4CC4-BC02-23D124315767}" srcId="{C0EBF27B-A011-44F8-8121-35770F22CE75}" destId="{10CBE9DB-5B4A-4952-A7B3-EF2EF79B5776}" srcOrd="2" destOrd="0" parTransId="{DF15C604-21EB-4D08-887E-2864D9B130A6}" sibTransId="{00E5C971-5913-42C7-9404-D68361F33611}"/>
    <dgm:cxn modelId="{119D6058-6348-49D9-AD06-122ABE10417E}" type="presOf" srcId="{10CBE9DB-5B4A-4952-A7B3-EF2EF79B5776}" destId="{B0AA3C12-5C53-4E32-A1FB-E2C3C2F53576}" srcOrd="0" destOrd="0" presId="urn:microsoft.com/office/officeart/2005/8/layout/hList6"/>
    <dgm:cxn modelId="{23096505-00F5-4FBA-A03E-71427DD622E2}" srcId="{C0EBF27B-A011-44F8-8121-35770F22CE75}" destId="{9022D76A-ECE0-433D-9FA8-3C81E0C2441F}" srcOrd="3" destOrd="0" parTransId="{CB2AE633-2385-434E-9B45-360406F7CD4E}" sibTransId="{FE7442A8-D9AA-41E1-B531-80CE1095E5C2}"/>
    <dgm:cxn modelId="{C0A8464C-CFA7-4852-A57D-4928473455A9}" type="presOf" srcId="{9022D76A-ECE0-433D-9FA8-3C81E0C2441F}" destId="{AFAECDAC-F1A4-43EF-86EB-2736235C226E}" srcOrd="0" destOrd="0" presId="urn:microsoft.com/office/officeart/2005/8/layout/hList6"/>
    <dgm:cxn modelId="{B972D150-57A5-4D7C-A154-03E5500F797C}" type="presParOf" srcId="{85CB95E9-F876-4670-9005-53D6360CC20A}" destId="{150A3B08-B3E3-4E90-9257-72991EEA7067}" srcOrd="0" destOrd="0" presId="urn:microsoft.com/office/officeart/2005/8/layout/hList6"/>
    <dgm:cxn modelId="{43A91965-B6E0-48D4-ADFE-7005DB8F09BB}" type="presParOf" srcId="{85CB95E9-F876-4670-9005-53D6360CC20A}" destId="{3C496813-666B-4355-93B1-7FDFC1CD9866}" srcOrd="1" destOrd="0" presId="urn:microsoft.com/office/officeart/2005/8/layout/hList6"/>
    <dgm:cxn modelId="{48E8E77C-DD2F-4F6E-BBF8-7A325BAC8637}" type="presParOf" srcId="{85CB95E9-F876-4670-9005-53D6360CC20A}" destId="{FAC13212-0A3B-4102-85F6-FF2F67C48C19}" srcOrd="2" destOrd="0" presId="urn:microsoft.com/office/officeart/2005/8/layout/hList6"/>
    <dgm:cxn modelId="{777251AA-B54B-425C-8F40-B5007D4C2167}" type="presParOf" srcId="{85CB95E9-F876-4670-9005-53D6360CC20A}" destId="{082E081D-E0FE-4570-83FA-424459185669}" srcOrd="3" destOrd="0" presId="urn:microsoft.com/office/officeart/2005/8/layout/hList6"/>
    <dgm:cxn modelId="{36BE2C94-A88C-403A-AA5F-1496B04C3BCB}" type="presParOf" srcId="{85CB95E9-F876-4670-9005-53D6360CC20A}" destId="{B0AA3C12-5C53-4E32-A1FB-E2C3C2F53576}" srcOrd="4" destOrd="0" presId="urn:microsoft.com/office/officeart/2005/8/layout/hList6"/>
    <dgm:cxn modelId="{EF80A22F-B8EB-475B-BF9D-5DFA2B5EB873}" type="presParOf" srcId="{85CB95E9-F876-4670-9005-53D6360CC20A}" destId="{093390A5-58D9-4501-A7F2-7BDB341081A0}" srcOrd="5" destOrd="0" presId="urn:microsoft.com/office/officeart/2005/8/layout/hList6"/>
    <dgm:cxn modelId="{C1E9AD02-7F58-40A2-973E-D2FF79610DC3}" type="presParOf" srcId="{85CB95E9-F876-4670-9005-53D6360CC20A}" destId="{AFAECDAC-F1A4-43EF-86EB-2736235C226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DFFF8-59AB-4850-8C48-13C93ABB006B}">
      <dsp:nvSpPr>
        <dsp:cNvPr id="0" name=""/>
        <dsp:cNvSpPr/>
      </dsp:nvSpPr>
      <dsp:spPr>
        <a:xfrm>
          <a:off x="956582" y="-722421"/>
          <a:ext cx="5829481" cy="5829481"/>
        </a:xfrm>
        <a:prstGeom prst="circularArrow">
          <a:avLst>
            <a:gd name="adj1" fmla="val 5544"/>
            <a:gd name="adj2" fmla="val 330680"/>
            <a:gd name="adj3" fmla="val 12482231"/>
            <a:gd name="adj4" fmla="val 18233704"/>
            <a:gd name="adj5" fmla="val 5757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749D0C9-4241-4647-8514-9CF035F453DC}">
      <dsp:nvSpPr>
        <dsp:cNvPr id="0" name=""/>
        <dsp:cNvSpPr/>
      </dsp:nvSpPr>
      <dsp:spPr>
        <a:xfrm>
          <a:off x="1835697" y="-91329"/>
          <a:ext cx="4071252" cy="1379636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АГЕНТСТВО НАУКИ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И ИННОВАЦИОННОГО РАЗВИТИЯ КРАСНОЯРСКОГО КРАЯ</a:t>
          </a:r>
          <a:endParaRPr lang="ru-RU" sz="1800" kern="1200" dirty="0"/>
        </a:p>
      </dsp:txBody>
      <dsp:txXfrm>
        <a:off x="1903045" y="-23981"/>
        <a:ext cx="3936556" cy="1244940"/>
      </dsp:txXfrm>
    </dsp:sp>
    <dsp:sp modelId="{67CD4CBD-6C35-44D4-B145-B881207374AA}">
      <dsp:nvSpPr>
        <dsp:cNvPr id="0" name=""/>
        <dsp:cNvSpPr/>
      </dsp:nvSpPr>
      <dsp:spPr>
        <a:xfrm>
          <a:off x="3252358" y="1564750"/>
          <a:ext cx="5966432" cy="1747613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/>
            <a:t>Краевое государственное автономное учреждение</a:t>
          </a:r>
          <a:r>
            <a:rPr lang="ru-RU" sz="2400" b="1" kern="1200" dirty="0"/>
            <a:t/>
          </a:r>
          <a:br>
            <a:rPr lang="ru-RU" sz="2400" b="1" kern="1200" dirty="0"/>
          </a:br>
          <a:r>
            <a:rPr lang="ru-RU" sz="2400" b="1" i="0" kern="1200" dirty="0"/>
            <a:t>«Красноярский краевой фонд поддержки научной и научно-технической деятельности»</a:t>
          </a:r>
          <a:endParaRPr lang="ru-RU" sz="2400" b="1" kern="1200" dirty="0"/>
        </a:p>
      </dsp:txBody>
      <dsp:txXfrm>
        <a:off x="3337669" y="1650061"/>
        <a:ext cx="5795810" cy="1576991"/>
      </dsp:txXfrm>
    </dsp:sp>
    <dsp:sp modelId="{1D3A8E7F-8CDB-4AB3-B7F3-7E2B0E3CE861}">
      <dsp:nvSpPr>
        <dsp:cNvPr id="0" name=""/>
        <dsp:cNvSpPr/>
      </dsp:nvSpPr>
      <dsp:spPr>
        <a:xfrm>
          <a:off x="3228173" y="4012845"/>
          <a:ext cx="4944231" cy="1746082"/>
        </a:xfrm>
        <a:prstGeom prst="roundRect">
          <a:avLst/>
        </a:prstGeom>
        <a:solidFill>
          <a:srgbClr val="008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Красноярский региональный информационно-технический бизнес-инкубатор</a:t>
          </a:r>
        </a:p>
      </dsp:txBody>
      <dsp:txXfrm>
        <a:off x="3313410" y="4098082"/>
        <a:ext cx="4773757" cy="1575608"/>
      </dsp:txXfrm>
    </dsp:sp>
    <dsp:sp modelId="{CDA5A4DE-F9A6-4F63-89BD-BE5ECF97D57F}">
      <dsp:nvSpPr>
        <dsp:cNvPr id="0" name=""/>
        <dsp:cNvSpPr/>
      </dsp:nvSpPr>
      <dsp:spPr>
        <a:xfrm>
          <a:off x="0" y="3312599"/>
          <a:ext cx="3122918" cy="1379636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Министерство Здравоохранения Красноярского Края</a:t>
          </a:r>
        </a:p>
      </dsp:txBody>
      <dsp:txXfrm>
        <a:off x="67348" y="3379947"/>
        <a:ext cx="2988222" cy="1244940"/>
      </dsp:txXfrm>
    </dsp:sp>
    <dsp:sp modelId="{8919B613-FB41-4AA5-9339-4750DA3FDCD9}">
      <dsp:nvSpPr>
        <dsp:cNvPr id="0" name=""/>
        <dsp:cNvSpPr/>
      </dsp:nvSpPr>
      <dsp:spPr>
        <a:xfrm>
          <a:off x="-74790" y="1626399"/>
          <a:ext cx="3163727" cy="1379636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Совет молодых ученых при Губернаторе Красноярского </a:t>
          </a:r>
        </a:p>
      </dsp:txBody>
      <dsp:txXfrm>
        <a:off x="-7442" y="1693747"/>
        <a:ext cx="3029031" cy="1244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A3B08-B3E3-4E90-9257-72991EEA7067}">
      <dsp:nvSpPr>
        <dsp:cNvPr id="0" name=""/>
        <dsp:cNvSpPr/>
      </dsp:nvSpPr>
      <dsp:spPr>
        <a:xfrm rot="16200000">
          <a:off x="-1302117" y="1304118"/>
          <a:ext cx="4572032" cy="1963795"/>
        </a:xfrm>
        <a:prstGeom prst="flowChartManualOperation">
          <a:avLst/>
        </a:prstGeom>
        <a:solidFill>
          <a:srgbClr val="7925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ОТБОР НА КАФЕДРАХ</a:t>
          </a:r>
        </a:p>
      </dsp:txBody>
      <dsp:txXfrm rot="5400000">
        <a:off x="2001" y="914406"/>
        <a:ext cx="1963795" cy="2743220"/>
      </dsp:txXfrm>
    </dsp:sp>
    <dsp:sp modelId="{FAC13212-0A3B-4102-85F6-FF2F67C48C19}">
      <dsp:nvSpPr>
        <dsp:cNvPr id="0" name=""/>
        <dsp:cNvSpPr/>
      </dsp:nvSpPr>
      <dsp:spPr>
        <a:xfrm rot="16200000">
          <a:off x="808962" y="1304118"/>
          <a:ext cx="4572032" cy="1963795"/>
        </a:xfrm>
        <a:prstGeom prst="flowChartManualOperation">
          <a:avLst/>
        </a:prstGeom>
        <a:solidFill>
          <a:srgbClr val="5DA3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СЕКЦИОННЫЕ ЗАСЕДАНИЯ  В РАМКАХ ПРИОРИТЕТНЫХ НАПРАВЛЕНИЙ, НОЦ</a:t>
          </a:r>
        </a:p>
      </dsp:txBody>
      <dsp:txXfrm rot="5400000">
        <a:off x="2113080" y="914406"/>
        <a:ext cx="1963795" cy="2743220"/>
      </dsp:txXfrm>
    </dsp:sp>
    <dsp:sp modelId="{B0AA3C12-5C53-4E32-A1FB-E2C3C2F53576}">
      <dsp:nvSpPr>
        <dsp:cNvPr id="0" name=""/>
        <dsp:cNvSpPr/>
      </dsp:nvSpPr>
      <dsp:spPr>
        <a:xfrm rot="16200000">
          <a:off x="2920043" y="1304118"/>
          <a:ext cx="4572032" cy="1963795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ИМЕННЫЕ КОНКУРСЫ КРАСГМУ</a:t>
          </a:r>
        </a:p>
      </dsp:txBody>
      <dsp:txXfrm rot="5400000">
        <a:off x="4224161" y="914406"/>
        <a:ext cx="1963795" cy="2743220"/>
      </dsp:txXfrm>
    </dsp:sp>
    <dsp:sp modelId="{AFAECDAC-F1A4-43EF-86EB-2736235C226E}">
      <dsp:nvSpPr>
        <dsp:cNvPr id="0" name=""/>
        <dsp:cNvSpPr/>
      </dsp:nvSpPr>
      <dsp:spPr>
        <a:xfrm rot="16200000">
          <a:off x="5031123" y="1304118"/>
          <a:ext cx="4572032" cy="1963795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РОССИЙСКИЕ КОНКУРСЫ, ПРЕМИИ, </a:t>
          </a:r>
          <a:r>
            <a:rPr lang="ru-RU" sz="1900" b="1" kern="1200" dirty="0" err="1"/>
            <a:t>тревел-гранты</a:t>
          </a:r>
          <a:r>
            <a:rPr lang="ru-RU" sz="1900" b="1" kern="1200" dirty="0"/>
            <a:t> от Вуза</a:t>
          </a:r>
        </a:p>
      </dsp:txBody>
      <dsp:txXfrm rot="5400000">
        <a:off x="6335241" y="914406"/>
        <a:ext cx="1963795" cy="2743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DA1A-47DC-4F6F-BFB2-669016DA4E06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82D0B-679F-4EA6-A488-0A1FE2BF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55C2BB-9B0F-40DB-ADEF-D6FAA032166B}" type="slidenum">
              <a:rPr lang="ru-RU">
                <a:latin typeface="Calibri" panose="020F0502020204030204" pitchFamily="34" charset="0"/>
              </a:rPr>
              <a:pPr eaLnBrk="1" hangingPunct="1"/>
              <a:t>1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0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04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0A9758-2B62-4BFC-B13A-71B197D83A9B}" type="slidenum">
              <a:rPr lang="ru-RU">
                <a:latin typeface="Calibri" panose="020F0502020204030204" pitchFamily="34" charset="0"/>
              </a:rPr>
              <a:pPr eaLnBrk="1" hangingPunct="1"/>
              <a:t>30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73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Обучение студентов на кафедре осуществляется по дисциплинам: «Общая хирургия», «Первая помощь при кровотечениях и травмах», «Факультетская хирургия», «госпитальная хирургия», «Общая хирургия, хирургические болезни», «Уход за больными хирургического профиля». В течение двух лет проводим подготовку к ЛПП «Помощник процедурной медсестры» для лечебного факультета и «Помощник врача хирургического стационара» для педиатрического факультета. На кафедре общей хирургии обучаются студенты лечебного, педиатрического и стоматологического факультетов. Учебная работа выполняется согласно штатного расписания в объёме 13725 часов, что составляет 18,75 ставок. 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1D8F4E-12A9-4471-A9EB-6E0D38B215EA}" type="slidenum">
              <a:rPr lang="ru-RU" altLang="ru-RU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27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C7CDC4-09C4-4A0F-84EF-CBDEBA209A00}" type="slidenum">
              <a:rPr lang="ru-RU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67</a:t>
            </a:fld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01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1515CE-5230-44D5-AB1F-2A45A4FFBBF2}" type="slidenum">
              <a:rPr lang="ru-RU">
                <a:latin typeface="Calibri" panose="020F0502020204030204" pitchFamily="34" charset="0"/>
              </a:rPr>
              <a:pPr eaLnBrk="1" hangingPunct="1"/>
              <a:t>68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7C4D1-F061-41E8-8FE5-F619AFF5B8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1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4A3B13-6E88-4AA8-8CF1-9344D257293D}" type="slidenum">
              <a:rPr lang="ru-RU">
                <a:latin typeface="Calibri" panose="020F0502020204030204" pitchFamily="34" charset="0"/>
              </a:rPr>
              <a:pPr eaLnBrk="1" hangingPunct="1"/>
              <a:t>18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7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EC928-E661-4C58-9CA8-5BCC9045139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12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10C55F-E586-4700-AAAC-104A281E6503}" type="slidenum">
              <a:rPr lang="ru-RU">
                <a:latin typeface="Calibri" panose="020F0502020204030204" pitchFamily="34" charset="0"/>
              </a:rPr>
              <a:pPr eaLnBrk="1" hangingPunct="1"/>
              <a:t>20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29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dirty="0" smtClean="0"/>
              <a:t>Этот шаблон можно использовать как начальный файл для представления учебных материалов группе слушателей.</a:t>
            </a:r>
          </a:p>
          <a:p>
            <a:endParaRPr lang="ru-RU" dirty="0" smtClean="0"/>
          </a:p>
          <a:p>
            <a:pPr lvl="0"/>
            <a:r>
              <a:rPr lang="ru-RU" sz="1200" b="1" dirty="0" smtClean="0"/>
              <a:t>Разделы</a:t>
            </a:r>
            <a:endParaRPr lang="ru-RU" sz="1200" b="0" dirty="0" smtClean="0"/>
          </a:p>
          <a:p>
            <a:pPr lvl="0"/>
            <a:r>
              <a:rPr lang="ru-RU" sz="1200" b="0" baseline="0" dirty="0" smtClean="0"/>
              <a:t>Разделы позволяют упорядочить слайды и организовать совместную работу нескольких авторов. На вкладке </a:t>
            </a:r>
            <a:r>
              <a:rPr lang="ru-RU" sz="1200" b="1" baseline="0" dirty="0" smtClean="0"/>
              <a:t>Главная</a:t>
            </a:r>
            <a:r>
              <a:rPr lang="ru-RU" sz="1200" b="0" baseline="0" dirty="0" smtClean="0"/>
              <a:t> в разделе </a:t>
            </a:r>
            <a:r>
              <a:rPr lang="ru-RU" sz="1200" b="1" baseline="0" dirty="0" smtClean="0"/>
              <a:t>Слайды</a:t>
            </a:r>
            <a:r>
              <a:rPr lang="ru-RU" sz="1200" b="0" baseline="0" dirty="0" smtClean="0"/>
              <a:t> нажмите кнопку </a:t>
            </a:r>
            <a:r>
              <a:rPr lang="ru-RU" sz="1200" b="1" baseline="0" dirty="0" smtClean="0"/>
              <a:t>Раздел</a:t>
            </a:r>
            <a:r>
              <a:rPr lang="ru-RU" sz="1200" b="0" baseline="0" dirty="0" smtClean="0"/>
              <a:t> и выберите команду </a:t>
            </a:r>
            <a:r>
              <a:rPr lang="ru-RU" sz="1200" b="1" baseline="0" dirty="0" smtClean="0"/>
              <a:t>Добавить раздел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ru-RU" sz="1200" b="1" dirty="0" smtClean="0"/>
          </a:p>
          <a:p>
            <a:pPr lvl="0"/>
            <a:r>
              <a:rPr lang="ru-RU" sz="1200" b="1" dirty="0" smtClean="0"/>
              <a:t>Заметки</a:t>
            </a:r>
          </a:p>
          <a:p>
            <a:pPr lvl="0"/>
            <a:r>
              <a:rPr lang="ru-RU" sz="1200" dirty="0" smtClean="0"/>
              <a:t>Используйте область заметок для размещения заметок докладчика или дополнительных сведений для аудитории.</a:t>
            </a:r>
            <a:r>
              <a:rPr lang="ru-RU" sz="1200" baseline="0" dirty="0" smtClean="0"/>
              <a:t> Во время воспроизведения презентации эти заметки отображаются в режиме докладчика. </a:t>
            </a:r>
          </a:p>
          <a:p>
            <a:pPr lvl="0">
              <a:buFontTx/>
              <a:buNone/>
            </a:pPr>
            <a:r>
              <a:rPr lang="ru-RU" sz="1200" dirty="0" smtClean="0"/>
              <a:t>Обращайте внимание на размер шрифта (важно обеспечить различимость при ослабленном зрении, видеосъемке и чтении с экрана)</a:t>
            </a:r>
          </a:p>
          <a:p>
            <a:pPr lvl="0"/>
            <a:endParaRPr lang="ru-RU" sz="1200" dirty="0" smtClean="0"/>
          </a:p>
          <a:p>
            <a:pPr lvl="0">
              <a:buFontTx/>
              <a:buNone/>
            </a:pPr>
            <a:r>
              <a:rPr lang="ru-RU" sz="1200" b="1" dirty="0" smtClean="0"/>
              <a:t>Сочетаемые цвета </a:t>
            </a:r>
          </a:p>
          <a:p>
            <a:pPr lvl="0">
              <a:buFontTx/>
              <a:buNone/>
            </a:pPr>
            <a:r>
              <a:rPr lang="ru-RU" sz="1200" dirty="0" smtClean="0"/>
              <a:t>Обратите особое внимание на графики, диаграммы и надписи.</a:t>
            </a:r>
            <a:r>
              <a:rPr lang="ru-RU" sz="1200" baseline="0" dirty="0" smtClean="0"/>
              <a:t> </a:t>
            </a:r>
            <a:endParaRPr lang="ru-RU" sz="1200" dirty="0" smtClean="0"/>
          </a:p>
          <a:p>
            <a:pPr lvl="0"/>
            <a:r>
              <a:rPr lang="ru-RU" sz="1200" dirty="0" smtClean="0"/>
              <a:t>Учтите, что печать будет выполняться </a:t>
            </a:r>
            <a:r>
              <a:rPr lang="ru-RU" sz="1200" dirty="0" err="1" smtClean="0"/>
              <a:t>в черно-белом режиме или в оттенках серого</a:t>
            </a:r>
            <a:r>
              <a:rPr lang="ru-RU" sz="1200" dirty="0" smtClean="0"/>
              <a:t>. Выполните пробную печать, чтобы убедиться в сохранении разницы между цветами при печати </a:t>
            </a:r>
            <a:r>
              <a:rPr lang="ru-RU" sz="1200" dirty="0" err="1" smtClean="0"/>
              <a:t>в черно-белом режиме или в оттенках серого</a:t>
            </a:r>
            <a:r>
              <a:rPr lang="ru-RU" sz="1200" dirty="0" smtClean="0"/>
              <a:t>.</a:t>
            </a:r>
          </a:p>
          <a:p>
            <a:pPr lvl="0">
              <a:buFontTx/>
              <a:buNone/>
            </a:pPr>
            <a:endParaRPr lang="ru-RU" sz="1200" dirty="0" smtClean="0"/>
          </a:p>
          <a:p>
            <a:pPr lvl="0">
              <a:buFontTx/>
              <a:buNone/>
            </a:pPr>
            <a:r>
              <a:rPr lang="ru-RU" sz="1200" b="1" dirty="0" smtClean="0"/>
              <a:t>Диаграммы, таблицы и графики</a:t>
            </a:r>
          </a:p>
          <a:p>
            <a:pPr lvl="0"/>
            <a:r>
              <a:rPr lang="ru-RU" sz="1200" dirty="0" smtClean="0"/>
              <a:t>Не усложняйте восприятие: по возможности используйте согласованные, простые стили и цвета.</a:t>
            </a:r>
          </a:p>
          <a:p>
            <a:pPr lvl="0"/>
            <a:r>
              <a:rPr lang="ru-RU" sz="1200" dirty="0" smtClean="0"/>
              <a:t>Снабдите все диаграммы и таблицы подписями.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1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Причин снижения общего количества КИ,</a:t>
            </a:r>
            <a:r>
              <a:rPr lang="ru-RU" baseline="0" dirty="0" smtClean="0"/>
              <a:t> проводимых в </a:t>
            </a:r>
            <a:r>
              <a:rPr lang="ru-RU" baseline="0" dirty="0" err="1" smtClean="0"/>
              <a:t>КрасГМУ</a:t>
            </a:r>
            <a:r>
              <a:rPr lang="ru-RU" baseline="0" dirty="0" smtClean="0"/>
              <a:t> несколько: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Неблагоприятная внешне-экономическая и внутри страны финансовая ситуация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Все регистры теперь учитываются как </a:t>
            </a:r>
            <a:r>
              <a:rPr lang="ru-RU" baseline="0" dirty="0" err="1" smtClean="0"/>
              <a:t>хоз.темы</a:t>
            </a:r>
            <a:r>
              <a:rPr lang="ru-RU" baseline="0" dirty="0" smtClean="0"/>
              <a:t> и в данном отчете не представлены, тогда как в 2014 и 2015 учитывались в общей массе КИ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Высокая конкуренция со стороны лечебных учреждений. Все крупные многопрофильные больницы Красноярска в течение последних трех лет особенно, активно проводят КИ.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</a:t>
            </a:r>
            <a:r>
              <a:rPr lang="ru-RU" baseline="0" dirty="0" smtClean="0"/>
              <a:t> предыдущие годы слабая оценка работы в Ки в рейтинге ППС. Изменения этого года, по всей видимости, отразятся на мотивации сотрудников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07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smtClean="0"/>
              <a:t>По</a:t>
            </a:r>
            <a:r>
              <a:rPr lang="ru-RU" sz="1800" baseline="0" dirty="0" smtClean="0"/>
              <a:t> прежнему, основную долю занимают международные КИ </a:t>
            </a:r>
            <a:r>
              <a:rPr lang="en-US" sz="1800" baseline="0" dirty="0" smtClean="0"/>
              <a:t>III</a:t>
            </a:r>
            <a:r>
              <a:rPr lang="ru-RU" sz="1800" baseline="0" dirty="0" smtClean="0"/>
              <a:t> фазы</a:t>
            </a:r>
          </a:p>
          <a:p>
            <a:r>
              <a:rPr lang="ru-RU" sz="1800" baseline="0" dirty="0" smtClean="0"/>
              <a:t>Отмечается снижение числа обсервационных и исследований </a:t>
            </a:r>
            <a:r>
              <a:rPr lang="en-US" sz="1800" baseline="0" dirty="0" smtClean="0"/>
              <a:t>IV </a:t>
            </a:r>
            <a:r>
              <a:rPr lang="ru-RU" sz="1800" baseline="0" dirty="0" smtClean="0"/>
              <a:t>фазы (… не лучшие времена для </a:t>
            </a:r>
            <a:r>
              <a:rPr lang="ru-RU" sz="1800" baseline="0" dirty="0" err="1" smtClean="0"/>
              <a:t>фармкомпаний</a:t>
            </a:r>
            <a:r>
              <a:rPr lang="ru-RU" sz="1800" baseline="0" dirty="0" smtClean="0"/>
              <a:t>)</a:t>
            </a:r>
            <a:endParaRPr lang="ru-R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7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1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объект: выде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ru-RU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262626">
                    <a:lumMod val="85000"/>
                    <a:lumOff val="15000"/>
                  </a:srgbClr>
                </a:solidFill>
              </a:defRPr>
            </a:lvl1pPr>
          </a:lstStyle>
          <a:p>
            <a:pPr>
              <a:defRPr/>
            </a:pPr>
            <a:fld id="{C850216B-DA23-4703-BB66-DD786C42DAF4}" type="datetimeFigureOut">
              <a:rPr lang="ru-RU"/>
              <a:pPr>
                <a:defRPr/>
              </a:pPr>
              <a:t>21.12.2016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ru-RU">
                <a:solidFill>
                  <a:srgbClr val="262626">
                    <a:lumMod val="85000"/>
                    <a:lumOff val="1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fld id="{2740E383-ACC7-4B66-B799-0DA8F4D996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0051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kumimoji="0" lang="ru-RU" smtClean="0"/>
              <a:t>Образец подзаголовка</a:t>
            </a:r>
            <a:endParaRPr kumimoji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ru-RU" sz="2000" baseline="0"/>
            </a:lvl1pPr>
          </a:lstStyle>
          <a:p>
            <a:r>
              <a:rPr kumimoji="0" lang="ru-RU"/>
              <a:t>Эмблема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6069079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kumimoji="0" lang="cs-CZ"/>
              <a:pPr/>
              <a:t>21.12.2016</a:t>
            </a:fld>
            <a:endParaRPr kumimoji="0"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7221587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FE269-774A-4389-B1E0-B9AC2F52E0C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2F3AD-F5D3-4A8E-B16F-B76ED049B0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7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87A0-C4A7-4E87-9455-9D6FF9AD1B3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01D3058-517B-4398-ADF2-8EA59F8DCD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80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8D87A-9D2D-459F-A3C6-4FF8F7015E3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EA901-8FC0-4E4C-BDE0-752CDAB208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21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CBEC3-16BB-44B0-8480-07307888C2F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3D8B074-A243-431D-B66D-E0BB68408D8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18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7EB32-1B67-41CC-8137-8D1B1AAD8F1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C6E20-FC85-4590-9DBD-3621DE9DF3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9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12A6-C74F-427D-836F-88EFA0B365A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51507-A92A-4943-8678-59062B12C7F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92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EAA1A-672D-4794-910F-29DB7C36A28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BBC3B-F8BE-4E59-B15B-3EB7360651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779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D19A4-1BF1-4689-8406-48543E77792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03429-897B-4AF0-8F04-B8A600F112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89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7AB51-DC97-4D32-86D4-D109847255C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26CA-D5EE-4126-A94E-14839DA1E89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48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FD51-E8AC-47C8-AE13-A84A73DAFC57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81D1F-E079-4273-A3D9-3CEE7E800A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CE903-A30C-4D64-BDDC-507952683E9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9AA2A-F27B-4D2F-9A7C-3F2B7FADF65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66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ltGray">
          <a:xfrm>
            <a:off x="0" y="6611938"/>
            <a:ext cx="9144000" cy="260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63794"/>
              </a:solidFill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76238" y="228600"/>
            <a:ext cx="1147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</a:rPr>
              <a:t>Company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63794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71600" y="5867400"/>
            <a:ext cx="65532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4868863"/>
            <a:ext cx="9144000" cy="720725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extLs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ko-KR" noProof="0"/>
              <a:t>Click to edit Master title</a:t>
            </a:r>
            <a:br>
              <a:rPr lang="en-US" altLang="ko-KR" noProof="0"/>
            </a:br>
            <a:r>
              <a:rPr lang="en-US" altLang="ko-KR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389169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C97CE-C03C-47D1-A13A-F07CED711495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00908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97B26-CC9A-4A5D-8BBF-54643EF64600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46434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48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48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2799B-73B4-4A2A-B5D4-AA43082ED8A3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044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F806E-01FD-4E8B-AED6-A7A6580CF621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1198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0155D-B002-4BFA-8246-0267575C124B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78232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067B8-6496-4F3D-8EB8-7523C3B6270B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2132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5105F-22C9-430C-9E2E-A4F696DD7A49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26326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65ECF-BCAE-4DF4-8503-2BE2BFE9365D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51910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7505D-01B1-4DB5-85ED-BD30AEA209A9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847319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A2A27-5A28-4E0E-B5E7-E83CB20456F7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430491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04800" y="152400"/>
            <a:ext cx="8458200" cy="6248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B2FD6-0077-44FF-B592-774C444F3806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4486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  <p:sldLayoutId id="214748368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44BC5-2064-4201-B689-2B99C89597F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21.12.2016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D203D3-0527-4DF9-8D20-5AA7B201B040}" type="slidenum">
              <a:rPr 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3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6379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11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E2F53-2E7A-4E06-89DC-BDA9E565659A}" type="slidenum">
              <a:rPr lang="en-US" altLang="ru-RU" smtClean="0">
                <a:solidFill>
                  <a:srgbClr val="16379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>
              <a:solidFill>
                <a:srgbClr val="163794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4800" y="152400"/>
            <a:ext cx="8458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gray">
          <a:xfrm>
            <a:off x="0" y="838200"/>
            <a:ext cx="9144000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ru-RU" sz="10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288" y="838200"/>
            <a:ext cx="845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3776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chart" Target="../charts/chart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tags" Target="../tags/tag6.xml"/><Relationship Id="rId7" Type="http://schemas.openxmlformats.org/officeDocument/2006/relationships/image" Target="../media/image6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1.pn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1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6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40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88840"/>
            <a:ext cx="6321915" cy="3888432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результатах научно-исследовательской работы в </a:t>
            </a:r>
            <a:r>
              <a:rPr lang="ru-RU" sz="4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КрасГМУ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2016 году. Утверждение плана НИР-2017. Отчет о работе ЦКНС</a:t>
            </a:r>
            <a: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0" y="30163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«Красноярский государственный медицинский университет имени профессора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В.Ф. </a:t>
            </a:r>
            <a:r>
              <a:rPr lang="ru-RU" alt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Войно-Ясенецкого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здравоохранения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sp>
        <p:nvSpPr>
          <p:cNvPr id="9220" name="Rectangle 13"/>
          <p:cNvSpPr>
            <a:spLocks noChangeArrowheads="1"/>
          </p:cNvSpPr>
          <p:nvPr/>
        </p:nvSpPr>
        <p:spPr bwMode="auto">
          <a:xfrm>
            <a:off x="0" y="4941168"/>
            <a:ext cx="6660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по НР,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д.м.н., профессор  М.М. Петрова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декабря  201</a:t>
            </a:r>
            <a:r>
              <a:rPr lang="en-US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11623"/>
            <a:ext cx="2027360" cy="2968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7" y="4929188"/>
            <a:ext cx="292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«Дорога к истине вымощена парадоксами»</a:t>
            </a:r>
          </a:p>
          <a:p>
            <a:pPr algn="ctr"/>
            <a:r>
              <a:rPr lang="ru-RU" b="1" dirty="0" smtClean="0"/>
              <a:t>Оскар </a:t>
            </a:r>
            <a:r>
              <a:rPr lang="ru-RU" b="1" dirty="0" err="1" smtClean="0"/>
              <a:t>Уайлд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070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537" y="1268413"/>
            <a:ext cx="4752528" cy="4536852"/>
          </a:xfrm>
          <a:solidFill>
            <a:schemeClr val="accent1"/>
          </a:solidFill>
        </p:spPr>
        <p:txBody>
          <a:bodyPr rtlCol="0">
            <a:normAutofit fontScale="55000" lnSpcReduction="2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dirty="0" smtClean="0">
                <a:solidFill>
                  <a:srgbClr val="002060"/>
                </a:solidFill>
              </a:rPr>
              <a:t>	</a:t>
            </a:r>
            <a:r>
              <a:rPr lang="ru-RU" sz="3800" b="1" dirty="0" smtClean="0">
                <a:solidFill>
                  <a:srgbClr val="FFFF00"/>
                </a:solidFill>
              </a:rPr>
              <a:t>Профессору А.Б. </a:t>
            </a:r>
            <a:r>
              <a:rPr lang="ru-RU" sz="3800" b="1" dirty="0" err="1" smtClean="0">
                <a:solidFill>
                  <a:srgbClr val="FFFF00"/>
                </a:solidFill>
              </a:rPr>
              <a:t>Салминой</a:t>
            </a:r>
            <a:r>
              <a:rPr lang="ru-RU" sz="3800" b="1" dirty="0" smtClean="0">
                <a:solidFill>
                  <a:srgbClr val="FFFF00"/>
                </a:solidFill>
              </a:rPr>
              <a:t> присуждена международная премия «</a:t>
            </a:r>
            <a:r>
              <a:rPr lang="en-US" sz="3800" b="1" dirty="0" smtClean="0">
                <a:solidFill>
                  <a:srgbClr val="FFFF00"/>
                </a:solidFill>
              </a:rPr>
              <a:t>Scopus Award Russia 2016</a:t>
            </a:r>
            <a:r>
              <a:rPr lang="ru-RU" sz="3800" b="1" dirty="0" smtClean="0">
                <a:solidFill>
                  <a:srgbClr val="FFFF00"/>
                </a:solidFill>
              </a:rPr>
              <a:t>» </a:t>
            </a:r>
            <a:br>
              <a:rPr lang="ru-RU" sz="3800" b="1" dirty="0" smtClean="0">
                <a:solidFill>
                  <a:srgbClr val="FFFF00"/>
                </a:solidFill>
              </a:rPr>
            </a:br>
            <a:r>
              <a:rPr lang="ru-RU" sz="3800" b="1" dirty="0" smtClean="0">
                <a:solidFill>
                  <a:srgbClr val="FFFF00"/>
                </a:solidFill>
              </a:rPr>
              <a:t>как одному из 9 самых высоко цитируемых ученых Российской Федерации.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800" b="1" dirty="0" smtClean="0">
              <a:solidFill>
                <a:srgbClr val="FFFF00"/>
              </a:solidFill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800" b="1" dirty="0" smtClean="0">
                <a:solidFill>
                  <a:srgbClr val="FFFF00"/>
                </a:solidFill>
              </a:rPr>
              <a:t>	Эта премия присуждается ежегодно </a:t>
            </a:r>
            <a:r>
              <a:rPr lang="en-US" sz="3800" b="1" dirty="0" smtClean="0">
                <a:solidFill>
                  <a:srgbClr val="FFFF00"/>
                </a:solidFill>
              </a:rPr>
              <a:t>Elsevier </a:t>
            </a:r>
            <a:r>
              <a:rPr lang="ru-RU" sz="3800" b="1" dirty="0" smtClean="0">
                <a:solidFill>
                  <a:srgbClr val="FFFF00"/>
                </a:solidFill>
              </a:rPr>
              <a:t>при поддержке </a:t>
            </a:r>
            <a:r>
              <a:rPr lang="ru-RU" sz="3800" b="1" dirty="0" err="1" smtClean="0">
                <a:solidFill>
                  <a:srgbClr val="FFFF00"/>
                </a:solidFill>
              </a:rPr>
              <a:t>Минис-терства</a:t>
            </a:r>
            <a:r>
              <a:rPr lang="ru-RU" sz="3800" b="1" dirty="0" smtClean="0">
                <a:solidFill>
                  <a:srgbClr val="FFFF00"/>
                </a:solidFill>
              </a:rPr>
              <a:t> образования и науки РФ наиболее цитируемым ученым, внесшим вклад в развитие </a:t>
            </a:r>
            <a:r>
              <a:rPr lang="ru-RU" sz="3800" b="1" dirty="0" err="1" smtClean="0">
                <a:solidFill>
                  <a:srgbClr val="FFFF00"/>
                </a:solidFill>
              </a:rPr>
              <a:t>нацио-нальной</a:t>
            </a:r>
            <a:r>
              <a:rPr lang="ru-RU" sz="3800" b="1" dirty="0">
                <a:solidFill>
                  <a:srgbClr val="FFFF00"/>
                </a:solidFill>
              </a:rPr>
              <a:t> </a:t>
            </a:r>
            <a:r>
              <a:rPr lang="ru-RU" sz="3800" b="1" dirty="0" smtClean="0">
                <a:solidFill>
                  <a:srgbClr val="FFFF00"/>
                </a:solidFill>
              </a:rPr>
              <a:t>науки. </a:t>
            </a:r>
            <a:br>
              <a:rPr lang="ru-RU" sz="3800" b="1" dirty="0" smtClean="0">
                <a:solidFill>
                  <a:srgbClr val="FFFF00"/>
                </a:solidFill>
              </a:rPr>
            </a:br>
            <a:r>
              <a:rPr lang="ru-RU" sz="3800" b="1" dirty="0" smtClean="0">
                <a:solidFill>
                  <a:srgbClr val="FFFF00"/>
                </a:solidFill>
              </a:rPr>
              <a:t/>
            </a:r>
            <a:br>
              <a:rPr lang="ru-RU" sz="3800" b="1" dirty="0" smtClean="0">
                <a:solidFill>
                  <a:srgbClr val="FFFF00"/>
                </a:solidFill>
              </a:rPr>
            </a:br>
            <a:endParaRPr lang="ru-RU" sz="3800" b="1" dirty="0" smtClean="0">
              <a:solidFill>
                <a:srgbClr val="FFFF00"/>
              </a:solidFill>
            </a:endParaRPr>
          </a:p>
          <a:p>
            <a:pPr algn="just"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2051" name="Рисунок 6" descr="elsevier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1317625" cy="657225"/>
          </a:xfrm>
          <a:noFill/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22400" r="33852" b="17401"/>
          <a:stretch>
            <a:fillRect/>
          </a:stretch>
        </p:blipFill>
        <p:spPr bwMode="auto">
          <a:xfrm>
            <a:off x="5364163" y="333375"/>
            <a:ext cx="33623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C:\Users\E8F7~1\AppData\Local\Temp\IMG_9216-19-12-16-15-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2001838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13095" r="17117" b="70255"/>
          <a:stretch>
            <a:fillRect/>
          </a:stretch>
        </p:blipFill>
        <p:spPr bwMode="auto">
          <a:xfrm>
            <a:off x="20638" y="39688"/>
            <a:ext cx="73326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Прямоугольник 1"/>
          <p:cNvSpPr>
            <a:spLocks noChangeArrowheads="1"/>
          </p:cNvSpPr>
          <p:nvPr/>
        </p:nvSpPr>
        <p:spPr bwMode="auto">
          <a:xfrm>
            <a:off x="6350" y="1052513"/>
            <a:ext cx="85693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/>
              <a:t>95th Annual Meeting of the German Physiological Society, 3–5 March 2016,</a:t>
            </a:r>
            <a:r>
              <a:rPr lang="ru-RU"/>
              <a:t> </a:t>
            </a:r>
            <a:r>
              <a:rPr lang="en-US"/>
              <a:t>Lübeck,</a:t>
            </a:r>
            <a:r>
              <a:rPr lang="ru-RU"/>
              <a:t> </a:t>
            </a:r>
            <a:r>
              <a:rPr lang="en-US"/>
              <a:t>Germany</a:t>
            </a:r>
            <a:r>
              <a:rPr lang="ru-RU"/>
              <a:t> (Ежегодная конференция немецкого физиологического общества Любек, Германия)</a:t>
            </a:r>
          </a:p>
          <a:p>
            <a:r>
              <a:rPr lang="ru-RU"/>
              <a:t>Секция </a:t>
            </a:r>
            <a:r>
              <a:rPr lang="en-US"/>
              <a:t>Glia Cells &amp; Stem Cells</a:t>
            </a:r>
            <a:endParaRPr lang="ru-RU"/>
          </a:p>
          <a:p>
            <a:r>
              <a:rPr lang="en-US" b="1"/>
              <a:t>Features of CD157 and CD38 expression in neurogenic niches of the brain in experimental Alzheimer’s disease</a:t>
            </a:r>
          </a:p>
          <a:p>
            <a:r>
              <a:rPr lang="en-US" u="sng"/>
              <a:t>Komleva Yu.K., </a:t>
            </a:r>
            <a:r>
              <a:rPr lang="en-US"/>
              <a:t>Gorina Ya.V., Lopatina O.L., Shuvaev A.N., Malinovskaya N.A., Chernykh A.I., Salmina A.B.</a:t>
            </a:r>
            <a:endParaRPr lang="ru-RU" b="1"/>
          </a:p>
        </p:txBody>
      </p:sp>
      <p:sp>
        <p:nvSpPr>
          <p:cNvPr id="2052" name="AutoShape 4" descr="&amp;Kcy;&amp;acy;&amp;rcy;&amp;tcy;&amp;icy;&amp;ncy;&amp;kcy;&amp;icy; &amp;pcy;&amp;ocy; &amp;zcy;&amp;acy;&amp;pcy;&amp;rcy;&amp;ocy;&amp;scy;&amp;ucy; 9th International Symposium on Neuroprotection and Neurorepair, Leipzig, Germany"/>
          <p:cNvSpPr>
            <a:spLocks noChangeAspect="1" noChangeArrowheads="1"/>
          </p:cNvSpPr>
          <p:nvPr/>
        </p:nvSpPr>
        <p:spPr bwMode="auto">
          <a:xfrm>
            <a:off x="155575" y="-1600200"/>
            <a:ext cx="7810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/>
          </a:p>
        </p:txBody>
      </p:sp>
      <p:sp>
        <p:nvSpPr>
          <p:cNvPr id="2053" name="AutoShape 6" descr="&amp;Kcy;&amp;acy;&amp;rcy;&amp;tcy;&amp;icy;&amp;ncy;&amp;kcy;&amp;icy; &amp;pcy;&amp;ocy; &amp;zcy;&amp;acy;&amp;pcy;&amp;rcy;&amp;ocy;&amp;scy;&amp;ucy; 9th International Symposium on Neuroprotection and Neurorepair, Leipzig, Germany"/>
          <p:cNvSpPr>
            <a:spLocks noChangeAspect="1" noChangeArrowheads="1"/>
          </p:cNvSpPr>
          <p:nvPr/>
        </p:nvSpPr>
        <p:spPr bwMode="auto">
          <a:xfrm>
            <a:off x="307975" y="-1447800"/>
            <a:ext cx="7810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/>
          </a:p>
        </p:txBody>
      </p:sp>
      <p:pic>
        <p:nvPicPr>
          <p:cNvPr id="2054" name="Picture 7" descr="C:\Users\komlevayk\Desktop\logo_neurorepair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316288"/>
            <a:ext cx="30130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Прямоугольник 4"/>
          <p:cNvSpPr>
            <a:spLocks noChangeArrowheads="1"/>
          </p:cNvSpPr>
          <p:nvPr/>
        </p:nvSpPr>
        <p:spPr bwMode="auto">
          <a:xfrm>
            <a:off x="0" y="4692650"/>
            <a:ext cx="8943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/>
              <a:t>9th International Symposium on Neuroprotection and Neurorepair. April 19-22,2016,Leipzig, Germany (9 </a:t>
            </a:r>
            <a:r>
              <a:rPr lang="ru-RU"/>
              <a:t>Международный симпозиум по нейропротекции и нейровосстановлению, Лейпциг, Германия)</a:t>
            </a:r>
          </a:p>
          <a:p>
            <a:r>
              <a:rPr lang="en-US" b="1"/>
              <a:t>Inflammasomme and inflammatory mediators expression in astrocytes</a:t>
            </a:r>
            <a:r>
              <a:rPr lang="ru-RU" b="1"/>
              <a:t> </a:t>
            </a:r>
            <a:r>
              <a:rPr lang="en-US" b="1"/>
              <a:t>in the neurodegeneration</a:t>
            </a:r>
            <a:br>
              <a:rPr lang="en-US" b="1"/>
            </a:br>
            <a:r>
              <a:rPr lang="en-US" u="sng"/>
              <a:t>Komleva Y., </a:t>
            </a:r>
            <a:r>
              <a:rPr lang="en-US"/>
              <a:t>Gorina Y., Lopatina O., Malinovskaya N., Panina Y., Chernykh A., Volkova V., Salmina A. 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2956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&amp;Kcy;&amp;acy;&amp;rcy;&amp;tcy;&amp;icy;&amp;ncy;&amp;kcy;&amp;icy; &amp;pcy;&amp;ocy; &amp;zcy;&amp;acy;&amp;pcy;&amp;rcy;&amp;ocy;&amp;scy;&amp;ucy; 9th International Symposium on Neuroprotection and Neurorepair, Leipzig, Germany"/>
          <p:cNvSpPr>
            <a:spLocks noChangeAspect="1" noChangeArrowheads="1"/>
          </p:cNvSpPr>
          <p:nvPr/>
        </p:nvSpPr>
        <p:spPr bwMode="auto">
          <a:xfrm>
            <a:off x="155575" y="-1600200"/>
            <a:ext cx="7810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&amp;Kcy;&amp;acy;&amp;rcy;&amp;tcy;&amp;icy;&amp;ncy;&amp;kcy;&amp;icy; &amp;pcy;&amp;ocy; &amp;zcy;&amp;acy;&amp;pcy;&amp;rcy;&amp;ocy;&amp;scy;&amp;ucy; 9th International Symposium on Neuroprotection and Neurorepair, Leipzig, Germany"/>
          <p:cNvSpPr>
            <a:spLocks noChangeAspect="1" noChangeArrowheads="1"/>
          </p:cNvSpPr>
          <p:nvPr/>
        </p:nvSpPr>
        <p:spPr bwMode="auto">
          <a:xfrm>
            <a:off x="307975" y="-1447800"/>
            <a:ext cx="7810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komlevayk\Desktop\logo_neurorepair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62" y="1975721"/>
            <a:ext cx="3013573" cy="12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431" y="219075"/>
            <a:ext cx="79560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9th International Symposium on Neuroprotection and </a:t>
            </a:r>
            <a:r>
              <a:rPr lang="en-US" sz="2000" b="1" dirty="0" err="1">
                <a:solidFill>
                  <a:srgbClr val="0070C0"/>
                </a:solidFill>
              </a:rPr>
              <a:t>Neurorepair</a:t>
            </a:r>
            <a:r>
              <a:rPr lang="en-US" sz="2000" b="1" dirty="0">
                <a:solidFill>
                  <a:srgbClr val="0070C0"/>
                </a:solidFill>
              </a:rPr>
              <a:t>.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April </a:t>
            </a:r>
            <a:r>
              <a:rPr lang="en-US" sz="2000" b="1" dirty="0">
                <a:solidFill>
                  <a:srgbClr val="0070C0"/>
                </a:solidFill>
              </a:rPr>
              <a:t>19-22,2016,Leipzig, Germany </a:t>
            </a:r>
            <a:r>
              <a:rPr lang="en-US" dirty="0"/>
              <a:t>(9 </a:t>
            </a:r>
            <a:r>
              <a:rPr lang="ru-RU" dirty="0"/>
              <a:t>Международный симпозиум по </a:t>
            </a:r>
            <a:r>
              <a:rPr lang="ru-RU" dirty="0" err="1"/>
              <a:t>нейропротекции</a:t>
            </a:r>
            <a:r>
              <a:rPr lang="ru-RU" dirty="0"/>
              <a:t> и </a:t>
            </a:r>
            <a:r>
              <a:rPr lang="ru-RU" dirty="0" err="1"/>
              <a:t>нейровосстановлению</a:t>
            </a:r>
            <a:r>
              <a:rPr lang="ru-RU" dirty="0"/>
              <a:t>, Лейпциг, </a:t>
            </a:r>
            <a:r>
              <a:rPr lang="ru-RU" dirty="0" smtClean="0"/>
              <a:t>Германия, 2016)</a:t>
            </a:r>
            <a:endParaRPr lang="ru-RU" dirty="0"/>
          </a:p>
          <a:p>
            <a:r>
              <a:rPr lang="ru-RU" b="1" dirty="0" smtClean="0"/>
              <a:t>«</a:t>
            </a:r>
            <a:r>
              <a:rPr lang="en-US" b="1" dirty="0"/>
              <a:t>Brain plasticity under different environment: </a:t>
            </a:r>
            <a:endParaRPr lang="ru-RU" b="1" dirty="0" smtClean="0"/>
          </a:p>
          <a:p>
            <a:r>
              <a:rPr lang="en-US" b="1" dirty="0" smtClean="0"/>
              <a:t>molecular </a:t>
            </a:r>
            <a:r>
              <a:rPr lang="en-US" b="1" dirty="0"/>
              <a:t>and behavioral </a:t>
            </a:r>
            <a:r>
              <a:rPr lang="en-US" b="1" dirty="0" smtClean="0"/>
              <a:t>changes</a:t>
            </a:r>
            <a:r>
              <a:rPr lang="ru-RU" b="1" dirty="0" smtClean="0"/>
              <a:t>» («</a:t>
            </a:r>
            <a:r>
              <a:rPr lang="ru-RU" b="1" dirty="0" err="1" smtClean="0"/>
              <a:t>Нейропластичность</a:t>
            </a:r>
            <a:r>
              <a:rPr lang="ru-RU" b="1" dirty="0" smtClean="0"/>
              <a:t> головного мозга в различных социальных условиях»)</a:t>
            </a:r>
            <a:endParaRPr lang="en-US" dirty="0"/>
          </a:p>
          <a:p>
            <a:r>
              <a:rPr lang="en-US" u="sng" dirty="0" err="1" smtClean="0"/>
              <a:t>Lopatina</a:t>
            </a:r>
            <a:r>
              <a:rPr lang="en-US" u="sng" dirty="0" smtClean="0"/>
              <a:t> </a:t>
            </a:r>
            <a:r>
              <a:rPr lang="en-US" u="sng" dirty="0"/>
              <a:t>O.L., </a:t>
            </a:r>
            <a:r>
              <a:rPr lang="en-US" dirty="0" err="1"/>
              <a:t>Gorina</a:t>
            </a:r>
            <a:r>
              <a:rPr lang="en-US" dirty="0"/>
              <a:t> </a:t>
            </a:r>
            <a:r>
              <a:rPr lang="en-US" dirty="0" err="1"/>
              <a:t>Ya.V</a:t>
            </a:r>
            <a:r>
              <a:rPr lang="en-US" dirty="0"/>
              <a:t>., </a:t>
            </a:r>
            <a:r>
              <a:rPr lang="en-US" dirty="0" err="1"/>
              <a:t>Komleva</a:t>
            </a:r>
            <a:r>
              <a:rPr lang="en-US" dirty="0"/>
              <a:t> </a:t>
            </a:r>
            <a:r>
              <a:rPr lang="en-US" dirty="0" err="1"/>
              <a:t>Yu.K</a:t>
            </a:r>
            <a:r>
              <a:rPr lang="en-US" dirty="0"/>
              <a:t>., </a:t>
            </a:r>
            <a:r>
              <a:rPr lang="en-US" dirty="0" err="1"/>
              <a:t>Volkova</a:t>
            </a:r>
            <a:r>
              <a:rPr lang="en-US" dirty="0"/>
              <a:t> V.V., </a:t>
            </a:r>
            <a:r>
              <a:rPr lang="en-US" dirty="0" err="1"/>
              <a:t>Salmina</a:t>
            </a:r>
            <a:r>
              <a:rPr lang="en-US" dirty="0"/>
              <a:t> A.B</a:t>
            </a:r>
            <a:r>
              <a:rPr lang="en-US" dirty="0" smtClean="0"/>
              <a:t>.</a:t>
            </a:r>
            <a:endParaRPr lang="ru-RU" dirty="0" smtClean="0"/>
          </a:p>
          <a:p>
            <a:r>
              <a:rPr lang="ru-RU" dirty="0" smtClean="0"/>
              <a:t>(Лопатина О.Л., Горина Я.В., Комлева Ю.К., Волкова В.В., </a:t>
            </a:r>
            <a:r>
              <a:rPr lang="ru-RU" dirty="0" err="1" smtClean="0"/>
              <a:t>Салмина</a:t>
            </a:r>
            <a:r>
              <a:rPr lang="ru-RU" dirty="0" smtClean="0"/>
              <a:t> А.Б.)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5" t="9335" r="2116" b="72251"/>
          <a:stretch/>
        </p:blipFill>
        <p:spPr bwMode="auto">
          <a:xfrm>
            <a:off x="4213225" y="4797152"/>
            <a:ext cx="3403275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2" r="41014" b="50000"/>
          <a:stretch/>
        </p:blipFill>
        <p:spPr bwMode="auto">
          <a:xfrm>
            <a:off x="7616500" y="4797152"/>
            <a:ext cx="1170432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287" y="3284984"/>
            <a:ext cx="8751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V СЪЕЗДА ФИЗИОЛОГОВ СНГ, V СЪЕЗДА БИОХИМИКОВ РОССИИ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(Сочи-Дагомыс, 4-9 октября, 2016)</a:t>
            </a:r>
          </a:p>
          <a:p>
            <a:r>
              <a:rPr lang="ru-RU" b="1" dirty="0" smtClean="0"/>
              <a:t>«Реализация </a:t>
            </a:r>
            <a:r>
              <a:rPr lang="ru-RU" b="1" dirty="0"/>
              <a:t>социального поведения и </a:t>
            </a:r>
            <a:endParaRPr lang="ru-RU" b="1" dirty="0" smtClean="0"/>
          </a:p>
          <a:p>
            <a:r>
              <a:rPr lang="ru-RU" b="1" dirty="0" smtClean="0"/>
              <a:t>формирование </a:t>
            </a:r>
            <a:r>
              <a:rPr lang="ru-RU" b="1" dirty="0"/>
              <a:t>эмоциональных состояний: эффекты </a:t>
            </a:r>
            <a:r>
              <a:rPr lang="ru-RU" b="1" dirty="0" smtClean="0"/>
              <a:t>окситоцина»</a:t>
            </a:r>
            <a:r>
              <a:rPr lang="ru-RU" dirty="0" smtClean="0"/>
              <a:t> </a:t>
            </a:r>
          </a:p>
          <a:p>
            <a:r>
              <a:rPr lang="ru-RU" u="sng" dirty="0" smtClean="0"/>
              <a:t>Лопатина </a:t>
            </a:r>
            <a:r>
              <a:rPr lang="ru-RU" u="sng" dirty="0"/>
              <a:t>О.Л</a:t>
            </a:r>
            <a:r>
              <a:rPr lang="ru-RU" dirty="0"/>
              <a:t>., </a:t>
            </a:r>
            <a:r>
              <a:rPr lang="ru-RU" dirty="0" err="1"/>
              <a:t>Шабалова</a:t>
            </a:r>
            <a:r>
              <a:rPr lang="ru-RU" dirty="0"/>
              <a:t> А.А., Панина Ю.А., Горина Я.В., Комлева Ю.К., </a:t>
            </a:r>
            <a:r>
              <a:rPr lang="ru-RU" dirty="0" err="1"/>
              <a:t>Салмина</a:t>
            </a:r>
            <a:r>
              <a:rPr lang="ru-RU" dirty="0"/>
              <a:t> А.Б.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6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Публикации 2016 года в международных базах данных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58241"/>
              </p:ext>
            </p:extLst>
          </p:nvPr>
        </p:nvGraphicFramePr>
        <p:xfrm>
          <a:off x="467544" y="1700808"/>
          <a:ext cx="8229600" cy="4862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1872208"/>
                <a:gridCol w="19649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Кафедры/подразделения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WoS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Scopus</a:t>
                      </a:r>
                      <a:endParaRPr lang="ru-RU" dirty="0"/>
                    </a:p>
                  </a:txBody>
                  <a:tcPr/>
                </a:tc>
              </a:tr>
              <a:tr h="853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Кафедра</a:t>
                      </a:r>
                      <a:r>
                        <a:rPr lang="ru-RU" baseline="0" dirty="0" smtClean="0"/>
                        <a:t> б</a:t>
                      </a:r>
                      <a:r>
                        <a:rPr lang="ru-RU" dirty="0" smtClean="0"/>
                        <a:t>иологической химии с курсом медицинской, фармацевтической и токсикологической химии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/НИИ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10</a:t>
                      </a:r>
                      <a:r>
                        <a:rPr lang="ru-RU" sz="2400" b="1" dirty="0" smtClean="0"/>
                        <a:t>+3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 поликлинической терапии, семейной медицины и ЗОЖ с курсом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 общей хирургии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 терапии ИПО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 внутренних болезней № 2 с курсом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endParaRPr lang="ru-RU" sz="2400" b="1" dirty="0"/>
                    </a:p>
                  </a:txBody>
                  <a:tcPr/>
                </a:tc>
              </a:tr>
              <a:tr h="743064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 патологической физиологии им. проф. Иванова В.В.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 нервных</a:t>
                      </a:r>
                      <a:r>
                        <a:rPr lang="ru-RU" baseline="0" dirty="0" smtClean="0"/>
                        <a:t> болезней с курсом медицинской реабилитации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2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За 2016 год не имеют публикаций в журналах, входящих в базы данных </a:t>
            </a:r>
            <a:r>
              <a:rPr lang="en-US" sz="3200" b="1" dirty="0" err="1" smtClean="0">
                <a:solidFill>
                  <a:srgbClr val="FFFF00"/>
                </a:solidFill>
              </a:rPr>
              <a:t>WoS</a:t>
            </a:r>
            <a:r>
              <a:rPr lang="ru-RU" sz="3200" b="1" dirty="0" smtClean="0">
                <a:solidFill>
                  <a:srgbClr val="FFFF00"/>
                </a:solidFill>
              </a:rPr>
              <a:t> или </a:t>
            </a:r>
            <a:r>
              <a:rPr lang="en-US" sz="3200" b="1" dirty="0" smtClean="0">
                <a:solidFill>
                  <a:srgbClr val="FFFF00"/>
                </a:solidFill>
              </a:rPr>
              <a:t>Scopus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417638"/>
            <a:ext cx="71391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Кафедра биологии с экологией и курсом фармакогнозии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гигиены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</a:t>
            </a:r>
            <a:r>
              <a:rPr lang="ru-RU" dirty="0" err="1" smtClean="0"/>
              <a:t>дерматовенерологии</a:t>
            </a:r>
            <a:r>
              <a:rPr lang="ru-RU" dirty="0" smtClean="0"/>
              <a:t> с курсом косметологии и ПО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детских болезней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и клиника сердечно-сосудистой хирургии ИПО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инфекционных болезней и эпидемиологии с курсом ПО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ЛОР-болезней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оперативной гинекологии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педагогики и психологии с курсом ПО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психиатрии и наркологии с курсом ПО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сестринского дела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судебной медицины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травматологии, ортопедии и ВПХ с курсом ПО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урологии, андрологии и сексологии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Кафедра-клиника ортопедической стоматологии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Кафедра-клиника стоматологии детского возраста и ортопедии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Кафедра-клиника хирургической стоматологии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Кафедра-клиника челюстно-лицевой хирургии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Кафедра философии и социально-гуманитарных наук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2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Дни информации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 по работе с БД </a:t>
            </a:r>
            <a:r>
              <a:rPr lang="en-US" sz="3200" b="1" dirty="0" err="1" smtClean="0">
                <a:solidFill>
                  <a:srgbClr val="0070C0"/>
                </a:solidFill>
              </a:rPr>
              <a:t>WoS</a:t>
            </a:r>
            <a:r>
              <a:rPr lang="ru-RU" sz="3200" b="1" dirty="0" smtClean="0">
                <a:solidFill>
                  <a:srgbClr val="0070C0"/>
                </a:solidFill>
              </a:rPr>
              <a:t>,</a:t>
            </a:r>
            <a:r>
              <a:rPr lang="en-US" sz="3200" b="1" dirty="0" smtClean="0">
                <a:solidFill>
                  <a:srgbClr val="0070C0"/>
                </a:solidFill>
              </a:rPr>
              <a:t> Scopus, </a:t>
            </a:r>
            <a:r>
              <a:rPr lang="ru-RU" sz="3200" b="1" dirty="0" smtClean="0">
                <a:solidFill>
                  <a:srgbClr val="0070C0"/>
                </a:solidFill>
              </a:rPr>
              <a:t>РИНЦ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412777"/>
          <a:ext cx="41148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Проведено занятий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473183">
                <a:tc>
                  <a:txBody>
                    <a:bodyPr/>
                    <a:lstStyle/>
                    <a:p>
                      <a:pPr algn="ctr"/>
                      <a:r>
                        <a:rPr lang="ru-RU" sz="2800" b="1" u="sng" dirty="0" smtClean="0">
                          <a:solidFill>
                            <a:srgbClr val="FF0000"/>
                          </a:solidFill>
                        </a:rPr>
                        <a:t>Групповых 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842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45 кафедр  (307 чел.)</a:t>
                      </a:r>
                    </a:p>
                    <a:p>
                      <a:pPr algn="ctr"/>
                      <a:r>
                        <a:rPr lang="ru-RU" b="1" dirty="0" smtClean="0"/>
                        <a:t>Организатор - Библиотечный центр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ru-RU" b="1" dirty="0" smtClean="0">
                          <a:solidFill>
                            <a:prstClr val="black"/>
                          </a:solidFill>
                        </a:rPr>
                        <a:t>Семинар по БД </a:t>
                      </a:r>
                      <a:r>
                        <a:rPr lang="en-US" b="1" dirty="0" smtClean="0">
                          <a:solidFill>
                            <a:prstClr val="black"/>
                          </a:solidFill>
                        </a:rPr>
                        <a:t>Scopus </a:t>
                      </a:r>
                      <a:r>
                        <a:rPr lang="ru-RU" b="1" dirty="0" smtClean="0">
                          <a:solidFill>
                            <a:prstClr val="black"/>
                          </a:solidFill>
                        </a:rPr>
                        <a:t>– 58 кафедр </a:t>
                      </a:r>
                    </a:p>
                    <a:p>
                      <a:pPr lvl="0" algn="ctr"/>
                      <a:r>
                        <a:rPr lang="ru-RU" b="1" dirty="0" smtClean="0">
                          <a:solidFill>
                            <a:prstClr val="black"/>
                          </a:solidFill>
                        </a:rPr>
                        <a:t>(85 чел.) 02.11.2016.,</a:t>
                      </a:r>
                      <a:r>
                        <a:rPr lang="ru-RU" b="1" baseline="0" dirty="0" smtClean="0">
                          <a:solidFill>
                            <a:prstClr val="black"/>
                          </a:solidFill>
                        </a:rPr>
                        <a:t> в</a:t>
                      </a:r>
                      <a:r>
                        <a:rPr lang="ru-RU" b="1" dirty="0" smtClean="0">
                          <a:solidFill>
                            <a:prstClr val="black"/>
                          </a:solidFill>
                        </a:rPr>
                        <a:t>едущий </a:t>
                      </a:r>
                      <a:r>
                        <a:rPr lang="en-US" b="1" dirty="0" smtClean="0">
                          <a:solidFill>
                            <a:prstClr val="black"/>
                          </a:solidFill>
                        </a:rPr>
                        <a:t>Elsevier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u="sng" dirty="0" smtClean="0">
                          <a:solidFill>
                            <a:srgbClr val="FF0000"/>
                          </a:solidFill>
                        </a:rPr>
                        <a:t>Индивидуальных</a:t>
                      </a:r>
                      <a:endParaRPr lang="ru-RU" sz="28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38 кафедр (123 чел.)</a:t>
                      </a:r>
                    </a:p>
                    <a:p>
                      <a:pPr algn="ctr"/>
                      <a:r>
                        <a:rPr lang="ru-RU" b="1" dirty="0" smtClean="0"/>
                        <a:t>Организатор Библиотечный центр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 descr="C:\Users\sheremetovaia\Pictures\Поиск журнал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223931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1436532"/>
            <a:ext cx="3672408" cy="5112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C:\Users\sheremetovaia\Desktop\Приказ 8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51" y="1652556"/>
            <a:ext cx="332841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Не посетили занятия по работе с БД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170427"/>
              </p:ext>
            </p:extLst>
          </p:nvPr>
        </p:nvGraphicFramePr>
        <p:xfrm>
          <a:off x="179512" y="620688"/>
          <a:ext cx="4104456" cy="6141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203"/>
                <a:gridCol w="2461454"/>
                <a:gridCol w="1341799"/>
              </a:tblGrid>
              <a:tr h="531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Кафедра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Зав. кафедры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421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анестезиологии и реаниматологии ИПО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Грицан</a:t>
                      </a:r>
                      <a:r>
                        <a:rPr lang="ru-RU" sz="1050" b="1" dirty="0">
                          <a:effectLst/>
                        </a:rPr>
                        <a:t> Алексей Иванович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631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</a:t>
                      </a:r>
                      <a:r>
                        <a:rPr lang="ru-RU" sz="1100" b="1" dirty="0" err="1">
                          <a:effectLst/>
                        </a:rPr>
                        <a:t>дерматовенерологии</a:t>
                      </a:r>
                      <a:r>
                        <a:rPr lang="ru-RU" sz="1100" b="1" dirty="0">
                          <a:effectLst/>
                        </a:rPr>
                        <a:t> с курсом косметологии и ПО им. проф. В.И</a:t>
                      </a:r>
                      <a:r>
                        <a:rPr lang="ru-RU" sz="1100" b="1" dirty="0" smtClean="0">
                          <a:effectLst/>
                        </a:rPr>
                        <a:t>. </a:t>
                      </a:r>
                      <a:r>
                        <a:rPr lang="ru-RU" sz="1100" b="1" dirty="0" err="1" smtClean="0">
                          <a:effectLst/>
                        </a:rPr>
                        <a:t>Прохоренкова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Карачева Юлия Викторовна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421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детской хирургии с курсом ПО им. проф. В.П</a:t>
                      </a:r>
                      <a:r>
                        <a:rPr lang="ru-RU" sz="1100" b="1" dirty="0" smtClean="0">
                          <a:effectLst/>
                        </a:rPr>
                        <a:t>. Красовской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Юрчук</a:t>
                      </a:r>
                      <a:r>
                        <a:rPr lang="ru-RU" sz="1050" b="1" dirty="0">
                          <a:effectLst/>
                        </a:rPr>
                        <a:t> Владимир Андреевич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421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и клиника сердечно-сосудистой хирургии ИПО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Сакович</a:t>
                      </a:r>
                      <a:r>
                        <a:rPr lang="ru-RU" sz="1050" b="1" dirty="0">
                          <a:effectLst/>
                        </a:rPr>
                        <a:t> Валерий Анатольевич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631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и клиника хирургических болезней им. проф. </a:t>
                      </a:r>
                      <a:r>
                        <a:rPr lang="ru-RU" sz="1100" b="1" dirty="0" err="1">
                          <a:effectLst/>
                        </a:rPr>
                        <a:t>А.М.Дыхно</a:t>
                      </a:r>
                      <a:r>
                        <a:rPr lang="ru-RU" sz="1100" b="1" dirty="0">
                          <a:effectLst/>
                        </a:rPr>
                        <a:t> с курсом эндоскопии и </a:t>
                      </a:r>
                      <a:r>
                        <a:rPr lang="ru-RU" sz="1100" b="1" dirty="0" err="1">
                          <a:effectLst/>
                        </a:rPr>
                        <a:t>эндохирургии</a:t>
                      </a:r>
                      <a:r>
                        <a:rPr lang="ru-RU" sz="1100" b="1" dirty="0">
                          <a:effectLst/>
                        </a:rPr>
                        <a:t> 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Черданцев</a:t>
                      </a:r>
                      <a:r>
                        <a:rPr lang="ru-RU" sz="1050" b="1" dirty="0">
                          <a:effectLst/>
                        </a:rPr>
                        <a:t> Дмитрий Владимирович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37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клинической иммунологии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Камзалакова</a:t>
                      </a:r>
                      <a:r>
                        <a:rPr lang="ru-RU" sz="1050" b="1" dirty="0">
                          <a:effectLst/>
                        </a:rPr>
                        <a:t> Наталья </a:t>
                      </a:r>
                      <a:r>
                        <a:rPr lang="ru-RU" sz="1050" b="1" dirty="0" smtClean="0">
                          <a:effectLst/>
                        </a:rPr>
                        <a:t>Ивановна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421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лор-болезней с курсом 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Вахрушев Сергей Геннадьевич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575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медицинской кибернетики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Виноградов Константин Анатольевич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52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оперативной гинекологии ИПО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Макаренко Татьяна </a:t>
                      </a:r>
                      <a:r>
                        <a:rPr lang="ru-RU" sz="1050" b="1" dirty="0" smtClean="0">
                          <a:effectLst/>
                        </a:rPr>
                        <a:t>Александровна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421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патологической физиологии им. проф. В.В</a:t>
                      </a:r>
                      <a:r>
                        <a:rPr lang="ru-RU" sz="1100" b="1" dirty="0" smtClean="0">
                          <a:effectLst/>
                        </a:rPr>
                        <a:t>. Иванова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Рукша Татьяна Геннадьевна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  <a:tr h="421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педиатрии ИПО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Таранушенко Татьяна Евгеньевна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351535"/>
              </p:ext>
            </p:extLst>
          </p:nvPr>
        </p:nvGraphicFramePr>
        <p:xfrm>
          <a:off x="4644007" y="620688"/>
          <a:ext cx="4248473" cy="6104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927"/>
                <a:gridCol w="2614667"/>
                <a:gridCol w="1388879"/>
              </a:tblGrid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Кафедра психиатрии и наркологии с курсом ПО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</a:rPr>
                        <a:t>Березовская Марина Альбертовна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рентгенологии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Гуничева Наталья Васильевна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терапии ИПО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Гринштейн</a:t>
                      </a:r>
                      <a:r>
                        <a:rPr lang="ru-RU" sz="1050" b="1" dirty="0">
                          <a:effectLst/>
                        </a:rPr>
                        <a:t> Юрий Исаевич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травматологии, ортопедии и ВПХ с курсом ПО им. проф. Л.Л</a:t>
                      </a:r>
                      <a:r>
                        <a:rPr lang="ru-RU" sz="1100" b="1" dirty="0" smtClean="0">
                          <a:effectLst/>
                        </a:rPr>
                        <a:t>. Роднянского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Трубников Вадим Игоревич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управления в здравоохранении ИПО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Артюхов Иван Павлович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физиологии им. проф. А.Т</a:t>
                      </a:r>
                      <a:r>
                        <a:rPr lang="ru-RU" sz="1100" b="1" dirty="0" smtClean="0">
                          <a:effectLst/>
                        </a:rPr>
                        <a:t>. </a:t>
                      </a:r>
                      <a:r>
                        <a:rPr lang="ru-RU" sz="1100" b="1" dirty="0" err="1" smtClean="0">
                          <a:effectLst/>
                        </a:rPr>
                        <a:t>Пшоника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Савченко Андрей Анатольевич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философии и социально-гуманитарных наук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Бакшеев Андрей Иванович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 экономики и менеджмента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Юрьева Елена Анатольевна</a:t>
                      </a:r>
                      <a:endParaRPr lang="ru-RU" sz="105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Кафедра-клиника стоматологии детского возраста и ортодонтии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Бриль Елена Александровна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Кафедра-клиника хирургической стоматологии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Маругина</a:t>
                      </a:r>
                      <a:r>
                        <a:rPr lang="ru-RU" sz="1050" b="1" dirty="0">
                          <a:effectLst/>
                        </a:rPr>
                        <a:t> Татьяна Леонидовна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Кафедра-клиника челюстно-лицевой хирургии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Чучунов</a:t>
                      </a:r>
                      <a:r>
                        <a:rPr lang="ru-RU" sz="1050" b="1" dirty="0">
                          <a:effectLst/>
                        </a:rPr>
                        <a:t> Андрей Александрович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Кафедра-центр </a:t>
                      </a:r>
                      <a:r>
                        <a:rPr lang="ru-RU" sz="1100" b="1" dirty="0" err="1">
                          <a:effectLst/>
                        </a:rPr>
                        <a:t>симуляционных</a:t>
                      </a:r>
                      <a:r>
                        <a:rPr lang="ru-RU" sz="1100" b="1" dirty="0">
                          <a:effectLst/>
                        </a:rPr>
                        <a:t> технологий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Таптыгина</a:t>
                      </a:r>
                      <a:r>
                        <a:rPr lang="ru-RU" sz="1050" b="1" dirty="0">
                          <a:effectLst/>
                        </a:rPr>
                        <a:t> Елена Викторовна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Отделение «Лабораторная диагностика»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</a:rPr>
                        <a:t>Питрукова</a:t>
                      </a:r>
                      <a:r>
                        <a:rPr lang="ru-RU" sz="1050" b="1" dirty="0">
                          <a:effectLst/>
                        </a:rPr>
                        <a:t> Ольга Константиновна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567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Отделение «Сестринское дело»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Кудрявцева </a:t>
                      </a:r>
                      <a:r>
                        <a:rPr lang="ru-RU" sz="1050" b="1" dirty="0" err="1">
                          <a:effectLst/>
                        </a:rPr>
                        <a:t>Бирюсина</a:t>
                      </a:r>
                      <a:r>
                        <a:rPr lang="ru-RU" sz="1050" b="1" dirty="0">
                          <a:effectLst/>
                        </a:rPr>
                        <a:t> Владимировна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  <a:tr h="374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Отделение «Фармация»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Агафонова Ирина Петровна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13" marR="503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7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Сибирское медицинское обозрение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67545" y="908720"/>
          <a:ext cx="8424936" cy="18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/>
                <a:gridCol w="1872208"/>
                <a:gridCol w="1800200"/>
                <a:gridCol w="1296144"/>
                <a:gridCol w="1656185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Импакт</a:t>
                      </a:r>
                      <a:r>
                        <a:rPr lang="ru-RU" dirty="0" smtClean="0"/>
                        <a:t>-фактор журнала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DOI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Цитирование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2016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0,197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0,285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0,423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2645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0,175(без с/ц)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0,233(без с/ц)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0,378(без с/ц)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18 </a:t>
                      </a:r>
                      <a:r>
                        <a:rPr lang="ru-RU" sz="2000" dirty="0" err="1" smtClean="0"/>
                        <a:t>вып</a:t>
                      </a:r>
                      <a:r>
                        <a:rPr lang="ru-RU" sz="2000" dirty="0" smtClean="0"/>
                        <a:t>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8424936" cy="401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1907704" y="115889"/>
            <a:ext cx="6624736" cy="79216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500" dirty="0" smtClean="0">
                <a:solidFill>
                  <a:srgbClr val="660066"/>
                </a:solidFill>
                <a:latin typeface="Arial" charset="0"/>
                <a:cs typeface="Arial" charset="0"/>
              </a:rPr>
              <a:t>   </a:t>
            </a:r>
            <a:r>
              <a:rPr lang="ru-RU" altLang="ru-RU" sz="2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Количество статей в журналах Перечня ВАК РФ</a:t>
            </a: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07087594"/>
              </p:ext>
            </p:extLst>
          </p:nvPr>
        </p:nvGraphicFramePr>
        <p:xfrm>
          <a:off x="52388" y="1243013"/>
          <a:ext cx="58356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8" name="Picture 2" descr="http://krasgmu.ru/images/logo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3684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1075"/>
            <a:ext cx="16319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15700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856038"/>
            <a:ext cx="12954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97425"/>
            <a:ext cx="1439863" cy="1916113"/>
          </a:xfrm>
          <a:prstGeom prst="rect">
            <a:avLst/>
          </a:prstGeom>
          <a:noFill/>
          <a:ln w="76200" cmpd="tri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" y="5513209"/>
            <a:ext cx="5199885" cy="92333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В 2016 году сотрудниками опубликовано 40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статей в журналах, входящих в базу данных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WoS</a:t>
            </a:r>
            <a:r>
              <a:rPr lang="ru-RU" b="1" dirty="0" smtClean="0">
                <a:solidFill>
                  <a:srgbClr val="FFFF00"/>
                </a:solidFill>
              </a:rPr>
              <a:t>, и </a:t>
            </a:r>
            <a:r>
              <a:rPr lang="en-US" b="1" dirty="0" smtClean="0">
                <a:solidFill>
                  <a:srgbClr val="FFFF00"/>
                </a:solidFill>
              </a:rPr>
              <a:t>64</a:t>
            </a:r>
            <a:r>
              <a:rPr lang="ru-RU" b="1" dirty="0" smtClean="0">
                <a:solidFill>
                  <a:srgbClr val="FFFF00"/>
                </a:solidFill>
              </a:rPr>
              <a:t> стат</a:t>
            </a:r>
            <a:r>
              <a:rPr lang="ru-RU" b="1" dirty="0" smtClean="0">
                <a:solidFill>
                  <a:srgbClr val="FFFF00"/>
                </a:solidFill>
              </a:rPr>
              <a:t>ьи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smtClean="0">
                <a:solidFill>
                  <a:srgbClr val="FFFF00"/>
                </a:solidFill>
              </a:rPr>
              <a:t>входящих в базу данных </a:t>
            </a:r>
            <a:r>
              <a:rPr lang="en-US" b="1" dirty="0" smtClean="0">
                <a:solidFill>
                  <a:srgbClr val="FFFF00"/>
                </a:solidFill>
              </a:rPr>
              <a:t>Scopus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>
            <a:spLocks noGrp="1"/>
          </p:cNvSpPr>
          <p:nvPr>
            <p:ph type="title"/>
          </p:nvPr>
        </p:nvSpPr>
        <p:spPr>
          <a:xfrm>
            <a:off x="1214414" y="0"/>
            <a:ext cx="6726825" cy="1500166"/>
          </a:xfrm>
          <a:solidFill>
            <a:srgbClr val="0070C0"/>
          </a:solidFill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200" b="1" dirty="0" smtClean="0">
                <a:solidFill>
                  <a:srgbClr val="FFFF00"/>
                </a:solidFill>
                <a:cs typeface="Tunga" pitchFamily="2" charset="0"/>
              </a:rPr>
              <a:t>Статьи в журналах Перечня ВАК с ИФ более 0,3</a:t>
            </a:r>
          </a:p>
        </p:txBody>
      </p:sp>
      <p:pic>
        <p:nvPicPr>
          <p:cNvPr id="18435" name="Содержимое 3" descr="Alma mater.gif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52500" cy="1381125"/>
          </a:xfrm>
          <a:prstGeom prst="rect">
            <a:avLst/>
          </a:prstGeom>
        </p:spPr>
      </p:pic>
      <p:pic>
        <p:nvPicPr>
          <p:cNvPr id="18436" name="Рисунок 4" descr="Акушерство и гинекология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428750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5" descr="Аллергология и иммунология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714500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6" descr="Архив патологии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857375"/>
            <a:ext cx="952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7" descr="Бюллетень ЭБИМ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57313"/>
            <a:ext cx="952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8" descr="Вестник дерматологии и венерологии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000250"/>
            <a:ext cx="952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9" descr="Вестник РАМН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714500"/>
            <a:ext cx="952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Рисунок 10" descr="Вопросы современной педиатрии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285875"/>
            <a:ext cx="952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11" descr="Детские инфекции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214938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Рисунок 12" descr="Журнал неврологии и психиатрии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5214938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Рисунок 13" descr="Здравоохранение РФ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143500"/>
            <a:ext cx="9525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Рисунок 14" descr="Кардиоваскулярная терапия и профилактика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143500"/>
            <a:ext cx="95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Рисунок 15" descr="Кардиология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143500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Рисунок 16" descr="Клиническая медицина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43500"/>
            <a:ext cx="952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Рисунок 17" descr="Лечащий врач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143500"/>
            <a:ext cx="952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Рисунок 18" descr="Медицина труда и промышленная экология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072063"/>
            <a:ext cx="952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Рисунок 19" descr="Медицинская иммунология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786188"/>
            <a:ext cx="9525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Рисунок 20" descr="Обложка журнала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214688"/>
            <a:ext cx="952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Рисунок 21" descr="Педиатрия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286125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Рисунок 22" descr="Проблемы репродукции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571875"/>
            <a:ext cx="952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Рисунок 23" descr="Проблемы эндокринологии.gi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500438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Рисунок 24" descr="Пульмонология.gi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500438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Рисунок 25" descr="Рациональная фармакотерапия в кардиологии.gi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00438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Рисунок 26" descr="Хирургия.gi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6063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Рисунок 27" descr="Цитокины и воспаление.gi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85750"/>
            <a:ext cx="95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Рисунок 28" descr="Терархив.gi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286000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Рисунок 29" descr="Российский педиатрический журнл.gi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3063"/>
            <a:ext cx="95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Рисунок 30" descr="РМЖ.Клиническая офтальмология.gi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ирог 31"/>
          <p:cNvSpPr/>
          <p:nvPr/>
        </p:nvSpPr>
        <p:spPr>
          <a:xfrm>
            <a:off x="1643063" y="1265908"/>
            <a:ext cx="6191250" cy="5040560"/>
          </a:xfrm>
          <a:prstGeom prst="pie">
            <a:avLst>
              <a:gd name="adj1" fmla="val 21354188"/>
              <a:gd name="adj2" fmla="val 16415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2400" b="1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В 2013 </a:t>
            </a:r>
            <a:r>
              <a:rPr lang="ru-RU" sz="2400" b="1" dirty="0">
                <a:solidFill>
                  <a:srgbClr val="FFFF00"/>
                </a:solidFill>
              </a:rPr>
              <a:t>году сотрудниками вуза было опубликовано   </a:t>
            </a:r>
            <a:r>
              <a:rPr lang="ru-RU" sz="2400" b="1" dirty="0" smtClean="0">
                <a:solidFill>
                  <a:srgbClr val="FFFF00"/>
                </a:solidFill>
              </a:rPr>
              <a:t>95 </a:t>
            </a:r>
            <a:r>
              <a:rPr lang="ru-RU" sz="2400" b="1" dirty="0">
                <a:solidFill>
                  <a:srgbClr val="FFFF00"/>
                </a:solidFill>
              </a:rPr>
              <a:t>статей, в </a:t>
            </a:r>
            <a:r>
              <a:rPr lang="ru-RU" sz="2400" b="1" dirty="0" smtClean="0">
                <a:solidFill>
                  <a:srgbClr val="FFFF00"/>
                </a:solidFill>
              </a:rPr>
              <a:t>2014 </a:t>
            </a:r>
            <a:r>
              <a:rPr lang="ru-RU" sz="2400" b="1" dirty="0">
                <a:solidFill>
                  <a:srgbClr val="FFFF00"/>
                </a:solidFill>
              </a:rPr>
              <a:t>- </a:t>
            </a:r>
            <a:r>
              <a:rPr lang="ru-RU" sz="2400" b="1" dirty="0" smtClean="0">
                <a:solidFill>
                  <a:srgbClr val="FFFF00"/>
                </a:solidFill>
              </a:rPr>
              <a:t>138 </a:t>
            </a:r>
            <a:r>
              <a:rPr lang="ru-RU" sz="2400" b="1" dirty="0">
                <a:solidFill>
                  <a:srgbClr val="FFFF00"/>
                </a:solidFill>
              </a:rPr>
              <a:t>статей, в </a:t>
            </a:r>
            <a:r>
              <a:rPr lang="ru-RU" sz="2400" b="1" dirty="0" smtClean="0">
                <a:solidFill>
                  <a:srgbClr val="FFFF00"/>
                </a:solidFill>
              </a:rPr>
              <a:t>2015 </a:t>
            </a:r>
            <a:r>
              <a:rPr lang="ru-RU" sz="2400" b="1" dirty="0">
                <a:solidFill>
                  <a:srgbClr val="FFFF00"/>
                </a:solidFill>
              </a:rPr>
              <a:t>году – </a:t>
            </a:r>
            <a:r>
              <a:rPr lang="en-US" sz="2400" b="1" dirty="0" smtClean="0">
                <a:solidFill>
                  <a:srgbClr val="FFFF00"/>
                </a:solidFill>
              </a:rPr>
              <a:t>344 </a:t>
            </a:r>
            <a:r>
              <a:rPr lang="ru-RU" sz="2400" b="1" dirty="0" smtClean="0">
                <a:solidFill>
                  <a:srgbClr val="FFFF00"/>
                </a:solidFill>
              </a:rPr>
              <a:t>статьи, в 2016  (11 месяцев) – 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20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статей (+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7</a:t>
            </a:r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4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 журналах РИНЦ)</a:t>
            </a:r>
            <a:endParaRPr lang="ru-RU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8640960" cy="6264696"/>
          </a:xfrm>
        </p:spPr>
      </p:pic>
    </p:spTree>
    <p:extLst>
      <p:ext uri="{BB962C8B-B14F-4D97-AF65-F5344CB8AC3E}">
        <p14:creationId xmlns:p14="http://schemas.microsoft.com/office/powerpoint/2010/main" val="41045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2051720" y="115888"/>
            <a:ext cx="6592246" cy="993775"/>
          </a:xfrm>
          <a:solidFill>
            <a:srgbClr val="0070C0"/>
          </a:solidFill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Количество статей в ЗАРУБЕЖНЫХ ЖУРНАЛАХ с </a:t>
            </a:r>
            <a:r>
              <a:rPr lang="ru-RU" altLang="ru-RU" sz="28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импакт-фактором</a:t>
            </a:r>
            <a:endParaRPr lang="ru-RU" altLang="ru-RU" sz="28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539088075"/>
              </p:ext>
            </p:extLst>
          </p:nvPr>
        </p:nvGraphicFramePr>
        <p:xfrm>
          <a:off x="52388" y="1243013"/>
          <a:ext cx="58356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460" name="Picture 2" descr="http://krasgmu.ru/images/logo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3684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 descr="Публикация 2 в зарубежном жуонале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00125"/>
            <a:ext cx="14097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 descr="Публикация 3 в зарубежном журнале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643188"/>
            <a:ext cx="15636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7" descr="Публикация в зарубежном журнале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286250"/>
            <a:ext cx="1500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1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Аккредитация КрасГМУ на право проведения клинических исследований ЛС_21.04.201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78" y="0"/>
            <a:ext cx="484968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7504" y="6021288"/>
            <a:ext cx="5688632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rmAutofit fontScale="3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40000"/>
              </a:lnSpc>
              <a:buFontTx/>
              <a:buChar char="-"/>
            </a:pPr>
            <a:r>
              <a:rPr lang="ru-RU" dirty="0" smtClean="0">
                <a:latin typeface="Georgia"/>
                <a:cs typeface="Georgia"/>
              </a:rPr>
              <a:t>ПРОДЛЕНИЕ АККРЕДИТАЦИИ ДО 2021 ГОДА</a:t>
            </a:r>
          </a:p>
          <a:p>
            <a:pPr marL="571500" indent="-571500">
              <a:lnSpc>
                <a:spcPct val="140000"/>
              </a:lnSpc>
              <a:buFontTx/>
              <a:buChar char="-"/>
            </a:pPr>
            <a:r>
              <a:rPr lang="ru-RU" dirty="0" smtClean="0">
                <a:latin typeface="Georgia"/>
                <a:cs typeface="Georgia"/>
              </a:rPr>
              <a:t>«ПРОФЕССОРСКАЯ КЛИНИКА» (</a:t>
            </a:r>
            <a:r>
              <a:rPr lang="ru-RU" dirty="0" err="1" smtClean="0">
                <a:latin typeface="Georgia"/>
                <a:cs typeface="Georgia"/>
              </a:rPr>
              <a:t>пр.Мира</a:t>
            </a:r>
            <a:r>
              <a:rPr lang="ru-RU" dirty="0" smtClean="0">
                <a:latin typeface="Georgia"/>
                <a:cs typeface="Georgia"/>
              </a:rPr>
              <a:t> 5)</a:t>
            </a:r>
            <a:endParaRPr lang="ru-RU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319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484203"/>
          <a:ext cx="8928992" cy="6349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1080120"/>
                <a:gridCol w="1800200"/>
                <a:gridCol w="1080120"/>
                <a:gridCol w="1872208"/>
              </a:tblGrid>
              <a:tr h="4844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Кафедра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Количество</a:t>
                      </a:r>
                      <a:r>
                        <a:rPr lang="ru-RU" sz="1400" baseline="0" dirty="0" smtClean="0"/>
                        <a:t> проектов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Руководитель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</a:t>
                      </a:r>
                      <a:r>
                        <a:rPr lang="ru-RU" sz="1400" baseline="0" dirty="0" smtClean="0"/>
                        <a:t> проектов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Динамика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2014 / 2015 / 2016 гг.</a:t>
                      </a:r>
                      <a:endParaRPr lang="ru-RU" sz="1400" dirty="0"/>
                    </a:p>
                  </a:txBody>
                  <a:tcPr/>
                </a:tc>
              </a:tr>
              <a:tr h="348600">
                <a:tc rowSpan="2">
                  <a:txBody>
                    <a:bodyPr/>
                    <a:lstStyle/>
                    <a:p>
                      <a:r>
                        <a:rPr lang="ru-RU" sz="1600" b="1" dirty="0" smtClean="0"/>
                        <a:t>Нервных</a:t>
                      </a:r>
                      <a:r>
                        <a:rPr lang="ru-RU" sz="1600" b="1" baseline="0" dirty="0" smtClean="0"/>
                        <a:t> болезней, традиционной медицины 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Прокопенко С.В.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10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26 / 19 / 13</a:t>
                      </a:r>
                      <a:endParaRPr lang="ru-RU" sz="1600" b="1" dirty="0"/>
                    </a:p>
                  </a:txBody>
                  <a:tcPr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Похабов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Д.В.</a:t>
                      </a:r>
                      <a:endParaRPr lang="ru-RU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</a:t>
                      </a:r>
                      <a:endParaRPr lang="ru-RU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</a:tr>
              <a:tr h="168776">
                <a:tc rowSpan="2">
                  <a:txBody>
                    <a:bodyPr/>
                    <a:lstStyle/>
                    <a:p>
                      <a:r>
                        <a:rPr lang="ru-RU" sz="1600" b="1" dirty="0" smtClean="0"/>
                        <a:t>Внутренних</a:t>
                      </a:r>
                    </a:p>
                    <a:p>
                      <a:r>
                        <a:rPr lang="ru-RU" sz="1600" b="1" dirty="0" smtClean="0"/>
                        <a:t>болезней №1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Шестерня П.А.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 / 11 / 9</a:t>
                      </a:r>
                      <a:endParaRPr lang="ru-RU" sz="1600" b="1" dirty="0"/>
                    </a:p>
                  </a:txBody>
                  <a:tcPr/>
                </a:tc>
              </a:tr>
              <a:tr h="12152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Парфенова Т.М.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</a:tr>
              <a:tr h="362312">
                <a:tc>
                  <a:txBody>
                    <a:bodyPr/>
                    <a:lstStyle/>
                    <a:p>
                      <a:r>
                        <a:rPr lang="ru-RU" sz="1600" b="1" dirty="0" err="1" smtClean="0"/>
                        <a:t>Перинатологии</a:t>
                      </a:r>
                      <a:r>
                        <a:rPr lang="ru-RU" sz="1600" b="1" dirty="0" smtClean="0"/>
                        <a:t>, акушерства и гинекологии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Цхай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В.Б.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/ 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/ 8</a:t>
                      </a:r>
                      <a:endParaRPr lang="ru-RU" sz="1600" b="1" dirty="0"/>
                    </a:p>
                  </a:txBody>
                  <a:tcPr/>
                </a:tc>
              </a:tr>
              <a:tr h="215240"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Внутренних болезней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</a:t>
                      </a:r>
                      <a:r>
                        <a:rPr lang="ru-RU" sz="1600" b="1" dirty="0" smtClean="0"/>
                        <a:t>  </a:t>
                      </a:r>
                      <a:r>
                        <a:rPr lang="en-US" sz="1600" b="1" dirty="0" smtClean="0"/>
                        <a:t>/ 5 / 5</a:t>
                      </a:r>
                      <a:endParaRPr lang="ru-RU" sz="1600" b="1" dirty="0"/>
                    </a:p>
                  </a:txBody>
                  <a:tcPr/>
                </a:tc>
              </a:tr>
              <a:tr h="167992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Терапии ИПО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Гринштейн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</a:t>
                      </a:r>
                      <a:endParaRPr lang="ru-RU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6 / 5</a:t>
                      </a:r>
                      <a:endParaRPr kumimoji="0" lang="ru-RU" sz="16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67992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Николаева Н.Н.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</a:t>
                      </a:r>
                      <a:endParaRPr lang="ru-RU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</a:tr>
              <a:tr h="167992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Онкологии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Дыхно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Ю.А.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 / 4 /</a:t>
                      </a:r>
                      <a:r>
                        <a:rPr lang="en-US" sz="1600" b="1" baseline="0" dirty="0" smtClean="0"/>
                        <a:t> 4</a:t>
                      </a:r>
                      <a:endParaRPr lang="ru-RU" sz="1600" b="1" dirty="0"/>
                    </a:p>
                  </a:txBody>
                  <a:tcPr/>
                </a:tc>
              </a:tr>
              <a:tr h="264759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Педиатрии ИПО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Таранушенко Т.Е.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5 /</a:t>
                      </a:r>
                      <a:r>
                        <a:rPr kumimoji="0"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</a:t>
                      </a:r>
                      <a:endParaRPr lang="ru-RU" sz="1600" b="1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Поликлинической терапии, семейной медицины и ЗОЖ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Петрова М.М.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- / 1 / 3</a:t>
                      </a:r>
                      <a:endParaRPr lang="ru-RU" sz="1600" b="1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Детских инфекционных болезней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Мартынова Г.П.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- / - /</a:t>
                      </a:r>
                      <a:r>
                        <a:rPr lang="en-US" sz="1600" b="1" baseline="0" dirty="0" smtClean="0"/>
                        <a:t> 1</a:t>
                      </a:r>
                      <a:endParaRPr lang="ru-RU" sz="1600" b="1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Кардиологии, функциональной диагностики ИПО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Матюшин Г.В.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- / 2 / 1</a:t>
                      </a:r>
                      <a:endParaRPr lang="ru-RU" sz="1600" b="1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Всего: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73/63/53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1520" y="17015"/>
            <a:ext cx="8712968" cy="504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800" dirty="0">
                <a:solidFill>
                  <a:srgbClr val="0070C0"/>
                </a:solidFill>
              </a:rPr>
              <a:t>Клинические исследования </a:t>
            </a:r>
            <a:r>
              <a:rPr lang="ru-RU" sz="2800" dirty="0" err="1">
                <a:solidFill>
                  <a:srgbClr val="0070C0"/>
                </a:solidFill>
              </a:rPr>
              <a:t>КрасГМУ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(</a:t>
            </a:r>
            <a:r>
              <a:rPr lang="ru-RU" sz="2400" dirty="0" smtClean="0">
                <a:solidFill>
                  <a:srgbClr val="0070C0"/>
                </a:solidFill>
              </a:rPr>
              <a:t>2016 год)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653136"/>
            <a:ext cx="9144000" cy="108012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02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5802" y="3240096"/>
            <a:ext cx="6015448" cy="3573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75802" y="980728"/>
            <a:ext cx="6048672" cy="230425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100" b="1" dirty="0" smtClean="0"/>
              <a:t>СТРУКТУРА КИ</a:t>
            </a:r>
            <a:endParaRPr lang="ru-RU" sz="2800" dirty="0" smtClean="0"/>
          </a:p>
          <a:p>
            <a:pPr marL="457200" indent="-457200">
              <a:buFont typeface="Arial"/>
              <a:buChar char="•"/>
            </a:pPr>
            <a:endParaRPr lang="ru-RU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7407" y="3473461"/>
            <a:ext cx="5854700" cy="33274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92696"/>
            <a:ext cx="5854700" cy="33655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1520" y="116632"/>
            <a:ext cx="8712968" cy="504056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800" dirty="0" smtClean="0">
                <a:solidFill>
                  <a:srgbClr val="FFFF00"/>
                </a:solidFill>
              </a:rPr>
              <a:t>Клинические исследования </a:t>
            </a:r>
            <a:r>
              <a:rPr lang="ru-RU" sz="2800" dirty="0" err="1" smtClean="0">
                <a:solidFill>
                  <a:srgbClr val="FFFF00"/>
                </a:solidFill>
              </a:rPr>
              <a:t>КрасГМУ</a:t>
            </a:r>
            <a:r>
              <a:rPr lang="ru-RU" sz="2800" dirty="0" smtClean="0">
                <a:solidFill>
                  <a:srgbClr val="FFFF00"/>
                </a:solidFill>
              </a:rPr>
              <a:t> (структура)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07904" y="836712"/>
            <a:ext cx="2016224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400" dirty="0" smtClean="0"/>
              <a:t>2016 год</a:t>
            </a:r>
            <a:endParaRPr lang="ru-RU" sz="2400" dirty="0"/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904260" y="3401453"/>
            <a:ext cx="2016224" cy="4320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400" dirty="0" smtClean="0"/>
              <a:t>2015 год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8553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1052736"/>
            <a:ext cx="7704856" cy="53287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1520" y="116632"/>
            <a:ext cx="8712968" cy="504056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3200" dirty="0">
                <a:solidFill>
                  <a:srgbClr val="FFFF00"/>
                </a:solidFill>
              </a:rPr>
              <a:t>Клинические исследования </a:t>
            </a:r>
            <a:r>
              <a:rPr lang="ru-RU" sz="3200" dirty="0" err="1">
                <a:solidFill>
                  <a:srgbClr val="FFFF00"/>
                </a:solidFill>
              </a:rPr>
              <a:t>КрасГМУ</a:t>
            </a:r>
            <a:r>
              <a:rPr lang="ru-RU" sz="3200" dirty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(доходы)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876256" y="5517232"/>
            <a:ext cx="1440160" cy="4320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000" dirty="0" smtClean="0"/>
              <a:t>тыс. руб.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857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3056" y="116632"/>
            <a:ext cx="7765662" cy="1647612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55576" y="836712"/>
          <a:ext cx="7776864" cy="5758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1584176"/>
                <a:gridCol w="3384376"/>
              </a:tblGrid>
              <a:tr h="484417">
                <a:tc>
                  <a:txBody>
                    <a:bodyPr/>
                    <a:lstStyle/>
                    <a:p>
                      <a:r>
                        <a:rPr lang="ru-RU" dirty="0" smtClean="0"/>
                        <a:t>Руководитель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«активных»</a:t>
                      </a:r>
                    </a:p>
                    <a:p>
                      <a:pPr algn="ctr"/>
                      <a:r>
                        <a:rPr lang="ru-RU" baseline="0" dirty="0" smtClean="0"/>
                        <a:t>проектов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Объем финансирования в 2016 году, </a:t>
                      </a:r>
                      <a:r>
                        <a:rPr lang="ru-RU" dirty="0" err="1" smtClean="0"/>
                        <a:t>тыс.руб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Дыхно</a:t>
                      </a:r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Ю.А.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2 002,39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Шестерня П.А.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1 332,86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Прокопенко С.В.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1 316,96</a:t>
                      </a:r>
                      <a:endParaRPr lang="ru-RU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Петрова М.М.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1 067,19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Цхай</a:t>
                      </a:r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В.Б.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934,41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Похабов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532,73</a:t>
                      </a:r>
                      <a:endParaRPr lang="ru-RU" sz="2000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Мартынова Г.П.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325,00</a:t>
                      </a:r>
                      <a:endParaRPr lang="ru-RU" sz="2000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Таранушенко Т.Е.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124,79</a:t>
                      </a:r>
                      <a:endParaRPr lang="ru-RU" sz="2000" dirty="0"/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122,14</a:t>
                      </a:r>
                      <a:endParaRPr kumimoji="0"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4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Николаева Н.Н.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97,06</a:t>
                      </a:r>
                      <a:endParaRPr kumimoji="0"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55576" y="116632"/>
            <a:ext cx="7776864" cy="648072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800" dirty="0" smtClean="0">
                <a:solidFill>
                  <a:srgbClr val="FFFF00"/>
                </a:solidFill>
              </a:rPr>
              <a:t>ТОР-10 исследовательских коллективов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608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Результаты по грантам 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762000" y="1597025"/>
          <a:ext cx="80772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2016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Количество грантов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65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68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Привлеченные средства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43 927 032,60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43 131 316,95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8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85511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Подразделения-лидеры 2016 г.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99592" y="1196753"/>
          <a:ext cx="8064896" cy="496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882"/>
                <a:gridCol w="3032014"/>
              </a:tblGrid>
              <a:tr h="417381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Сумма</a:t>
                      </a:r>
                      <a:endParaRPr lang="ru-RU" dirty="0"/>
                    </a:p>
                  </a:txBody>
                  <a:tcPr/>
                </a:tc>
              </a:tr>
              <a:tr h="720411">
                <a:tc>
                  <a:txBody>
                    <a:bodyPr/>
                    <a:lstStyle/>
                    <a:p>
                      <a:r>
                        <a:rPr lang="ru-RU" dirty="0" smtClean="0"/>
                        <a:t>Биологической химии с курсом медицинской, фармацевтической и токсикологической химии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24 150 376.38</a:t>
                      </a:r>
                      <a:endParaRPr lang="ru-RU" dirty="0"/>
                    </a:p>
                  </a:txBody>
                  <a:tcPr/>
                </a:tc>
              </a:tr>
              <a:tr h="720411">
                <a:tc>
                  <a:txBody>
                    <a:bodyPr/>
                    <a:lstStyle/>
                    <a:p>
                      <a:r>
                        <a:rPr lang="ru-RU" dirty="0" smtClean="0"/>
                        <a:t>Патологической физиологии им. проф. </a:t>
                      </a:r>
                      <a:r>
                        <a:rPr lang="ru-RU" dirty="0" err="1" smtClean="0"/>
                        <a:t>В.В.Иванова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8 722 321.22</a:t>
                      </a:r>
                      <a:endParaRPr lang="ru-RU" dirty="0"/>
                    </a:p>
                  </a:txBody>
                  <a:tcPr/>
                </a:tc>
              </a:tr>
              <a:tr h="417381">
                <a:tc>
                  <a:txBody>
                    <a:bodyPr/>
                    <a:lstStyle/>
                    <a:p>
                      <a:r>
                        <a:rPr lang="ru-RU" dirty="0" smtClean="0"/>
                        <a:t>Микробиологии им. доц. </a:t>
                      </a:r>
                      <a:r>
                        <a:rPr lang="ru-RU" dirty="0" err="1" smtClean="0"/>
                        <a:t>Б.М.Зельмановича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2 160 000.00</a:t>
                      </a:r>
                      <a:endParaRPr lang="ru-RU" dirty="0"/>
                    </a:p>
                  </a:txBody>
                  <a:tcPr/>
                </a:tc>
              </a:tr>
              <a:tr h="417381">
                <a:tc>
                  <a:txBody>
                    <a:bodyPr/>
                    <a:lstStyle/>
                    <a:p>
                      <a:r>
                        <a:rPr lang="ru-RU" dirty="0" smtClean="0"/>
                        <a:t>Нервных болезней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1 731 495.01</a:t>
                      </a:r>
                      <a:endParaRPr lang="ru-RU" dirty="0"/>
                    </a:p>
                  </a:txBody>
                  <a:tcPr/>
                </a:tc>
              </a:tr>
              <a:tr h="720411">
                <a:tc>
                  <a:txBody>
                    <a:bodyPr/>
                    <a:lstStyle/>
                    <a:p>
                      <a:r>
                        <a:rPr lang="ru-RU" dirty="0" smtClean="0"/>
                        <a:t>Хирургических болезней им. проф. </a:t>
                      </a:r>
                      <a:r>
                        <a:rPr lang="ru-RU" dirty="0" err="1" smtClean="0"/>
                        <a:t>А.М.Дыхно</a:t>
                      </a:r>
                      <a:r>
                        <a:rPr lang="ru-RU" dirty="0" smtClean="0"/>
                        <a:t> с курсом эндоскопии и </a:t>
                      </a:r>
                      <a:r>
                        <a:rPr lang="ru-RU" dirty="0" err="1" smtClean="0"/>
                        <a:t>эндохирургии</a:t>
                      </a:r>
                      <a:r>
                        <a:rPr lang="ru-RU" dirty="0" smtClean="0"/>
                        <a:t>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1 000 000.00</a:t>
                      </a:r>
                      <a:endParaRPr lang="ru-RU" dirty="0"/>
                    </a:p>
                  </a:txBody>
                  <a:tcPr/>
                </a:tc>
              </a:tr>
              <a:tr h="720411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Общественного здоровья и здравоохранения с курсом социальной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814 800.00</a:t>
                      </a:r>
                      <a:endParaRPr lang="ru-RU" dirty="0"/>
                    </a:p>
                  </a:txBody>
                  <a:tcPr/>
                </a:tc>
              </a:tr>
              <a:tr h="417381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Внутренних болезней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709 000.00</a:t>
                      </a:r>
                      <a:endParaRPr lang="ru-RU" dirty="0"/>
                    </a:p>
                  </a:txBody>
                  <a:tcPr/>
                </a:tc>
              </a:tr>
              <a:tr h="417381">
                <a:tc>
                  <a:txBody>
                    <a:bodyPr/>
                    <a:lstStyle/>
                    <a:p>
                      <a:r>
                        <a:rPr lang="ru-RU" dirty="0" smtClean="0"/>
                        <a:t>Анатомии и гистологии человека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675 000.00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5868144" y="1556792"/>
            <a:ext cx="2088232" cy="7200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4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1838325"/>
            <a:ext cx="5659437" cy="1219200"/>
          </a:xfrm>
        </p:spPr>
      </p:pic>
      <p:pic>
        <p:nvPicPr>
          <p:cNvPr id="1843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40671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41400" y="-42863"/>
            <a:ext cx="7056438" cy="1255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70C0"/>
                </a:solidFill>
                <a:latin typeface="Neo Sans Pro Medium" pitchFamily="34" charset="0"/>
              </a:rPr>
              <a:t>«УМНИК»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212725" y="985838"/>
            <a:ext cx="9563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o Sans Pro Light" pitchFamily="34" charset="0"/>
              </a:rPr>
              <a:t>Участник молодежного научно-инновационного конкурса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5263" y="3806825"/>
            <a:ext cx="8747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35877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o Sans Pro Medium" pitchFamily="34" charset="0"/>
                <a:cs typeface="+mn-cs"/>
              </a:rPr>
              <a:t>Основная цель программы:</a:t>
            </a:r>
          </a:p>
          <a:p>
            <a:pPr marL="358775" indent="-35877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Neo Sans Pro Medium" pitchFamily="34" charset="0"/>
              </a:rPr>
              <a:t>Поддержка работы молодых специалистов </a:t>
            </a:r>
          </a:p>
          <a:p>
            <a:pPr marL="358775" indent="-35877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Neo Sans Pro Medium" pitchFamily="34" charset="0"/>
              </a:rPr>
              <a:t>в научно-технической инновационной деятельности путем организационной </a:t>
            </a:r>
          </a:p>
          <a:p>
            <a:pPr marL="358775" indent="-35877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Neo Sans Pro Medium" pitchFamily="34" charset="0"/>
              </a:rPr>
              <a:t>и финансовой поддержки</a:t>
            </a:r>
          </a:p>
        </p:txBody>
      </p:sp>
      <p:pic>
        <p:nvPicPr>
          <p:cNvPr id="18439" name="Picture 7" descr="C:\Users\USER\Desktop\sci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552575"/>
            <a:ext cx="19446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60350"/>
            <a:ext cx="1511300" cy="325438"/>
          </a:xfrm>
        </p:spPr>
      </p:pic>
      <p:pic>
        <p:nvPicPr>
          <p:cNvPr id="2150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40671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Y:\Фото 2015\05.18-23 УМНИК весна\IMG_87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4660901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Y:\Фото 2015\05.18-23 УМНИК весна\IMG_8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/>
          <a:stretch>
            <a:fillRect/>
          </a:stretch>
        </p:blipFill>
        <p:spPr bwMode="auto">
          <a:xfrm>
            <a:off x="5016500" y="3959225"/>
            <a:ext cx="41275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Y:\Фото 2015\05.18-23 УМНИК весна\IMG_87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r="2959"/>
          <a:stretch>
            <a:fillRect/>
          </a:stretch>
        </p:blipFill>
        <p:spPr bwMode="auto">
          <a:xfrm>
            <a:off x="-1588" y="3538538"/>
            <a:ext cx="4660901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 descr="https://pp.vk.me/c638917/v638917890/8028/yrloSfxtmg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1113"/>
            <a:ext cx="412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"/>
          <p:cNvSpPr txBox="1">
            <a:spLocks noChangeArrowheads="1"/>
          </p:cNvSpPr>
          <p:nvPr/>
        </p:nvSpPr>
        <p:spPr bwMode="auto">
          <a:xfrm>
            <a:off x="1441450" y="3092450"/>
            <a:ext cx="6791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/>
              <a:t>40 проектов в платформе «Медицина будущего»</a:t>
            </a:r>
          </a:p>
        </p:txBody>
      </p:sp>
    </p:spTree>
    <p:extLst>
      <p:ext uri="{BB962C8B-B14F-4D97-AF65-F5344CB8AC3E}">
        <p14:creationId xmlns:p14="http://schemas.microsoft.com/office/powerpoint/2010/main" val="35691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" t="2082" r="1614" b="1527"/>
          <a:stretch/>
        </p:blipFill>
        <p:spPr bwMode="auto">
          <a:xfrm>
            <a:off x="323528" y="957944"/>
            <a:ext cx="8568951" cy="56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9629" y="0"/>
            <a:ext cx="8598496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Позиции </a:t>
            </a:r>
            <a:r>
              <a:rPr lang="ru-RU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КрасГМУ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по основным показателям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сравнении с пороговыми 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значениями по итогам 2015 </a:t>
            </a:r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  <a:endParaRPr lang="ru-RU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60" y="1700808"/>
            <a:ext cx="2088232" cy="914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07375" cy="89535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Подготовка научно-педагогических кадров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468313" y="1268413"/>
            <a:ext cx="82804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кандидата к доктору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None/>
              <a:defRPr/>
            </a:pP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«Я понял, что наука – это призвание </a:t>
            </a:r>
            <a:endParaRPr lang="ru-RU" sz="20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служение, а не служба»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Норберт Винер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None/>
              <a:defRPr/>
            </a:pP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None/>
              <a:defRPr/>
            </a:pPr>
            <a:endParaRPr lang="ru-RU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algn="ctr">
              <a:buFont typeface="Georgia" panose="02040502050405020303" pitchFamily="18" charset="0"/>
              <a:buNone/>
              <a:defRPr/>
            </a:pP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В 2016 году в </a:t>
            </a:r>
            <a:r>
              <a:rPr lang="ru-RU" sz="3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КрасГМУ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 защищено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кандидатская и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докторских диссертаций</a:t>
            </a:r>
          </a:p>
          <a:p>
            <a:pPr algn="ctr">
              <a:buFont typeface="Georgia" panose="02040502050405020303" pitchFamily="18" charset="0"/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32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875" y="3168650"/>
            <a:ext cx="9144000" cy="22383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/>
              <a:t>Красноярская научно-педагогическая школа абдоминальной и гнойной хирургии</a:t>
            </a:r>
            <a:endParaRPr lang="en-US" sz="3600" i="1" dirty="0">
              <a:latin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875" y="5400675"/>
            <a:ext cx="9144000" cy="1192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400" i="1" smtClean="0"/>
              <a:t>им. проф. М.И. Гульмана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400" i="1" smtClean="0"/>
              <a:t>д.м.н., профессора Ю.С. Винника: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400" i="1" smtClean="0"/>
              <a:t>итоги НИР за 2016 г.</a:t>
            </a:r>
            <a:endParaRPr lang="en-US" altLang="ru-RU" sz="2400" i="1" smtClean="0"/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619250" cy="1176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7513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688"/>
            <a:ext cx="2068513" cy="2755900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93813"/>
            <a:ext cx="1481138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7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6722" y="220321"/>
            <a:ext cx="4379783" cy="403067"/>
          </a:xfrm>
          <a:extLst/>
        </p:spPr>
        <p:txBody>
          <a:bodyPr lIns="45720" tIns="0" rIns="45720" bIns="0">
            <a:noAutofit/>
          </a:bodyPr>
          <a:lstStyle/>
          <a:p>
            <a:pPr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4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Подготовка научно-педагогических кадров</a:t>
            </a:r>
          </a:p>
        </p:txBody>
      </p:sp>
      <p:graphicFrame>
        <p:nvGraphicFramePr>
          <p:cNvPr id="8241" name="Group 49"/>
          <p:cNvGraphicFramePr>
            <a:graphicFrameLocks noGrp="1"/>
          </p:cNvGraphicFramePr>
          <p:nvPr>
            <p:ph idx="4294967295"/>
          </p:nvPr>
        </p:nvGraphicFramePr>
        <p:xfrm>
          <a:off x="0" y="1093788"/>
          <a:ext cx="9144000" cy="5764212"/>
        </p:xfrm>
        <a:graphic>
          <a:graphicData uri="http://schemas.openxmlformats.org/drawingml/2006/table">
            <a:tbl>
              <a:tblPr/>
              <a:tblGrid>
                <a:gridCol w="4427984">
                  <a:extLst>
                    <a:ext uri="{9D8B030D-6E8A-4147-A177-3AD203B41FA5}"/>
                  </a:extLst>
                </a:gridCol>
                <a:gridCol w="4716016">
                  <a:extLst>
                    <a:ext uri="{9D8B030D-6E8A-4147-A177-3AD203B41FA5}"/>
                  </a:extLst>
                </a:gridCol>
              </a:tblGrid>
              <a:tr h="67445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докторских диссертации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43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515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111" name="Line 41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1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39913"/>
            <a:ext cx="302577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Прямоугольник 2"/>
          <p:cNvSpPr>
            <a:spLocks noChangeArrowheads="1"/>
          </p:cNvSpPr>
          <p:nvPr/>
        </p:nvSpPr>
        <p:spPr bwMode="auto">
          <a:xfrm>
            <a:off x="-295275" y="5873750"/>
            <a:ext cx="5032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  <a:cs typeface="Arial" panose="020B0604020202020204" pitchFamily="34" charset="0"/>
              </a:rPr>
              <a:t>Миллер</a:t>
            </a:r>
            <a:r>
              <a:rPr lang="en-US" altLang="ru-RU" sz="2000" b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>
                <a:solidFill>
                  <a:srgbClr val="000000"/>
                </a:solidFill>
                <a:cs typeface="Arial" panose="020B0604020202020204" pitchFamily="34" charset="0"/>
              </a:rPr>
              <a:t>Сергей Владимирович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  <a:cs typeface="Arial" panose="020B0604020202020204" pitchFamily="34" charset="0"/>
              </a:rPr>
              <a:t>(в диссертационном совете Новосибирского ГМУ)</a:t>
            </a:r>
          </a:p>
        </p:txBody>
      </p:sp>
      <p:pic>
        <p:nvPicPr>
          <p:cNvPr id="4114" name="Picture 42" descr="Карап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339975"/>
            <a:ext cx="28813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Text Box 54"/>
          <p:cNvSpPr txBox="1">
            <a:spLocks noChangeArrowheads="1"/>
          </p:cNvSpPr>
          <p:nvPr/>
        </p:nvSpPr>
        <p:spPr bwMode="auto">
          <a:xfrm>
            <a:off x="4319588" y="6411913"/>
            <a:ext cx="4824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>
                <a:solidFill>
                  <a:schemeClr val="tx2"/>
                </a:solidFill>
              </a:rPr>
              <a:t>Карапетян Георгий Эдуардович</a:t>
            </a:r>
          </a:p>
        </p:txBody>
      </p:sp>
      <p:pic>
        <p:nvPicPr>
          <p:cNvPr id="411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1750"/>
            <a:ext cx="4105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9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-93813"/>
            <a:ext cx="7884370" cy="902924"/>
          </a:xfrm>
          <a:extLst/>
        </p:spPr>
        <p:txBody>
          <a:bodyPr lIns="45720" tIns="0" rIns="45720" bIns="0" anchor="b">
            <a:normAutofit/>
          </a:bodyPr>
          <a:lstStyle/>
          <a:p>
            <a:pPr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4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br>
              <a:rPr lang="ru-RU" sz="24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научно-педагогических кадров</a:t>
            </a:r>
          </a:p>
        </p:txBody>
      </p:sp>
      <p:graphicFrame>
        <p:nvGraphicFramePr>
          <p:cNvPr id="8241" name="Group 49"/>
          <p:cNvGraphicFramePr>
            <a:graphicFrameLocks noGrp="1"/>
          </p:cNvGraphicFramePr>
          <p:nvPr>
            <p:ph idx="4294967295"/>
          </p:nvPr>
        </p:nvGraphicFramePr>
        <p:xfrm>
          <a:off x="0" y="1093788"/>
          <a:ext cx="9144000" cy="5510212"/>
        </p:xfrm>
        <a:graphic>
          <a:graphicData uri="http://schemas.openxmlformats.org/drawingml/2006/table">
            <a:tbl>
              <a:tblPr/>
              <a:tblGrid>
                <a:gridCol w="2987708">
                  <a:extLst>
                    <a:ext uri="{9D8B030D-6E8A-4147-A177-3AD203B41FA5}"/>
                  </a:extLst>
                </a:gridCol>
                <a:gridCol w="6156292">
                  <a:extLst>
                    <a:ext uri="{9D8B030D-6E8A-4147-A177-3AD203B41FA5}"/>
                  </a:extLst>
                </a:gridCol>
              </a:tblGrid>
              <a:tr h="6789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 кандидатских диссертаций</a:t>
                      </a:r>
                      <a:endParaRPr kumimoji="0" lang="ru-RU" sz="2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181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13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135" name="Line 41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6" name="Line 42"/>
          <p:cNvSpPr>
            <a:spLocks noChangeShapeType="1"/>
          </p:cNvSpPr>
          <p:nvPr/>
        </p:nvSpPr>
        <p:spPr bwMode="auto">
          <a:xfrm>
            <a:off x="12657138" y="5741988"/>
            <a:ext cx="0" cy="5953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7" name="Text Box 57"/>
          <p:cNvSpPr txBox="1">
            <a:spLocks noChangeArrowheads="1"/>
          </p:cNvSpPr>
          <p:nvPr/>
        </p:nvSpPr>
        <p:spPr bwMode="auto">
          <a:xfrm>
            <a:off x="2662238" y="5370513"/>
            <a:ext cx="286861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Чайкин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Александр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Александрович</a:t>
            </a:r>
          </a:p>
          <a:p>
            <a:pPr algn="ctr" eaLnBrk="1" hangingPunct="1">
              <a:spcBef>
                <a:spcPct val="0"/>
              </a:spcBef>
              <a:buClrTx/>
              <a:buFont typeface="Georgia" panose="02040502050405020303" pitchFamily="18" charset="0"/>
              <a:buNone/>
            </a:pPr>
            <a:r>
              <a:rPr lang="ru-RU" altLang="ru-RU" sz="2000" b="1" i="1" u="sng">
                <a:solidFill>
                  <a:srgbClr val="99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(в дис. совете НГМУ</a:t>
            </a:r>
            <a:r>
              <a:rPr lang="ru-RU" altLang="ru-RU" sz="2000" b="1">
                <a:solidFill>
                  <a:srgbClr val="99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400" b="1"/>
          </a:p>
        </p:txBody>
      </p:sp>
      <p:sp>
        <p:nvSpPr>
          <p:cNvPr id="5138" name="Text Box 54"/>
          <p:cNvSpPr txBox="1">
            <a:spLocks noChangeArrowheads="1"/>
          </p:cNvSpPr>
          <p:nvPr/>
        </p:nvSpPr>
        <p:spPr bwMode="auto">
          <a:xfrm>
            <a:off x="-131763" y="5370513"/>
            <a:ext cx="2867026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Андреев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Роман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Иванович</a:t>
            </a:r>
          </a:p>
          <a:p>
            <a:pPr algn="ctr" eaLnBrk="1" hangingPunct="1">
              <a:spcBef>
                <a:spcPct val="0"/>
              </a:spcBef>
              <a:buClrTx/>
              <a:buFont typeface="Georgia" panose="02040502050405020303" pitchFamily="18" charset="0"/>
              <a:buNone/>
            </a:pPr>
            <a:r>
              <a:rPr lang="ru-RU" altLang="ru-RU" sz="2000" b="1" i="1" u="sng">
                <a:solidFill>
                  <a:srgbClr val="99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(в дис. совете НГМУ)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400" b="1"/>
          </a:p>
        </p:txBody>
      </p:sp>
      <p:sp>
        <p:nvSpPr>
          <p:cNvPr id="5139" name="Text Box 57"/>
          <p:cNvSpPr txBox="1">
            <a:spLocks noChangeArrowheads="1"/>
          </p:cNvSpPr>
          <p:nvPr/>
        </p:nvSpPr>
        <p:spPr bwMode="auto">
          <a:xfrm>
            <a:off x="6545263" y="5370513"/>
            <a:ext cx="198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Подрезенко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Екатерина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Сергеевна</a:t>
            </a:r>
          </a:p>
        </p:txBody>
      </p:sp>
      <p:pic>
        <p:nvPicPr>
          <p:cNvPr id="5140" name="Picture 4" descr="http://krasgmu.ru/sys/images/user/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1787525"/>
            <a:ext cx="2641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787525"/>
            <a:ext cx="5867400" cy="36464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42" name="Picture 4" descr="http://krasgmu.ru/sys/images/user/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919288"/>
            <a:ext cx="2290762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8" descr="http://krasgmu.ru/sys/images/user/59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919288"/>
            <a:ext cx="25431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1450" cy="1046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6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-93813"/>
            <a:ext cx="7668346" cy="902924"/>
          </a:xfrm>
          <a:extLst/>
        </p:spPr>
        <p:txBody>
          <a:bodyPr lIns="45720" tIns="0" rIns="45720" bIns="0" anchor="b">
            <a:normAutofit/>
          </a:bodyPr>
          <a:lstStyle/>
          <a:p>
            <a:pPr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b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научно-педагогических кадров</a:t>
            </a:r>
          </a:p>
        </p:txBody>
      </p:sp>
      <p:graphicFrame>
        <p:nvGraphicFramePr>
          <p:cNvPr id="8241" name="Group 49"/>
          <p:cNvGraphicFramePr>
            <a:graphicFrameLocks noGrp="1"/>
          </p:cNvGraphicFramePr>
          <p:nvPr>
            <p:ph idx="4294967295"/>
          </p:nvPr>
        </p:nvGraphicFramePr>
        <p:xfrm>
          <a:off x="0" y="1093788"/>
          <a:ext cx="9144000" cy="5807075"/>
        </p:xfrm>
        <a:graphic>
          <a:graphicData uri="http://schemas.openxmlformats.org/drawingml/2006/table">
            <a:tbl>
              <a:tblPr/>
              <a:tblGrid>
                <a:gridCol w="2987708">
                  <a:extLst>
                    <a:ext uri="{9D8B030D-6E8A-4147-A177-3AD203B41FA5}"/>
                  </a:extLst>
                </a:gridCol>
                <a:gridCol w="6156292">
                  <a:extLst>
                    <a:ext uri="{9D8B030D-6E8A-4147-A177-3AD203B41FA5}"/>
                  </a:extLst>
                </a:gridCol>
              </a:tblGrid>
              <a:tr h="9753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 кандидатских диссертаций</a:t>
                      </a:r>
                      <a:endParaRPr kumimoji="0" lang="ru-RU" sz="2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182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13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159" name="Line 41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0" name="Line 42"/>
          <p:cNvSpPr>
            <a:spLocks noChangeShapeType="1"/>
          </p:cNvSpPr>
          <p:nvPr/>
        </p:nvSpPr>
        <p:spPr bwMode="auto">
          <a:xfrm>
            <a:off x="12657138" y="5741988"/>
            <a:ext cx="0" cy="5953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6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6925"/>
            <a:ext cx="215582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54"/>
          <p:cNvSpPr txBox="1">
            <a:spLocks noChangeArrowheads="1"/>
          </p:cNvSpPr>
          <p:nvPr/>
        </p:nvSpPr>
        <p:spPr bwMode="auto">
          <a:xfrm>
            <a:off x="146050" y="5226050"/>
            <a:ext cx="18637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Соляников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Алексей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Сергеевич</a:t>
            </a:r>
          </a:p>
        </p:txBody>
      </p:sp>
      <p:pic>
        <p:nvPicPr>
          <p:cNvPr id="6163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066925"/>
            <a:ext cx="1963738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4" name="Text Box 54"/>
          <p:cNvSpPr txBox="1">
            <a:spLocks noChangeArrowheads="1"/>
          </p:cNvSpPr>
          <p:nvPr/>
        </p:nvSpPr>
        <p:spPr bwMode="auto">
          <a:xfrm>
            <a:off x="2333625" y="5229225"/>
            <a:ext cx="1990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Орлов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Сергей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Алексеевич</a:t>
            </a:r>
          </a:p>
        </p:txBody>
      </p:sp>
      <p:pic>
        <p:nvPicPr>
          <p:cNvPr id="6165" name="Picture 2" descr="http://krasgmu.ru/sys/images/user/21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066925"/>
            <a:ext cx="215582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4" descr="http://krasgmu.ru/sys/images/user/12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2071688"/>
            <a:ext cx="21526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7" name="Text Box 54"/>
          <p:cNvSpPr txBox="1">
            <a:spLocks noChangeArrowheads="1"/>
          </p:cNvSpPr>
          <p:nvPr/>
        </p:nvSpPr>
        <p:spPr bwMode="auto">
          <a:xfrm>
            <a:off x="4238625" y="5226050"/>
            <a:ext cx="2740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Антюфриева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Дарья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Александровна </a:t>
            </a:r>
          </a:p>
        </p:txBody>
      </p:sp>
      <p:sp>
        <p:nvSpPr>
          <p:cNvPr id="6168" name="Text Box 54"/>
          <p:cNvSpPr txBox="1">
            <a:spLocks noChangeArrowheads="1"/>
          </p:cNvSpPr>
          <p:nvPr/>
        </p:nvSpPr>
        <p:spPr bwMode="auto">
          <a:xfrm>
            <a:off x="6916738" y="5229225"/>
            <a:ext cx="2127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Боякова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Нина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/>
              <a:t>Васильевна </a:t>
            </a:r>
          </a:p>
        </p:txBody>
      </p:sp>
      <p:pic>
        <p:nvPicPr>
          <p:cNvPr id="616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476375" cy="1071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13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0" descr="Хирургия. Журнал им. Н. И. Пирогова Quicki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5400"/>
            <a:ext cx="18986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97113" y="0"/>
            <a:ext cx="6483350" cy="892175"/>
          </a:xfrm>
        </p:spPr>
        <p:txBody>
          <a:bodyPr/>
          <a:lstStyle/>
          <a:p>
            <a:pPr>
              <a:buFont typeface="Georgia" panose="02040502050405020303" pitchFamily="18" charset="0"/>
              <a:buNone/>
              <a:defRPr/>
            </a:pPr>
            <a:r>
              <a:rPr lang="ru-RU" sz="2800" dirty="0">
                <a:solidFill>
                  <a:srgbClr val="FFFF00"/>
                </a:solidFill>
              </a:rPr>
              <a:t>ПУБЛИКАЦИИ и ИЗДАНИЯ</a:t>
            </a:r>
          </a:p>
        </p:txBody>
      </p:sp>
      <p:pic>
        <p:nvPicPr>
          <p:cNvPr id="8196" name="Picture 4" descr="наконеч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601788"/>
            <a:ext cx="1217613" cy="1673225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Накопите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4349750"/>
            <a:ext cx="1271587" cy="17526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10" descr="C:\Users\Александр\Desktop\Патенты\Патент\Реверсивный газатор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989263"/>
            <a:ext cx="1327150" cy="18288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5" descr="Демоскоп Week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3395663"/>
            <a:ext cx="1854200" cy="2344737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26" descr="Колопроктология 2 (16) 2006 скачать бесплатно без регистрац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957513"/>
            <a:ext cx="12890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9" descr="Анналы хирургии - The Free Online Dictionary and Encyclopedia (TFODE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52525"/>
            <a:ext cx="1689100" cy="2306638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31" descr="Ставропольский государственный медицинский университе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2640013"/>
            <a:ext cx="17780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 Box 6"/>
          <p:cNvSpPr txBox="1">
            <a:spLocks noChangeArrowheads="1"/>
          </p:cNvSpPr>
          <p:nvPr/>
        </p:nvSpPr>
        <p:spPr bwMode="auto">
          <a:xfrm>
            <a:off x="1860550" y="811213"/>
            <a:ext cx="7237413" cy="2616101"/>
          </a:xfrm>
          <a:prstGeom prst="rect">
            <a:avLst/>
          </a:prstGeom>
          <a:solidFill>
            <a:schemeClr val="tx1">
              <a:lumMod val="20000"/>
              <a:lumOff val="80000"/>
              <a:alpha val="9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 37 статей в журналах перечня ВАК РФ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2800" b="1" dirty="0">
                <a:solidFill>
                  <a:schemeClr val="tx1"/>
                </a:solidFill>
                <a:latin typeface="Arial" panose="020B0604020202020204" pitchFamily="34" charset="0"/>
              </a:rPr>
              <a:t>  6 патентов РФ на изобретения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i="1" dirty="0">
                <a:solidFill>
                  <a:srgbClr val="990000"/>
                </a:solidFill>
              </a:rPr>
              <a:t>10 статей в журнале </a:t>
            </a:r>
            <a:r>
              <a:rPr lang="ru-RU" altLang="ru-RU" sz="2800" b="1" i="1" dirty="0" err="1">
                <a:solidFill>
                  <a:srgbClr val="990000"/>
                </a:solidFill>
              </a:rPr>
              <a:t>Web</a:t>
            </a:r>
            <a:r>
              <a:rPr lang="ru-RU" altLang="ru-RU" sz="2800" b="1" i="1" dirty="0">
                <a:solidFill>
                  <a:srgbClr val="99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990000"/>
                </a:solidFill>
              </a:rPr>
              <a:t>of</a:t>
            </a:r>
            <a:r>
              <a:rPr lang="ru-RU" altLang="ru-RU" sz="2800" b="1" i="1" dirty="0">
                <a:solidFill>
                  <a:srgbClr val="990000"/>
                </a:solidFill>
              </a:rPr>
              <a:t> </a:t>
            </a:r>
            <a:r>
              <a:rPr lang="ru-RU" altLang="ru-RU" sz="2800" b="1" i="1" dirty="0" err="1">
                <a:solidFill>
                  <a:srgbClr val="990000"/>
                </a:solidFill>
              </a:rPr>
              <a:t>Science</a:t>
            </a:r>
            <a:r>
              <a:rPr lang="ru-RU" altLang="ru-RU" sz="2800" b="1" i="1" dirty="0">
                <a:solidFill>
                  <a:srgbClr val="990000"/>
                </a:solidFill>
              </a:rPr>
              <a:t> или </a:t>
            </a:r>
            <a:r>
              <a:rPr lang="ru-RU" altLang="ru-RU" sz="2800" b="1" i="1" dirty="0" err="1" smtClean="0">
                <a:solidFill>
                  <a:srgbClr val="990000"/>
                </a:solidFill>
              </a:rPr>
              <a:t>Scopus</a:t>
            </a:r>
            <a:r>
              <a:rPr lang="ru-RU" altLang="ru-R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ru-RU" altLang="ru-RU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ru-RU" altLang="ru-RU" sz="2000" b="1" dirty="0">
              <a:solidFill>
                <a:srgbClr val="000066"/>
              </a:solidFill>
            </a:endParaRPr>
          </a:p>
        </p:txBody>
      </p:sp>
      <p:graphicFrame>
        <p:nvGraphicFramePr>
          <p:cNvPr id="15" name="Объект 5"/>
          <p:cNvGraphicFramePr>
            <a:graphicFrameLocks/>
          </p:cNvGraphicFramePr>
          <p:nvPr/>
        </p:nvGraphicFramePr>
        <p:xfrm>
          <a:off x="3522663" y="3556000"/>
          <a:ext cx="5611813" cy="3298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0409">
                  <a:extLst>
                    <a:ext uri="{9D8B030D-6E8A-4147-A177-3AD203B41FA5}"/>
                  </a:extLst>
                </a:gridCol>
                <a:gridCol w="1870409">
                  <a:extLst>
                    <a:ext uri="{9D8B030D-6E8A-4147-A177-3AD203B41FA5}"/>
                  </a:extLst>
                </a:gridCol>
                <a:gridCol w="1870995">
                  <a:extLst>
                    <a:ext uri="{9D8B030D-6E8A-4147-A177-3AD203B41FA5}"/>
                  </a:extLst>
                </a:gridCol>
              </a:tblGrid>
              <a:tr h="3304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Цитируемость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Индекс </a:t>
                      </a:r>
                      <a:r>
                        <a:rPr lang="ru-RU" sz="1400" b="1" dirty="0" err="1">
                          <a:effectLst/>
                        </a:rPr>
                        <a:t>Хирша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Ю.С. Винник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1351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15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Л.В. </a:t>
                      </a:r>
                      <a:r>
                        <a:rPr lang="ru-RU" sz="1400" b="1" dirty="0" err="1">
                          <a:effectLst/>
                        </a:rPr>
                        <a:t>Кочетова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140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4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4077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Н.М. Маркелова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154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О.В. Теплякова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236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8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С.С. Дунаевская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121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А.А. Захарченко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105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5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С.И. Петрушко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202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8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  <a:tr h="3657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Ю.М. Волков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</a:rPr>
                        <a:t>39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3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8246" name="Picture 41" descr="http://skrinshoter.ru/s/151216/j5PioMXj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4538663"/>
            <a:ext cx="257968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57200" y="6172200"/>
            <a:ext cx="3352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1000" smtClean="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25538"/>
            <a:ext cx="8458200" cy="563562"/>
          </a:xfrm>
        </p:spPr>
        <p:txBody>
          <a:bodyPr/>
          <a:lstStyle/>
          <a:p>
            <a:pPr eaLnBrk="1" hangingPunct="1"/>
            <a:r>
              <a:rPr lang="ru-RU" altLang="ru-RU" sz="2000" smtClean="0"/>
              <a:t>ХИРУРГИЧЕСКАЯ ГАСТРОЭНТЕРОЛОГИЯ</a:t>
            </a:r>
            <a:endParaRPr lang="en-US" altLang="ru-RU" sz="2000" smtClean="0"/>
          </a:p>
        </p:txBody>
      </p:sp>
      <p:sp>
        <p:nvSpPr>
          <p:cNvPr id="11268" name="Freeform 3"/>
          <p:cNvSpPr>
            <a:spLocks noEditPoints="1"/>
          </p:cNvSpPr>
          <p:nvPr/>
        </p:nvSpPr>
        <p:spPr bwMode="gray">
          <a:xfrm>
            <a:off x="107950" y="1981200"/>
            <a:ext cx="6978650" cy="4471988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Oval 4"/>
          <p:cNvSpPr>
            <a:spLocks noChangeArrowheads="1"/>
          </p:cNvSpPr>
          <p:nvPr/>
        </p:nvSpPr>
        <p:spPr bwMode="gray">
          <a:xfrm rot="-723406">
            <a:off x="3392488" y="4972050"/>
            <a:ext cx="1438275" cy="66675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0" name="Oval 5"/>
          <p:cNvSpPr>
            <a:spLocks noChangeArrowheads="1"/>
          </p:cNvSpPr>
          <p:nvPr/>
        </p:nvSpPr>
        <p:spPr bwMode="gray">
          <a:xfrm>
            <a:off x="3324225" y="3752850"/>
            <a:ext cx="1704975" cy="1706563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1" name="Oval 6"/>
          <p:cNvSpPr>
            <a:spLocks noChangeArrowheads="1"/>
          </p:cNvSpPr>
          <p:nvPr/>
        </p:nvSpPr>
        <p:spPr bwMode="gray">
          <a:xfrm>
            <a:off x="3344863" y="3762375"/>
            <a:ext cx="1665287" cy="16637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2" name="Oval 7"/>
          <p:cNvSpPr>
            <a:spLocks noChangeArrowheads="1"/>
          </p:cNvSpPr>
          <p:nvPr/>
        </p:nvSpPr>
        <p:spPr bwMode="gray">
          <a:xfrm>
            <a:off x="3362325" y="3778250"/>
            <a:ext cx="1584325" cy="15557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3" name="Oval 8"/>
          <p:cNvSpPr>
            <a:spLocks noChangeArrowheads="1"/>
          </p:cNvSpPr>
          <p:nvPr/>
        </p:nvSpPr>
        <p:spPr bwMode="gray">
          <a:xfrm>
            <a:off x="3454400" y="3822700"/>
            <a:ext cx="1409700" cy="12620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4" name="Oval 9"/>
          <p:cNvSpPr>
            <a:spLocks noChangeArrowheads="1"/>
          </p:cNvSpPr>
          <p:nvPr/>
        </p:nvSpPr>
        <p:spPr bwMode="gray">
          <a:xfrm rot="-772996">
            <a:off x="1549400" y="4362450"/>
            <a:ext cx="1133475" cy="6096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grpSp>
        <p:nvGrpSpPr>
          <p:cNvPr id="11275" name="Group 10"/>
          <p:cNvGrpSpPr>
            <a:grpSpLocks/>
          </p:cNvGrpSpPr>
          <p:nvPr/>
        </p:nvGrpSpPr>
        <p:grpSpPr bwMode="auto">
          <a:xfrm>
            <a:off x="1473200" y="3371850"/>
            <a:ext cx="1371600" cy="1441450"/>
            <a:chOff x="732" y="2112"/>
            <a:chExt cx="842" cy="860"/>
          </a:xfrm>
        </p:grpSpPr>
        <p:sp>
          <p:nvSpPr>
            <p:cNvPr id="11301" name="Oval 11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1302" name="Oval 12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1303" name="Oval 13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1304" name="Oval 14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1305" name="Text Box 15"/>
            <p:cNvSpPr txBox="1">
              <a:spLocks noChangeArrowheads="1"/>
            </p:cNvSpPr>
            <p:nvPr/>
          </p:nvSpPr>
          <p:spPr bwMode="gray">
            <a:xfrm>
              <a:off x="1085" y="2458"/>
              <a:ext cx="11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11276" name="Oval 16"/>
          <p:cNvSpPr>
            <a:spLocks noChangeArrowheads="1"/>
          </p:cNvSpPr>
          <p:nvPr/>
        </p:nvSpPr>
        <p:spPr bwMode="gray">
          <a:xfrm>
            <a:off x="1371600" y="2606675"/>
            <a:ext cx="914400" cy="5334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7" name="Oval 17"/>
          <p:cNvSpPr>
            <a:spLocks noChangeArrowheads="1"/>
          </p:cNvSpPr>
          <p:nvPr/>
        </p:nvSpPr>
        <p:spPr bwMode="gray">
          <a:xfrm>
            <a:off x="1447800" y="2000250"/>
            <a:ext cx="1023938" cy="1023938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8" name="Oval 18"/>
          <p:cNvSpPr>
            <a:spLocks noChangeArrowheads="1"/>
          </p:cNvSpPr>
          <p:nvPr/>
        </p:nvSpPr>
        <p:spPr bwMode="gray">
          <a:xfrm>
            <a:off x="1460500" y="2005013"/>
            <a:ext cx="1000125" cy="100012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79" name="Oval 19"/>
          <p:cNvSpPr>
            <a:spLocks noChangeArrowheads="1"/>
          </p:cNvSpPr>
          <p:nvPr/>
        </p:nvSpPr>
        <p:spPr bwMode="gray">
          <a:xfrm>
            <a:off x="1471613" y="2016125"/>
            <a:ext cx="950912" cy="9334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0" name="Oval 20"/>
          <p:cNvSpPr>
            <a:spLocks noChangeArrowheads="1"/>
          </p:cNvSpPr>
          <p:nvPr/>
        </p:nvSpPr>
        <p:spPr bwMode="gray">
          <a:xfrm>
            <a:off x="1525588" y="2041525"/>
            <a:ext cx="847725" cy="7572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1" name="Oval 21"/>
          <p:cNvSpPr>
            <a:spLocks noChangeArrowheads="1"/>
          </p:cNvSpPr>
          <p:nvPr/>
        </p:nvSpPr>
        <p:spPr bwMode="gray">
          <a:xfrm>
            <a:off x="2638425" y="2076450"/>
            <a:ext cx="685800" cy="2286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2" name="Oval 22"/>
          <p:cNvSpPr>
            <a:spLocks noChangeArrowheads="1"/>
          </p:cNvSpPr>
          <p:nvPr/>
        </p:nvSpPr>
        <p:spPr bwMode="gray">
          <a:xfrm>
            <a:off x="2760663" y="1543050"/>
            <a:ext cx="682625" cy="682625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3" name="Oval 23"/>
          <p:cNvSpPr>
            <a:spLocks noChangeArrowheads="1"/>
          </p:cNvSpPr>
          <p:nvPr/>
        </p:nvSpPr>
        <p:spPr bwMode="gray">
          <a:xfrm>
            <a:off x="2770188" y="1546225"/>
            <a:ext cx="665162" cy="66675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4" name="Oval 24"/>
          <p:cNvSpPr>
            <a:spLocks noChangeArrowheads="1"/>
          </p:cNvSpPr>
          <p:nvPr/>
        </p:nvSpPr>
        <p:spPr bwMode="gray">
          <a:xfrm>
            <a:off x="2771775" y="1557338"/>
            <a:ext cx="633413" cy="62230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5" name="Oval 25"/>
          <p:cNvSpPr>
            <a:spLocks noChangeArrowheads="1"/>
          </p:cNvSpPr>
          <p:nvPr/>
        </p:nvSpPr>
        <p:spPr bwMode="gray">
          <a:xfrm>
            <a:off x="2813050" y="1571625"/>
            <a:ext cx="563563" cy="5032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6" name="Text Box 26"/>
          <p:cNvSpPr txBox="1">
            <a:spLocks noChangeArrowheads="1"/>
          </p:cNvSpPr>
          <p:nvPr/>
        </p:nvSpPr>
        <p:spPr bwMode="gray">
          <a:xfrm>
            <a:off x="3011488" y="17160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1287" name="Rectangle 32"/>
          <p:cNvSpPr>
            <a:spLocks noChangeArrowheads="1"/>
          </p:cNvSpPr>
          <p:nvPr/>
        </p:nvSpPr>
        <p:spPr bwMode="white">
          <a:xfrm>
            <a:off x="304800" y="152400"/>
            <a:ext cx="8458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chemeClr val="bg1"/>
                </a:solidFill>
              </a:rPr>
              <a:t>НАУЧНАЯ РАБОТА</a:t>
            </a:r>
            <a:endParaRPr lang="en-US" altLang="ru-RU" b="1">
              <a:solidFill>
                <a:schemeClr val="bg1"/>
              </a:solidFill>
            </a:endParaRPr>
          </a:p>
        </p:txBody>
      </p:sp>
      <p:sp>
        <p:nvSpPr>
          <p:cNvPr id="11288" name="Text Box 33"/>
          <p:cNvSpPr txBox="1">
            <a:spLocks noChangeArrowheads="1"/>
          </p:cNvSpPr>
          <p:nvPr/>
        </p:nvSpPr>
        <p:spPr bwMode="auto">
          <a:xfrm>
            <a:off x="107950" y="765175"/>
            <a:ext cx="49688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1">
                <a:solidFill>
                  <a:schemeClr val="bg1"/>
                </a:solidFill>
              </a:rPr>
              <a:t>Хирургическая гастроэнтерология</a:t>
            </a:r>
          </a:p>
        </p:txBody>
      </p:sp>
      <p:sp>
        <p:nvSpPr>
          <p:cNvPr id="250919" name="Rectangle 39"/>
          <p:cNvSpPr>
            <a:spLocks noChangeArrowheads="1"/>
          </p:cNvSpPr>
          <p:nvPr/>
        </p:nvSpPr>
        <p:spPr bwMode="gray">
          <a:xfrm>
            <a:off x="-58738" y="134938"/>
            <a:ext cx="9037638" cy="9906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3399"/>
            </a:extrusionClr>
          </a:sp3d>
        </p:spPr>
        <p:txBody>
          <a:bodyPr anchor="ctr">
            <a:flatTx/>
          </a:bodyPr>
          <a:lstStyle/>
          <a:p>
            <a:pPr algn="r">
              <a:defRPr/>
            </a:pPr>
            <a:r>
              <a:rPr lang="ru-RU" sz="2800" b="1" i="1" dirty="0">
                <a:solidFill>
                  <a:srgbClr val="FFFF00"/>
                </a:solidFill>
                <a:latin typeface="Arial" charset="0"/>
              </a:rPr>
              <a:t>Приоритетные научные направления работы  кафедры</a:t>
            </a:r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0" y="677863"/>
            <a:ext cx="5940425" cy="5842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600" b="1" i="1" dirty="0">
                <a:solidFill>
                  <a:schemeClr val="bg1"/>
                </a:solidFill>
                <a:latin typeface="+mn-lt"/>
              </a:rPr>
              <a:t>Комплексная тема «Хирургическая гастроэнтерология и </a:t>
            </a:r>
            <a:r>
              <a:rPr lang="ru-RU" altLang="ru-RU" sz="1600" b="1" i="1" dirty="0" err="1">
                <a:solidFill>
                  <a:schemeClr val="bg1"/>
                </a:solidFill>
                <a:latin typeface="+mn-lt"/>
              </a:rPr>
              <a:t>колопроктология</a:t>
            </a:r>
            <a:r>
              <a:rPr lang="ru-RU" altLang="ru-RU" sz="1600" b="1" i="1" dirty="0">
                <a:solidFill>
                  <a:schemeClr val="bg1"/>
                </a:solidFill>
                <a:latin typeface="+mn-lt"/>
              </a:rPr>
              <a:t>»</a:t>
            </a:r>
            <a:endParaRPr lang="ru-RU" alt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9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300163"/>
            <a:ext cx="2860675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81200" y="1290638"/>
            <a:ext cx="5284788" cy="9239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ru-RU" b="1" dirty="0"/>
              <a:t>Global Embolization Symposium and Technologies (GEST) U.S. 2016</a:t>
            </a:r>
            <a:r>
              <a:rPr lang="ru-RU" altLang="ru-RU" b="1" dirty="0"/>
              <a:t> (</a:t>
            </a:r>
            <a:r>
              <a:rPr lang="en-US" altLang="ru-RU" b="1" dirty="0"/>
              <a:t>New York</a:t>
            </a:r>
            <a:r>
              <a:rPr lang="ru-RU" altLang="ru-RU" b="1" dirty="0"/>
              <a:t>)</a:t>
            </a:r>
          </a:p>
          <a:p>
            <a:pPr>
              <a:defRPr/>
            </a:pPr>
            <a:r>
              <a:rPr lang="ru-RU" altLang="ru-RU" b="1" u="sng" dirty="0"/>
              <a:t>3 устных доклада на английском языке</a:t>
            </a:r>
            <a:r>
              <a:rPr lang="en-US" altLang="ru-RU" b="1" u="sng" dirty="0"/>
              <a:t> </a:t>
            </a:r>
            <a:endParaRPr lang="ru-RU" altLang="ru-RU" b="1" u="sng" dirty="0"/>
          </a:p>
        </p:txBody>
      </p:sp>
      <p:pic>
        <p:nvPicPr>
          <p:cNvPr id="1129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263775"/>
            <a:ext cx="187325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60875" y="5040313"/>
            <a:ext cx="4662488" cy="18161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Устный доклад на Всероссийском </a:t>
            </a:r>
            <a:r>
              <a:rPr lang="ru-RU" sz="1600" b="1" dirty="0" err="1"/>
              <a:t>Създе</a:t>
            </a:r>
            <a:r>
              <a:rPr lang="ru-RU" sz="1600" b="1" dirty="0"/>
              <a:t> </a:t>
            </a:r>
            <a:r>
              <a:rPr lang="ru-RU" sz="1600" b="1" dirty="0" err="1"/>
              <a:t>колопроктологов</a:t>
            </a:r>
            <a:r>
              <a:rPr lang="ru-RU" sz="1600" b="1" dirty="0"/>
              <a:t> "Оперативная и консервативная </a:t>
            </a:r>
            <a:r>
              <a:rPr lang="ru-RU" sz="1600" b="1" dirty="0" err="1"/>
              <a:t>колопроктология</a:t>
            </a:r>
            <a:r>
              <a:rPr lang="ru-RU" sz="1600" b="1" dirty="0"/>
              <a:t>: современные технологии для высокого качества жизни пациента" (председатель научной секции - эксперт), 25-27.08.2016, </a:t>
            </a:r>
            <a:r>
              <a:rPr lang="ru-RU" sz="1600" b="1" u="sng" dirty="0"/>
              <a:t>г. Астрахань</a:t>
            </a:r>
            <a:endParaRPr lang="ru-RU" altLang="ru-RU" sz="1600" b="1" u="sng" dirty="0"/>
          </a:p>
        </p:txBody>
      </p:sp>
      <p:pic>
        <p:nvPicPr>
          <p:cNvPr id="1129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033463"/>
            <a:ext cx="209232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47" descr="http://krasgmu.ru/sys/files/attach/8d/8d062bff9c79d22c123721877d9a23c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5026025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3508375"/>
            <a:ext cx="262096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327275"/>
            <a:ext cx="1849437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3" descr="http://skrinshoter.ru/s/151216/1cXyn4b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46675"/>
            <a:ext cx="24034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8275" y="4265613"/>
            <a:ext cx="1916113" cy="7080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b="1" dirty="0"/>
              <a:t>Интервенционный радиолог</a:t>
            </a:r>
          </a:p>
          <a:p>
            <a:pPr algn="ctr">
              <a:defRPr/>
            </a:pPr>
            <a:r>
              <a:rPr lang="ru-RU" sz="1000" b="1" dirty="0"/>
              <a:t>проф.  Винсент </a:t>
            </a:r>
            <a:r>
              <a:rPr lang="ru-RU" sz="1000" b="1" dirty="0" err="1"/>
              <a:t>Видель</a:t>
            </a:r>
            <a:endParaRPr lang="ru-RU" sz="1000" b="1" dirty="0"/>
          </a:p>
          <a:p>
            <a:pPr algn="ctr">
              <a:defRPr/>
            </a:pPr>
            <a:r>
              <a:rPr lang="ru-RU" sz="1000" b="1" dirty="0"/>
              <a:t> (Марсель, Франция)</a:t>
            </a:r>
          </a:p>
        </p:txBody>
      </p:sp>
    </p:spTree>
    <p:extLst>
      <p:ext uri="{BB962C8B-B14F-4D97-AF65-F5344CB8AC3E}">
        <p14:creationId xmlns:p14="http://schemas.microsoft.com/office/powerpoint/2010/main" val="3701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57200" y="6172200"/>
            <a:ext cx="3352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1000" smtClean="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3600" smtClean="0"/>
              <a:t>Diagram</a:t>
            </a:r>
            <a:endParaRPr lang="en-US" altLang="ru-RU" sz="2000" smtClean="0"/>
          </a:p>
        </p:txBody>
      </p:sp>
      <p:sp>
        <p:nvSpPr>
          <p:cNvPr id="12292" name="Freeform 3"/>
          <p:cNvSpPr>
            <a:spLocks noEditPoints="1"/>
          </p:cNvSpPr>
          <p:nvPr/>
        </p:nvSpPr>
        <p:spPr bwMode="gray">
          <a:xfrm>
            <a:off x="107950" y="1981200"/>
            <a:ext cx="6978650" cy="4471988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Oval 4"/>
          <p:cNvSpPr>
            <a:spLocks noChangeArrowheads="1"/>
          </p:cNvSpPr>
          <p:nvPr/>
        </p:nvSpPr>
        <p:spPr bwMode="gray">
          <a:xfrm rot="-723406">
            <a:off x="3392488" y="4972050"/>
            <a:ext cx="1438275" cy="66675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294" name="Oval 5"/>
          <p:cNvSpPr>
            <a:spLocks noChangeArrowheads="1"/>
          </p:cNvSpPr>
          <p:nvPr/>
        </p:nvSpPr>
        <p:spPr bwMode="gray">
          <a:xfrm>
            <a:off x="3324225" y="3752850"/>
            <a:ext cx="1704975" cy="1706563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295" name="Oval 6"/>
          <p:cNvSpPr>
            <a:spLocks noChangeArrowheads="1"/>
          </p:cNvSpPr>
          <p:nvPr/>
        </p:nvSpPr>
        <p:spPr bwMode="gray">
          <a:xfrm>
            <a:off x="3344863" y="3762375"/>
            <a:ext cx="1665287" cy="16637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296" name="Oval 7"/>
          <p:cNvSpPr>
            <a:spLocks noChangeArrowheads="1"/>
          </p:cNvSpPr>
          <p:nvPr/>
        </p:nvSpPr>
        <p:spPr bwMode="gray">
          <a:xfrm>
            <a:off x="3362325" y="3778250"/>
            <a:ext cx="1584325" cy="15557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297" name="Oval 8"/>
          <p:cNvSpPr>
            <a:spLocks noChangeArrowheads="1"/>
          </p:cNvSpPr>
          <p:nvPr/>
        </p:nvSpPr>
        <p:spPr bwMode="gray">
          <a:xfrm>
            <a:off x="3454400" y="3822700"/>
            <a:ext cx="1409700" cy="12620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298" name="Oval 9"/>
          <p:cNvSpPr>
            <a:spLocks noChangeArrowheads="1"/>
          </p:cNvSpPr>
          <p:nvPr/>
        </p:nvSpPr>
        <p:spPr bwMode="gray">
          <a:xfrm rot="-772996">
            <a:off x="1549400" y="4362450"/>
            <a:ext cx="1133475" cy="6096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grpSp>
        <p:nvGrpSpPr>
          <p:cNvPr id="12299" name="Group 10"/>
          <p:cNvGrpSpPr>
            <a:grpSpLocks/>
          </p:cNvGrpSpPr>
          <p:nvPr/>
        </p:nvGrpSpPr>
        <p:grpSpPr bwMode="auto">
          <a:xfrm>
            <a:off x="1473200" y="3371850"/>
            <a:ext cx="1371600" cy="1441450"/>
            <a:chOff x="732" y="2112"/>
            <a:chExt cx="842" cy="860"/>
          </a:xfrm>
        </p:grpSpPr>
        <p:sp>
          <p:nvSpPr>
            <p:cNvPr id="12324" name="Oval 11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2325" name="Oval 12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2326" name="Oval 13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2327" name="Oval 14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  <p:sp>
          <p:nvSpPr>
            <p:cNvPr id="12328" name="Text Box 15"/>
            <p:cNvSpPr txBox="1">
              <a:spLocks noChangeArrowheads="1"/>
            </p:cNvSpPr>
            <p:nvPr/>
          </p:nvSpPr>
          <p:spPr bwMode="gray">
            <a:xfrm>
              <a:off x="1085" y="2458"/>
              <a:ext cx="11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12300" name="Oval 16"/>
          <p:cNvSpPr>
            <a:spLocks noChangeArrowheads="1"/>
          </p:cNvSpPr>
          <p:nvPr/>
        </p:nvSpPr>
        <p:spPr bwMode="gray">
          <a:xfrm>
            <a:off x="1371600" y="2606675"/>
            <a:ext cx="914400" cy="5334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1" name="Oval 17"/>
          <p:cNvSpPr>
            <a:spLocks noChangeArrowheads="1"/>
          </p:cNvSpPr>
          <p:nvPr/>
        </p:nvSpPr>
        <p:spPr bwMode="gray">
          <a:xfrm>
            <a:off x="1447800" y="2000250"/>
            <a:ext cx="1023938" cy="1023938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2" name="Oval 18"/>
          <p:cNvSpPr>
            <a:spLocks noChangeArrowheads="1"/>
          </p:cNvSpPr>
          <p:nvPr/>
        </p:nvSpPr>
        <p:spPr bwMode="gray">
          <a:xfrm>
            <a:off x="1460500" y="2005013"/>
            <a:ext cx="1000125" cy="100012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3" name="Oval 19"/>
          <p:cNvSpPr>
            <a:spLocks noChangeArrowheads="1"/>
          </p:cNvSpPr>
          <p:nvPr/>
        </p:nvSpPr>
        <p:spPr bwMode="gray">
          <a:xfrm>
            <a:off x="1471613" y="2016125"/>
            <a:ext cx="950912" cy="9334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4" name="Oval 20"/>
          <p:cNvSpPr>
            <a:spLocks noChangeArrowheads="1"/>
          </p:cNvSpPr>
          <p:nvPr/>
        </p:nvSpPr>
        <p:spPr bwMode="gray">
          <a:xfrm>
            <a:off x="1525588" y="2041525"/>
            <a:ext cx="847725" cy="7572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5" name="Oval 21"/>
          <p:cNvSpPr>
            <a:spLocks noChangeArrowheads="1"/>
          </p:cNvSpPr>
          <p:nvPr/>
        </p:nvSpPr>
        <p:spPr bwMode="gray">
          <a:xfrm>
            <a:off x="2638425" y="2076450"/>
            <a:ext cx="685800" cy="2286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6" name="Oval 22"/>
          <p:cNvSpPr>
            <a:spLocks noChangeArrowheads="1"/>
          </p:cNvSpPr>
          <p:nvPr/>
        </p:nvSpPr>
        <p:spPr bwMode="gray">
          <a:xfrm>
            <a:off x="2760663" y="1543050"/>
            <a:ext cx="682625" cy="682625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7" name="Oval 23"/>
          <p:cNvSpPr>
            <a:spLocks noChangeArrowheads="1"/>
          </p:cNvSpPr>
          <p:nvPr/>
        </p:nvSpPr>
        <p:spPr bwMode="gray">
          <a:xfrm>
            <a:off x="2770188" y="1546225"/>
            <a:ext cx="665162" cy="66675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8" name="Oval 24"/>
          <p:cNvSpPr>
            <a:spLocks noChangeArrowheads="1"/>
          </p:cNvSpPr>
          <p:nvPr/>
        </p:nvSpPr>
        <p:spPr bwMode="gray">
          <a:xfrm>
            <a:off x="2771775" y="1557338"/>
            <a:ext cx="633413" cy="62230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09" name="Oval 25"/>
          <p:cNvSpPr>
            <a:spLocks noChangeArrowheads="1"/>
          </p:cNvSpPr>
          <p:nvPr/>
        </p:nvSpPr>
        <p:spPr bwMode="gray">
          <a:xfrm>
            <a:off x="2813050" y="1571625"/>
            <a:ext cx="563563" cy="5032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2310" name="Text Box 26"/>
          <p:cNvSpPr txBox="1">
            <a:spLocks noChangeArrowheads="1"/>
          </p:cNvSpPr>
          <p:nvPr/>
        </p:nvSpPr>
        <p:spPr bwMode="gray">
          <a:xfrm>
            <a:off x="3011488" y="17160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253979" name="Rectangle 27"/>
          <p:cNvSpPr>
            <a:spLocks noChangeArrowheads="1"/>
          </p:cNvSpPr>
          <p:nvPr/>
        </p:nvSpPr>
        <p:spPr bwMode="gray">
          <a:xfrm>
            <a:off x="0" y="115888"/>
            <a:ext cx="8820150" cy="9906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3399"/>
            </a:extrusionClr>
          </a:sp3d>
        </p:spPr>
        <p:txBody>
          <a:bodyPr anchor="ctr">
            <a:flatTx/>
          </a:bodyPr>
          <a:lstStyle/>
          <a:p>
            <a:pPr algn="r">
              <a:defRPr/>
            </a:pPr>
            <a:r>
              <a:rPr lang="ru-RU" sz="40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Хирургическая инфекция:</a:t>
            </a:r>
          </a:p>
        </p:txBody>
      </p:sp>
      <p:sp>
        <p:nvSpPr>
          <p:cNvPr id="253984" name="Rectangle 32"/>
          <p:cNvSpPr>
            <a:spLocks noChangeArrowheads="1"/>
          </p:cNvSpPr>
          <p:nvPr/>
        </p:nvSpPr>
        <p:spPr bwMode="gray">
          <a:xfrm>
            <a:off x="323850" y="188913"/>
            <a:ext cx="8820150" cy="10795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3399"/>
            </a:extrusionClr>
          </a:sp3d>
        </p:spPr>
        <p:txBody>
          <a:bodyPr anchor="ctr">
            <a:flatTx/>
          </a:bodyPr>
          <a:lstStyle/>
          <a:p>
            <a:pPr algn="r">
              <a:defRPr/>
            </a:pPr>
            <a:r>
              <a:rPr lang="ru-RU" sz="3200" b="1" dirty="0">
                <a:solidFill>
                  <a:srgbClr val="FFFF00"/>
                </a:solidFill>
                <a:latin typeface="Arial" charset="0"/>
              </a:rPr>
              <a:t>Приоритетные научные направления работы  кафедры</a:t>
            </a:r>
          </a:p>
        </p:txBody>
      </p:sp>
      <p:sp>
        <p:nvSpPr>
          <p:cNvPr id="12313" name="Text Box 33"/>
          <p:cNvSpPr txBox="1">
            <a:spLocks noChangeArrowheads="1"/>
          </p:cNvSpPr>
          <p:nvPr/>
        </p:nvSpPr>
        <p:spPr bwMode="auto">
          <a:xfrm>
            <a:off x="595313" y="930275"/>
            <a:ext cx="3556000" cy="9540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i="1">
                <a:solidFill>
                  <a:schemeClr val="bg1"/>
                </a:solidFill>
              </a:rPr>
              <a:t>Хирургическая инфекция</a:t>
            </a:r>
            <a:endParaRPr lang="ru-RU" altLang="ru-RU" sz="2800" i="1">
              <a:solidFill>
                <a:schemeClr val="bg1"/>
              </a:solidFill>
            </a:endParaRPr>
          </a:p>
        </p:txBody>
      </p:sp>
      <p:sp>
        <p:nvSpPr>
          <p:cNvPr id="12314" name="Прямоугольник 2"/>
          <p:cNvSpPr>
            <a:spLocks noChangeArrowheads="1"/>
          </p:cNvSpPr>
          <p:nvPr/>
        </p:nvSpPr>
        <p:spPr bwMode="auto">
          <a:xfrm>
            <a:off x="3249613" y="211931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b="1"/>
              <a:t>IX Всероссийская конференция Ассоциации общих хирургов с международным участием "Перитонит от А до Я», </a:t>
            </a:r>
            <a:r>
              <a:rPr lang="ru-RU" altLang="ru-RU" sz="1800" b="1" u="sng"/>
              <a:t>г. Ярославль.</a:t>
            </a:r>
          </a:p>
        </p:txBody>
      </p:sp>
      <p:pic>
        <p:nvPicPr>
          <p:cNvPr id="1231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1887538"/>
            <a:ext cx="323691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3370263"/>
            <a:ext cx="4233863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5165725"/>
            <a:ext cx="1250951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7" name="Прямоугольник 7"/>
          <p:cNvSpPr>
            <a:spLocks noChangeArrowheads="1"/>
          </p:cNvSpPr>
          <p:nvPr/>
        </p:nvSpPr>
        <p:spPr bwMode="auto">
          <a:xfrm>
            <a:off x="4240213" y="1273175"/>
            <a:ext cx="4814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800" b="1" dirty="0" smtClean="0">
                <a:solidFill>
                  <a:schemeClr val="accent6">
                    <a:lumMod val="50000"/>
                  </a:schemeClr>
                </a:solidFill>
              </a:rPr>
              <a:t>III</a:t>
            </a: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Международная конференция «Раны и раневые инфекции», Институт хирургии Вишневского, </a:t>
            </a:r>
            <a:r>
              <a:rPr lang="ru-RU" alt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г. Москва</a:t>
            </a:r>
          </a:p>
        </p:txBody>
      </p:sp>
      <p:pic>
        <p:nvPicPr>
          <p:cNvPr id="1231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5175250"/>
            <a:ext cx="299243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5334000"/>
            <a:ext cx="20478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4391025"/>
            <a:ext cx="17780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4967288"/>
            <a:ext cx="18621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3" name="Прямоугольник 5"/>
          <p:cNvSpPr>
            <a:spLocks noChangeArrowheads="1"/>
          </p:cNvSpPr>
          <p:nvPr/>
        </p:nvSpPr>
        <p:spPr bwMode="auto">
          <a:xfrm>
            <a:off x="4219575" y="3324225"/>
            <a:ext cx="4838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A12A30"/>
                </a:solidFill>
                <a:latin typeface="tahoma" panose="020B0604030504040204" pitchFamily="34" charset="0"/>
              </a:rPr>
              <a:t>VIII Всероссийская научно-практическая конференция с Международным участием . «Актуальные вопросы диагностики , лечения и профилактики синдрома диабетической стопы»,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400" b="1" u="sng">
                <a:solidFill>
                  <a:srgbClr val="A12A30"/>
                </a:solidFill>
                <a:latin typeface="tahoma" panose="020B0604030504040204" pitchFamily="34" charset="0"/>
              </a:rPr>
              <a:t>г. Казань</a:t>
            </a:r>
            <a:endParaRPr lang="ru-RU" altLang="ru-RU" sz="1400" b="1" u="sng"/>
          </a:p>
        </p:txBody>
      </p:sp>
    </p:spTree>
    <p:extLst>
      <p:ext uri="{BB962C8B-B14F-4D97-AF65-F5344CB8AC3E}">
        <p14:creationId xmlns:p14="http://schemas.microsoft.com/office/powerpoint/2010/main" val="14560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57200" y="6172200"/>
            <a:ext cx="3352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1000" smtClean="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gray">
          <a:xfrm>
            <a:off x="76200" y="115888"/>
            <a:ext cx="8888413" cy="1081087"/>
          </a:xfrm>
          <a:prstGeom prst="rect">
            <a:avLst/>
          </a:prstGeom>
          <a:solidFill>
            <a:srgbClr val="3333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3399"/>
            </a:extrusionClr>
            <a:contourClr>
              <a:srgbClr val="333399"/>
            </a:contourClr>
          </a:sp3d>
        </p:spPr>
        <p:txBody>
          <a:bodyPr anchor="ctr">
            <a:flatTx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FFFF00"/>
                </a:solidFill>
              </a:rPr>
              <a:t>Приоритетное направление «Реконструктивная и </a:t>
            </a:r>
            <a:br>
              <a:rPr lang="ru-RU" altLang="ru-RU" sz="2400" b="1" dirty="0">
                <a:solidFill>
                  <a:srgbClr val="FFFF00"/>
                </a:solidFill>
              </a:rPr>
            </a:br>
            <a:r>
              <a:rPr lang="ru-RU" altLang="ru-RU" sz="2400" b="1" dirty="0">
                <a:solidFill>
                  <a:srgbClr val="FFFF00"/>
                </a:solidFill>
              </a:rPr>
              <a:t>восстановительная хирургия»</a:t>
            </a:r>
          </a:p>
        </p:txBody>
      </p:sp>
      <p:pic>
        <p:nvPicPr>
          <p:cNvPr id="1331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2868613"/>
            <a:ext cx="1824038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856163"/>
            <a:ext cx="356076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640138"/>
            <a:ext cx="24130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4965700"/>
            <a:ext cx="25241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2868613"/>
            <a:ext cx="41036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475" y="1201738"/>
            <a:ext cx="5724525" cy="1878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World Symposium of Ergonomic Implants,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Gardone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Italy</a:t>
            </a:r>
            <a:endParaRPr lang="ru-RU" sz="2000" b="1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II </a:t>
            </a:r>
            <a:r>
              <a:rPr lang="ru-RU" sz="2000" b="1" dirty="0"/>
              <a:t>Ежегодный конгресс «Прикладная хирургия молочной железы</a:t>
            </a:r>
            <a:r>
              <a:rPr lang="en-US" sz="2000" b="1" dirty="0"/>
              <a:t> </a:t>
            </a:r>
            <a:r>
              <a:rPr lang="ru-RU" sz="2000" b="1" dirty="0"/>
              <a:t> и лица»,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u="sng" dirty="0"/>
              <a:t>г. Краснодар</a:t>
            </a:r>
          </a:p>
          <a:p>
            <a:pPr>
              <a:defRPr/>
            </a:pPr>
            <a:endParaRPr lang="ru-RU" sz="1600" b="1" dirty="0"/>
          </a:p>
        </p:txBody>
      </p:sp>
      <p:pic>
        <p:nvPicPr>
          <p:cNvPr id="1332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08088"/>
            <a:ext cx="322738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3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18611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544638"/>
            <a:ext cx="2195512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C:\Users\Кирилл\Desktop\РУ Пульса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690938"/>
            <a:ext cx="22193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-65088" y="-1588"/>
            <a:ext cx="6643688" cy="193833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Устройство для локальной обработки биологических тканей </a:t>
            </a:r>
            <a:r>
              <a:rPr lang="ru-RU" alt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озоно</a:t>
            </a:r>
            <a:r>
              <a:rPr lang="ru-RU" alt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-кислородной смесью</a:t>
            </a:r>
          </a:p>
          <a:p>
            <a:pPr algn="ctr" eaLnBrk="1" hangingPunct="1">
              <a:buFontTx/>
              <a:buChar char="-"/>
              <a:defRPr/>
            </a:pPr>
            <a:r>
              <a:rPr lang="ru-RU" alt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разработка коллектива авторов кафедры общей хирургии им. проф. М. И. Гульмана совместно с НПО «Пульсар» (Красноярск</a:t>
            </a:r>
            <a:r>
              <a:rPr lang="ru-RU" alt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ctr" eaLnBrk="1" hangingPunct="1">
              <a:defRPr/>
            </a:pPr>
            <a:r>
              <a:rPr lang="ru-RU" alt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в рамках </a:t>
            </a:r>
            <a:r>
              <a:rPr lang="ru-RU" altLang="ru-RU" sz="2000" b="1" u="sng" dirty="0" err="1" smtClean="0">
                <a:solidFill>
                  <a:schemeClr val="accent6">
                    <a:lumMod val="50000"/>
                  </a:schemeClr>
                </a:solidFill>
              </a:rPr>
              <a:t>госзадания</a:t>
            </a:r>
            <a:endParaRPr lang="ru-RU" altLang="ru-RU" sz="20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4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868488"/>
            <a:ext cx="4270375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2"/>
          <p:cNvSpPr txBox="1">
            <a:spLocks noChangeArrowheads="1"/>
          </p:cNvSpPr>
          <p:nvPr/>
        </p:nvSpPr>
        <p:spPr bwMode="auto">
          <a:xfrm>
            <a:off x="2425700" y="5759450"/>
            <a:ext cx="6718300" cy="10779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/>
              <a:t>Создано малое инновационное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/>
              <a:t>предприятие «</a:t>
            </a:r>
            <a:r>
              <a:rPr lang="ru-RU" altLang="ru-RU" b="1" dirty="0" err="1" smtClean="0"/>
              <a:t>Эрмизон</a:t>
            </a:r>
            <a:r>
              <a:rPr lang="ru-RU" altLang="ru-RU" b="1" dirty="0" smtClean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183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116632"/>
            <a:ext cx="8496944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Результаты мониторинга 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по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направлениям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деятельности по итогам 2015 года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96750"/>
          <a:ext cx="8507288" cy="5386510"/>
        </p:xfrm>
        <a:graphic>
          <a:graphicData uri="http://schemas.openxmlformats.org/drawingml/2006/table">
            <a:tbl>
              <a:tblPr firstRow="1" firstCol="1" bandRow="1"/>
              <a:tblGrid>
                <a:gridCol w="829508"/>
                <a:gridCol w="2213568"/>
                <a:gridCol w="1143732"/>
                <a:gridCol w="1368152"/>
                <a:gridCol w="2952328"/>
              </a:tblGrid>
              <a:tr h="910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8100" marR="38100" marT="19050" marB="28575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8100" marR="38100" marT="19050" marB="28575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Значение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показателя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8100" marR="38100" marT="19050" marB="28575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Пороговое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значение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8100" marR="38100" marT="19050" marB="28575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Изменение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относительно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прошлого года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8100" marR="38100" marT="19050" marB="28575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583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E.1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Образовательная деятельность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64,75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300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+0,8</a:t>
                      </a: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%  </a:t>
                      </a:r>
                      <a:r>
                        <a:rPr lang="ru-RU" sz="24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64,23)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E.2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Научно-исследовательская деятельность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111,84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70,1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300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+13,0</a:t>
                      </a: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%   </a:t>
                      </a:r>
                      <a:r>
                        <a:rPr lang="ru-RU" sz="24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99)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E.3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Международная деятельность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3,78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300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+42,6</a:t>
                      </a: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%  </a:t>
                      </a:r>
                      <a:r>
                        <a:rPr lang="ru-RU" sz="24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2,65)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E.4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Финансово-экономическая деятельность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2511,69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1566,11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ru-RU" sz="2400" baseline="300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12,1</a:t>
                      </a: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%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24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2240,87)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E.5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Заработная плата ППС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138,93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133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300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+10,4</a:t>
                      </a: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%  </a:t>
                      </a:r>
                      <a:r>
                        <a:rPr lang="ru-RU" sz="24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125,8)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E.6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Трудоустройство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85</a:t>
                      </a:r>
                      <a:r>
                        <a:rPr lang="ru-RU" sz="1800" baseline="300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*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—</a:t>
                      </a:r>
                      <a:endParaRPr lang="ru-RU" sz="2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E.8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Дополнительный показатель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55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69,73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8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300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+33,1</a:t>
                      </a:r>
                      <a:r>
                        <a:rPr lang="ru-RU" sz="2400" baseline="300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240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aseline="-25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52,37)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57150" marR="57150" marT="38100" marB="3810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9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79375"/>
            <a:ext cx="7451725" cy="903288"/>
          </a:xfrm>
        </p:spPr>
        <p:txBody>
          <a:bodyPr/>
          <a:lstStyle/>
          <a:p>
            <a:pPr>
              <a:buFont typeface="Georgia" panose="02040502050405020303" pitchFamily="18" charset="0"/>
              <a:buNone/>
              <a:defRPr/>
            </a:pPr>
            <a:r>
              <a:rPr lang="ru-RU" dirty="0">
                <a:solidFill>
                  <a:srgbClr val="FFFF00"/>
                </a:solidFill>
              </a:rPr>
              <a:t>Сотрудничество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0" y="1098550"/>
            <a:ext cx="9144000" cy="59086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endParaRPr lang="ru-RU" altLang="ru-RU" sz="1800" b="1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Научно-исследовательский институт им. акад. Н. Ф. </a:t>
            </a:r>
            <a:r>
              <a:rPr lang="ru-RU" sz="2000" b="1" dirty="0" err="1">
                <a:solidFill>
                  <a:schemeClr val="bg1"/>
                </a:solidFill>
              </a:rPr>
              <a:t>Гамалеи</a:t>
            </a:r>
            <a:r>
              <a:rPr lang="ru-RU" sz="2000" b="1" dirty="0">
                <a:solidFill>
                  <a:schemeClr val="bg1"/>
                </a:solidFill>
              </a:rPr>
              <a:t> (Москва)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Научно-исследовательский институт терапии СО РАН (Новосибирск)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Сибирский Федеральный Университет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Институт биофизики СО РАН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Институт Химии и Химической технологии СО РАН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Научно-исследовательский институт Медицинских проблем Севера СО РАН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Центральная научно-исследовательская лаборатория </a:t>
            </a:r>
            <a:r>
              <a:rPr lang="ru-RU" sz="2000" b="1" dirty="0" err="1">
                <a:solidFill>
                  <a:schemeClr val="bg1"/>
                </a:solidFill>
              </a:rPr>
              <a:t>КрасГМУ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Научно-исследовательский институт молекулярной медицины и </a:t>
            </a:r>
            <a:r>
              <a:rPr lang="ru-RU" sz="2000" b="1" dirty="0" err="1">
                <a:solidFill>
                  <a:schemeClr val="bg1"/>
                </a:solidFill>
              </a:rPr>
              <a:t>патобиохимии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КрасГМУ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Кафедра биологической химии с курсом медицинской, фармацевтической и токсикологической химии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Кафедра микробиологии им. доц. Б. М. </a:t>
            </a:r>
            <a:r>
              <a:rPr lang="ru-RU" sz="2000" b="1" dirty="0" err="1">
                <a:solidFill>
                  <a:schemeClr val="bg1"/>
                </a:solidFill>
              </a:rPr>
              <a:t>Зельмановича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Кафедра оперативной хирургии и топографической анатомии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Кафедра анатомии человека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Кафедра патологической анатомии им. проф. П. Г. </a:t>
            </a:r>
            <a:r>
              <a:rPr lang="ru-RU" sz="2000" b="1" dirty="0" err="1">
                <a:solidFill>
                  <a:schemeClr val="bg1"/>
                </a:solidFill>
              </a:rPr>
              <a:t>Подзолкова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</a:rPr>
              <a:t>Кафедра патологической физиологии им. проф. В. В. Иванова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619250" cy="1176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1619250" cy="1176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rgbClr val="FFFF00"/>
                </a:solidFill>
              </a:rPr>
              <a:t>Достижения молодых ученых- 2016 </a:t>
            </a:r>
          </a:p>
        </p:txBody>
      </p:sp>
      <p:sp>
        <p:nvSpPr>
          <p:cNvPr id="16387" name="Text Box 20"/>
          <p:cNvSpPr txBox="1">
            <a:spLocks noChangeArrowheads="1"/>
          </p:cNvSpPr>
          <p:nvPr/>
        </p:nvSpPr>
        <p:spPr bwMode="auto">
          <a:xfrm>
            <a:off x="0" y="5353050"/>
            <a:ext cx="52197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/>
              <a:t>аспирант Антюфриева Дарья Александровна -</a:t>
            </a:r>
            <a:r>
              <a:rPr lang="ru-RU" altLang="ru-RU" sz="2000" b="1">
                <a:solidFill>
                  <a:srgbClr val="660033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rgbClr val="660033"/>
                </a:solidFill>
                <a:cs typeface="Arial" panose="020B0604020202020204" pitchFamily="34" charset="0"/>
              </a:rPr>
              <a:t>лауреат Государственной премии Красноярского края в области профессионального образования</a:t>
            </a:r>
            <a:endParaRPr lang="ru-RU" altLang="ru-RU" sz="1600" b="1">
              <a:solidFill>
                <a:srgbClr val="660033"/>
              </a:solidFill>
            </a:endParaRPr>
          </a:p>
        </p:txBody>
      </p:sp>
      <p:pic>
        <p:nvPicPr>
          <p:cNvPr id="16388" name="Picture 8" descr="http://static-web-0.kspu.ru/web/images/2014/10/09/214c4f97f84dec6245f0d84cafb8d0b5/obrazovanie-krasnoyarskogo-kr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476750"/>
            <a:ext cx="134143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336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903288"/>
            <a:ext cx="24733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076825" y="5383213"/>
            <a:ext cx="4067175" cy="1200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1">
                <a:lumMod val="20000"/>
                <a:lumOff val="80000"/>
              </a:schemeClr>
            </a:bgClr>
          </a:patt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800" b="1" dirty="0" err="1"/>
              <a:t>Ильинов</a:t>
            </a:r>
            <a:r>
              <a:rPr lang="ru-RU" altLang="ru-RU" sz="1800" b="1" dirty="0"/>
              <a:t> Александр Владимирович</a:t>
            </a:r>
            <a:endParaRPr lang="ru-RU" altLang="ru-RU" sz="1100" b="1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800" b="1" dirty="0"/>
              <a:t>Международная аспирантура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800" b="1" dirty="0"/>
              <a:t>Double Degree</a:t>
            </a:r>
            <a:r>
              <a:rPr lang="ru-RU" altLang="ru-RU" sz="1800" b="1" dirty="0"/>
              <a:t> (Россия – Япония)</a:t>
            </a:r>
            <a:endParaRPr lang="ru-RU" altLang="ru-RU" sz="1800" dirty="0">
              <a:solidFill>
                <a:schemeClr val="accent1"/>
              </a:solidFill>
            </a:endParaRPr>
          </a:p>
        </p:txBody>
      </p:sp>
      <p:pic>
        <p:nvPicPr>
          <p:cNvPr id="1639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5367338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http://skrinshoter.ru/s/141216/UfCULet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392488"/>
            <a:ext cx="16287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5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FFFF00"/>
                </a:solidFill>
              </a:rPr>
              <a:t>Студенческое научное общество</a:t>
            </a:r>
          </a:p>
        </p:txBody>
      </p:sp>
      <p:pic>
        <p:nvPicPr>
          <p:cNvPr id="1741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25558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2265363"/>
            <a:ext cx="31686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4763" y="5603875"/>
            <a:ext cx="515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/>
              <a:t>Онлайн-конференция студентов кружков кафедр общей </a:t>
            </a:r>
            <a:r>
              <a:rPr lang="ru-RU" altLang="ru-RU" sz="1800" b="1" dirty="0" smtClean="0"/>
              <a:t>хирургии Сибирского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 smtClean="0"/>
              <a:t>(</a:t>
            </a:r>
            <a:r>
              <a:rPr lang="ru-RU" altLang="ru-RU" sz="1800" b="1" dirty="0" err="1" smtClean="0"/>
              <a:t>г.Томск</a:t>
            </a:r>
            <a:r>
              <a:rPr lang="ru-RU" altLang="ru-RU" sz="1800" b="1" dirty="0" smtClean="0"/>
              <a:t>) </a:t>
            </a:r>
            <a:r>
              <a:rPr lang="ru-RU" altLang="ru-RU" sz="1800" b="1" dirty="0"/>
              <a:t>и Красноярского медицинских университетов: первый опыт </a:t>
            </a:r>
          </a:p>
        </p:txBody>
      </p:sp>
      <p:pic>
        <p:nvPicPr>
          <p:cNvPr id="1741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4620465"/>
            <a:ext cx="3932238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https://pp.vk.me/c627728/v627728248/2d87d/ZHR8kjj_fN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168650"/>
            <a:ext cx="32766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4527550" y="2241550"/>
            <a:ext cx="46275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1800" b="1"/>
              <a:t>III</a:t>
            </a:r>
            <a:r>
              <a:rPr lang="ru-RU" altLang="ru-RU" sz="1800" b="1"/>
              <a:t> место в </a:t>
            </a:r>
            <a:r>
              <a:rPr lang="en-US" altLang="ru-RU" sz="1800" b="1"/>
              <a:t>VI</a:t>
            </a:r>
            <a:r>
              <a:rPr lang="ru-RU" altLang="ru-RU" sz="1800" b="1"/>
              <a:t> Межкафедральной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b="1"/>
              <a:t>студенческой олимпиаде по хирургии,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600" b="1"/>
              <a:t>Региональной олимпиаде (г. Новосибирск)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2825" y="1193800"/>
            <a:ext cx="5210175" cy="1014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Активное участие и победы студентов 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внутривузовских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городских,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краевых и российских конференциях</a:t>
            </a:r>
          </a:p>
        </p:txBody>
      </p:sp>
      <p:pic>
        <p:nvPicPr>
          <p:cNvPr id="17418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51275"/>
            <a:ext cx="2339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25" y="4995863"/>
            <a:ext cx="17367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Новое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39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214291"/>
            <a:ext cx="8643998" cy="107157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>
              <a:buFont typeface="Georgia" panose="02040502050405020303" pitchFamily="18" charset="0"/>
              <a:buNone/>
              <a:defRPr/>
            </a:pPr>
            <a:r>
              <a:rPr lang="ru-RU" altLang="ru-RU" sz="3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Подготовка научно-педагогических кадров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143000" y="1643063"/>
            <a:ext cx="7143750" cy="42148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>
              <a:buFont typeface="Georgia" panose="02040502050405020303" pitchFamily="18" charset="0"/>
              <a:buNone/>
            </a:pPr>
            <a:r>
              <a:rPr lang="ru-RU" altLang="ru-RU" b="1" dirty="0" smtClean="0">
                <a:solidFill>
                  <a:srgbClr val="0070C0"/>
                </a:solidFill>
              </a:rPr>
              <a:t>В портфеле </a:t>
            </a:r>
            <a:r>
              <a:rPr lang="ru-RU" altLang="ru-RU" b="1" dirty="0" err="1" smtClean="0">
                <a:solidFill>
                  <a:srgbClr val="0070C0"/>
                </a:solidFill>
              </a:rPr>
              <a:t>КрасГМУ</a:t>
            </a:r>
            <a:r>
              <a:rPr lang="ru-RU" altLang="ru-RU" b="1" dirty="0" smtClean="0">
                <a:solidFill>
                  <a:srgbClr val="0070C0"/>
                </a:solidFill>
              </a:rPr>
              <a:t> на ближайшие 3 года: выполнение 39 докторских и более 150 кандидатских диссертаций. </a:t>
            </a:r>
          </a:p>
          <a:p>
            <a:pPr algn="ctr">
              <a:buFont typeface="Georgia" panose="02040502050405020303" pitchFamily="18" charset="0"/>
              <a:buNone/>
            </a:pPr>
            <a:r>
              <a:rPr lang="ru-RU" altLang="ru-RU" sz="2800" b="1" dirty="0" smtClean="0"/>
              <a:t>Однако, беспокоит факт несвоевременного представления диссертаций к апробации и защите, низкая публикационная активность аспирантов и соискателей докторской степени, медленный набор материала и нередко – смена темы диссертации на этапе её выполнения.  </a:t>
            </a:r>
          </a:p>
        </p:txBody>
      </p:sp>
    </p:spTree>
    <p:extLst>
      <p:ext uri="{BB962C8B-B14F-4D97-AF65-F5344CB8AC3E}">
        <p14:creationId xmlns:p14="http://schemas.microsoft.com/office/powerpoint/2010/main" val="19833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570"/>
            <a:ext cx="8964488" cy="70609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ЗАПОЛНЕНИЕ ПОРТФОЛИО АСПИРАНТОВ В ЭТОМ ГОДУ – АКТУАЛЬНО !</a:t>
            </a:r>
            <a:endParaRPr lang="ru-RU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9036496" cy="543346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Приказом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Министерства образования 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и науки РФ № 1259 </a:t>
            </a:r>
            <a:endParaRPr lang="ru-RU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от 19.11.2013 г. заполнение портфолио аспирантами обязательно! </a:t>
            </a:r>
            <a:r>
              <a:rPr lang="ru-RU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этим осуществляет научный руководитель!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итогам рейтинга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в 2016 году </a:t>
            </a:r>
            <a:r>
              <a:rPr lang="ru-RU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70000 рублей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получили следующие аспиранты очной (бюджетной) формы обучения: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Бойцова</a:t>
            </a:r>
            <a:r>
              <a:rPr lang="ru-RU" sz="6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Е.Б.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кафедра биолог.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химии с курсом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мед.-кой, фарм.-кой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токс.-кой химии;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Кайгородцева С.А., </a:t>
            </a:r>
            <a:r>
              <a:rPr lang="ru-RU" sz="6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Похабов </a:t>
            </a:r>
            <a:r>
              <a:rPr lang="ru-RU" sz="6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Д.Д.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– кафедра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нервных болезней с курсом мед.-кой реаб.-ции ПО;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Никифорова Д.Е.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кафедра оперативной гинекологии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ИПО;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Носков И.Г.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и клиника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хир.-ких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болезней им. проф. А.М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. Дыхно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с курсом эндоскопии и эндохирургии ПО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Поплавская Е.Е.–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кафедра внутренних болезней №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1;</a:t>
            </a: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Романенко А.А.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– кафедра анатомии и гистологии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человека;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Руф Р.Р.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кафедра терапии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ИПО;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Семенов Э.В.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– кафедра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онкологии и лучевой терапии с курсом ПО;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Ильинов А.В.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– кафедра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общей хирургии им. проф. М.И.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Гульмана;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Миронова А.А.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– кафедра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 в здравоохранении ИПО.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6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ЗАПОЛНЕНО </a:t>
            </a:r>
            <a:r>
              <a:rPr lang="ru-RU" sz="6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ПОРТФОЛИО</a:t>
            </a:r>
            <a:r>
              <a:rPr lang="ru-RU" sz="6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АСПИРАНТОВ СЛЕДУЮЩИХ КАФЕДР: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Гимодеева Т.Е., Глотова Н.С. </a:t>
            </a:r>
            <a:r>
              <a:rPr lang="ru-RU" sz="7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ru-RU" sz="68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6800" dirty="0">
                <a:latin typeface="Arial" panose="020B0604020202020204" pitchFamily="34" charset="0"/>
                <a:cs typeface="Arial" panose="020B0604020202020204" pitchFamily="34" charset="0"/>
              </a:rPr>
              <a:t>дерматовенерологии с курсом косметологии и ПО им. проф. В.И</a:t>
            </a:r>
            <a:r>
              <a:rPr lang="ru-RU" sz="6800" dirty="0" smtClean="0">
                <a:latin typeface="Arial" panose="020B0604020202020204" pitchFamily="34" charset="0"/>
                <a:cs typeface="Arial" panose="020B0604020202020204" pitchFamily="34" charset="0"/>
              </a:rPr>
              <a:t>. Прохоренкова</a:t>
            </a:r>
            <a:endParaRPr lang="ru-RU" sz="6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Сергеева О.Н. </a:t>
            </a:r>
            <a:r>
              <a:rPr lang="ru-RU" sz="7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68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кафедра патологической физиологии им. проф. В.В. Иванова;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Лепп Л.Е.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68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кафедра клинической психологии и психотерапии с курсом ПО.</a:t>
            </a:r>
          </a:p>
          <a:p>
            <a:pPr lvl="0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860" y="325469"/>
            <a:ext cx="8676456" cy="94341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>
              <a:buFont typeface="Georgia" panose="02040502050405020303" pitchFamily="18" charset="0"/>
              <a:buNone/>
              <a:defRPr/>
            </a:pPr>
            <a:r>
              <a:rPr lang="ru-RU" altLang="ru-RU" sz="3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В 2016 году в КрасГМУ опубликовано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4294967295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Монографий - </a:t>
            </a:r>
            <a:r>
              <a:rPr lang="en-US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alt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Патентов на изобретение - </a:t>
            </a:r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</a:p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Сборников научных трудов - </a:t>
            </a: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/>
        </p:nvGraphicFramePr>
        <p:xfrm>
          <a:off x="6300788" y="3157538"/>
          <a:ext cx="1589087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Точечный рисунок" r:id="rId3" imgW="6190476" imgH="8333333" progId="PBrush">
                  <p:embed/>
                </p:oleObj>
              </mc:Choice>
              <mc:Fallback>
                <p:oleObj name="Точечный рисунок" r:id="rId3" imgW="6190476" imgH="8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157538"/>
                        <a:ext cx="1589087" cy="214312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3"/>
          <p:cNvGraphicFramePr>
            <a:graphicFrameLocks noChangeAspect="1"/>
          </p:cNvGraphicFramePr>
          <p:nvPr/>
        </p:nvGraphicFramePr>
        <p:xfrm>
          <a:off x="7164388" y="4210050"/>
          <a:ext cx="1776412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Точечный рисунок" r:id="rId5" imgW="6190476" imgH="8333333" progId="PBrush">
                  <p:embed/>
                </p:oleObj>
              </mc:Choice>
              <mc:Fallback>
                <p:oleObj name="Точечный рисунок" r:id="rId5" imgW="6190476" imgH="8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4210050"/>
                        <a:ext cx="1776412" cy="239395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4"/>
          <p:cNvGraphicFramePr>
            <a:graphicFrameLocks noChangeAspect="1"/>
          </p:cNvGraphicFramePr>
          <p:nvPr/>
        </p:nvGraphicFramePr>
        <p:xfrm>
          <a:off x="6948488" y="4146550"/>
          <a:ext cx="1230312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Точечный рисунок" r:id="rId6" imgW="6190476" imgH="8333333" progId="PBrush">
                  <p:embed/>
                </p:oleObj>
              </mc:Choice>
              <mc:Fallback>
                <p:oleObj name="Точечный рисунок" r:id="rId6" imgW="6190476" imgH="8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4146550"/>
                        <a:ext cx="1230312" cy="165735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9" name="Picture 2" descr="C:\Users\Павел\Desktop\ПРЕЗЕНТАЦИЯ М.М. на УС\Обложки журналов\монографи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2732"/>
            <a:ext cx="32781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Объект 2"/>
          <p:cNvSpPr>
            <a:spLocks noGrp="1"/>
          </p:cNvSpPr>
          <p:nvPr>
            <p:ph idx="1"/>
          </p:nvPr>
        </p:nvSpPr>
        <p:spPr>
          <a:xfrm>
            <a:off x="684213" y="2565400"/>
            <a:ext cx="8315325" cy="4021138"/>
          </a:xfrm>
        </p:spPr>
        <p:txBody>
          <a:bodyPr>
            <a:normAutofit lnSpcReduction="10000"/>
          </a:bodyPr>
          <a:lstStyle/>
          <a:p>
            <a:pPr marL="0" indent="0" algn="just">
              <a:buFont typeface="Arial" pitchFamily="34" charset="0"/>
              <a:buNone/>
            </a:pPr>
            <a:r>
              <a:rPr lang="ru-RU" altLang="ru-RU" sz="2000" b="1" dirty="0" smtClean="0"/>
              <a:t>Совместно с научным, медицинским, экспертным сообществом нам предстоит определить единые государственные приоритеты в области биомедицины, укрепить научные школы, сформировав научно-образовательные кластеры на базе лучших университетов и придав креативный характер образованию.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Ускорение инновационного развития потребует не просто параллельной, а опережающей подготовки квалифицированных кадров, научных и медицинских работников, носителей технологий.</a:t>
            </a:r>
            <a:r>
              <a:rPr lang="ru-RU" altLang="ru-RU" sz="2000" b="1" dirty="0" smtClean="0"/>
              <a:t> Мы планируем технологически обновить научную инфраструктуру, создать сеть центров доклинических исследований. Судьбу преобразования отечественного здравоохранения будут решать кадры, каждый из более чем 3-миллионной армии медицинских работников. </a:t>
            </a:r>
          </a:p>
          <a:p>
            <a:pPr marL="0" indent="0" algn="r">
              <a:buFont typeface="Arial" pitchFamily="34" charset="0"/>
              <a:buNone/>
            </a:pPr>
            <a:r>
              <a:rPr lang="ru-RU" altLang="ru-RU" sz="2000" b="1" dirty="0" smtClean="0"/>
              <a:t>В. И. Скворцова </a:t>
            </a:r>
          </a:p>
        </p:txBody>
      </p:sp>
      <p:pic>
        <p:nvPicPr>
          <p:cNvPr id="3075" name="Picture 4" descr="http://smolensk-i.ru/wp-content/uploads/2016/04/mediazor.ru_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233738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Прямоугольник 3"/>
          <p:cNvSpPr>
            <a:spLocks noChangeArrowheads="1"/>
          </p:cNvSpPr>
          <p:nvPr/>
        </p:nvSpPr>
        <p:spPr bwMode="auto">
          <a:xfrm>
            <a:off x="4140200" y="1052513"/>
            <a:ext cx="4464050" cy="13239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00"/>
                </a:solidFill>
              </a:rPr>
              <a:t>Материалы XIII Съезда молодежных научных обществ медицинских и фармацевтических вузов России и стран СНГ 21-24 сентября 2016 г</a:t>
            </a:r>
          </a:p>
        </p:txBody>
      </p:sp>
    </p:spTree>
    <p:extLst>
      <p:ext uri="{BB962C8B-B14F-4D97-AF65-F5344CB8AC3E}">
        <p14:creationId xmlns:p14="http://schemas.microsoft.com/office/powerpoint/2010/main" val="25489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4289173"/>
            <a:ext cx="3779912" cy="2519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2" descr="C:\Documents and Settings\Саша&amp;Надя\Рабочий стол\Для доклада СМУ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8738"/>
            <a:ext cx="59023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Содержимое 7" descr="Логотип университет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860550"/>
            <a:ext cx="16430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1628782" y="2976563"/>
            <a:ext cx="57959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НОЦ «Молодежная наука</a:t>
            </a:r>
            <a:r>
              <a:rPr lang="ru-RU" altLang="ru-RU" sz="3600" b="1" dirty="0" smtClean="0"/>
              <a:t>»</a:t>
            </a:r>
            <a:endParaRPr lang="ru-RU" altLang="ru-RU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b="1" dirty="0"/>
          </a:p>
        </p:txBody>
      </p:sp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5265738" y="4797425"/>
            <a:ext cx="35702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Руководитель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научно-образовательного центра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«Молодежная наука»,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доктор медицинских наук,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доцент кафедры общей хирургии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им. проф. М.И. Гульмана</a:t>
            </a:r>
          </a:p>
        </p:txBody>
      </p:sp>
      <p:pic>
        <p:nvPicPr>
          <p:cNvPr id="2055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0"/>
            <a:ext cx="30559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8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198563" y="26988"/>
            <a:ext cx="7812087" cy="53975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rgbClr val="0070C0"/>
                </a:solidFill>
              </a:rPr>
              <a:t>Взаимодействие на уровне региона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836712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Рисунок 2" descr="Герб новы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10969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14557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Y:\Бренд бук -2015\логотипы\КРИТБИ вертикальный легкий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149725"/>
            <a:ext cx="22780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3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492" y="2271713"/>
            <a:ext cx="8301066" cy="4105296"/>
          </a:xfrm>
          <a:extLst/>
        </p:spPr>
        <p:txBody>
          <a:bodyPr numCol="2">
            <a:noAutofit/>
          </a:bodyPr>
          <a:lstStyle/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</a:t>
            </a:r>
            <a:r>
              <a:rPr lang="ru-RU" sz="2400" b="1" dirty="0" err="1"/>
              <a:t>грантрайтингу</a:t>
            </a:r>
            <a:endParaRPr lang="ru-RU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написанию и оформлению проектов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поиску литературы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публикациям в </a:t>
            </a:r>
            <a:r>
              <a:rPr lang="ru-RU" sz="2400" b="1" dirty="0" err="1"/>
              <a:t>импактных</a:t>
            </a:r>
            <a:r>
              <a:rPr lang="ru-RU" sz="2400" b="1" dirty="0"/>
              <a:t> изданиях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планированию эксперимента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правилам представления научных докладов</a:t>
            </a:r>
          </a:p>
          <a:p>
            <a:pPr lvl="1">
              <a:defRPr/>
            </a:pPr>
            <a:endParaRPr lang="ru-RU" sz="2400" b="1" dirty="0"/>
          </a:p>
          <a:p>
            <a:pPr lvl="1">
              <a:defRPr/>
            </a:pPr>
            <a:endParaRPr lang="ru-RU" sz="2400" b="1" dirty="0"/>
          </a:p>
          <a:p>
            <a:pPr lvl="1">
              <a:defRPr/>
            </a:pPr>
            <a:endParaRPr lang="ru-RU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поиску стажировок, курсов, стажировок в ведущих мировых ВУЗах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защите данных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принципам</a:t>
            </a:r>
            <a:r>
              <a:rPr lang="en-US" sz="2400" b="1" dirty="0"/>
              <a:t> GCP</a:t>
            </a:r>
            <a:endParaRPr lang="ru-RU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этическим принципам </a:t>
            </a:r>
            <a:r>
              <a:rPr lang="ru-RU" sz="2400" b="1" dirty="0" smtClean="0"/>
              <a:t>экспериментов </a:t>
            </a:r>
            <a:r>
              <a:rPr lang="ru-RU" sz="2400" b="1" dirty="0"/>
              <a:t>на животных</a:t>
            </a:r>
          </a:p>
          <a:p>
            <a:pPr lvl="1" algn="just">
              <a:buFont typeface="Arial" pitchFamily="34" charset="0"/>
              <a:buNone/>
              <a:defRPr/>
            </a:pPr>
            <a:endParaRPr lang="ru-RU" sz="2400" dirty="0"/>
          </a:p>
          <a:p>
            <a:pPr lvl="1" algn="just">
              <a:defRPr/>
            </a:pPr>
            <a:endParaRPr lang="ru-RU" sz="2400" dirty="0"/>
          </a:p>
          <a:p>
            <a:pPr algn="just">
              <a:defRPr/>
            </a:pPr>
            <a:endParaRPr lang="ru-RU" sz="2400" dirty="0"/>
          </a:p>
        </p:txBody>
      </p:sp>
      <p:pic>
        <p:nvPicPr>
          <p:cNvPr id="8195" name="Picture 1" descr="C:\Users\Елена\Desktop\imagesCAUBVM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52438"/>
            <a:ext cx="1500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425450"/>
            <a:ext cx="6083300" cy="1243013"/>
          </a:xfrm>
          <a:solidFill>
            <a:srgbClr val="0070C0"/>
          </a:solidFill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</a:rPr>
              <a:t>Обучение основам научной деятельности: в течение года для студентов проводятся мастер-классы</a:t>
            </a:r>
          </a:p>
        </p:txBody>
      </p:sp>
    </p:spTree>
    <p:extLst>
      <p:ext uri="{BB962C8B-B14F-4D97-AF65-F5344CB8AC3E}">
        <p14:creationId xmlns:p14="http://schemas.microsoft.com/office/powerpoint/2010/main" val="34853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Научно-исследовательская деятельность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11168" b="4514"/>
          <a:stretch/>
        </p:blipFill>
        <p:spPr bwMode="auto">
          <a:xfrm>
            <a:off x="980" y="1844824"/>
            <a:ext cx="893453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267744" y="3717032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89140" y="2276872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588224" y="2294057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840252" y="3717032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520700"/>
            <a:ext cx="6858000" cy="1016000"/>
          </a:xfr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FF00"/>
                </a:solidFill>
              </a:rPr>
              <a:t>Этапы проведения отбора проектов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158" y="1928802"/>
          <a:ext cx="8301038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5" name="Picture 1" descr="C:\Users\Елена\Desktop\imagesCAM7JOG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4786322"/>
            <a:ext cx="1073522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Елена\Desktop\imagesCAQ27E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4134" y="4643446"/>
            <a:ext cx="1120209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Елена\Desktop\imagesCAMNKGE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4857760"/>
            <a:ext cx="1285884" cy="96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Елена\Desktop\imagesCAKD6T0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488" y="4929198"/>
            <a:ext cx="1131747" cy="84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52438"/>
            <a:ext cx="1500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5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Лауреаты Государственной премии Красноярского края 2016 года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25150"/>
            <a:ext cx="5436096" cy="3762055"/>
          </a:xfrm>
          <a:solidFill>
            <a:srgbClr val="0070C0"/>
          </a:solidFill>
        </p:spPr>
      </p:pic>
      <p:sp>
        <p:nvSpPr>
          <p:cNvPr id="3" name="TextBox 2"/>
          <p:cNvSpPr txBox="1"/>
          <p:nvPr/>
        </p:nvSpPr>
        <p:spPr>
          <a:xfrm>
            <a:off x="539552" y="5157192"/>
            <a:ext cx="8232580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Докторант кафедры поликлинической терапии, семейной медицины и ЗОЖ с </a:t>
            </a:r>
          </a:p>
          <a:p>
            <a:pPr algn="ctr"/>
            <a:r>
              <a:rPr lang="ru-RU" dirty="0"/>
              <a:t>к</a:t>
            </a:r>
            <a:r>
              <a:rPr lang="ru-RU" dirty="0" smtClean="0"/>
              <a:t>урсом ПО к.м.н. Еремина О.В. и аспирант </a:t>
            </a:r>
            <a:r>
              <a:rPr lang="ru-RU" dirty="0" err="1" smtClean="0"/>
              <a:t>Гацких</a:t>
            </a:r>
            <a:r>
              <a:rPr lang="ru-RU" dirty="0" smtClean="0"/>
              <a:t> И.В. стали Лауреатами </a:t>
            </a:r>
          </a:p>
          <a:p>
            <a:pPr algn="ctr"/>
            <a:r>
              <a:rPr lang="ru-RU" dirty="0" smtClean="0"/>
              <a:t>Государственной  премии Красноярского края в 2016 году.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2088232" cy="3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Аспирант кафедры и клиники 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хирургических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болезней им. проф. А.М. Дыхно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курсом эндоскопии и эндохирургии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ПО –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ШАПКИНА ВАЛЕРИЯ ВЛАДИМИРОВНА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(научный руководитель д.м.н., профессор Черданцев Д.В.)</a:t>
            </a: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Аспирант кафедры поликлинической терапии, семейной 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медицины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и ЗОЖ с курсом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ПО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ЗИМНИЦКАЯ ОЛЬГА ВИКТОРОВНА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(научные руководители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д.м.н., профессор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Петрова М.М., д.м.н.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Малиновская Н.А.)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72" y="-42198"/>
            <a:ext cx="8692802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Лауреаты Премии Главы Советского района «За высокие достижения в научно-учебной деятельности» в 2016 году </a:t>
            </a:r>
            <a:endParaRPr lang="ru-RU" sz="2800" b="1" dirty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15" y="1239022"/>
            <a:ext cx="1852042" cy="269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41" y="3933056"/>
            <a:ext cx="1761791" cy="264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5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2" y="116632"/>
            <a:ext cx="8424168" cy="18002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altLang="ru-RU" sz="3200" b="1" u="sng" dirty="0" smtClean="0">
                <a:solidFill>
                  <a:srgbClr val="FFFF00"/>
                </a:solidFill>
              </a:rPr>
              <a:t>Эстафета вузовской науки 2017:</a:t>
            </a:r>
            <a:br>
              <a:rPr lang="ru-RU" altLang="ru-RU" sz="3200" b="1" u="sng" dirty="0" smtClean="0">
                <a:solidFill>
                  <a:srgbClr val="FFFF00"/>
                </a:solidFill>
              </a:rPr>
            </a:br>
            <a:r>
              <a:rPr lang="ru-RU" altLang="ru-RU" sz="3200" b="1" dirty="0" smtClean="0">
                <a:solidFill>
                  <a:srgbClr val="FFFF00"/>
                </a:solidFill>
              </a:rPr>
              <a:t>КрасГМУ – региональный координатор</a:t>
            </a:r>
            <a:br>
              <a:rPr lang="ru-RU" altLang="ru-RU" sz="3200" b="1" dirty="0" smtClean="0">
                <a:solidFill>
                  <a:srgbClr val="FFFF00"/>
                </a:solidFill>
              </a:rPr>
            </a:br>
            <a:r>
              <a:rPr lang="ru-RU" altLang="ru-RU" sz="2800" b="1" dirty="0" smtClean="0">
                <a:solidFill>
                  <a:srgbClr val="FFFF00"/>
                </a:solidFill>
              </a:rPr>
              <a:t>55 проектов по Сибирскому федеральному округу, 18 проектов от КрасГМУ</a:t>
            </a:r>
            <a:endParaRPr lang="ru-RU" altLang="ru-RU" sz="3200" b="1" dirty="0" smtClean="0">
              <a:solidFill>
                <a:srgbClr val="FFFF00"/>
              </a:solidFill>
            </a:endParaRPr>
          </a:p>
        </p:txBody>
      </p:sp>
      <p:pic>
        <p:nvPicPr>
          <p:cNvPr id="15363" name="Picture 4" descr="http://skrinshoter.ru/s/011216/ayQVNjW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982788"/>
            <a:ext cx="62722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http://skrinshoter.ru/s/011216/WX162UW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164013"/>
            <a:ext cx="47879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skrinshoter.ru/s/011216/veEbdXP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4450"/>
            <a:ext cx="759618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403350" y="549275"/>
            <a:ext cx="1857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800" b="1"/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179388" y="115888"/>
            <a:ext cx="87852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/>
              <a:t>Фестиваль науки в Красноярском крае – 2016: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/>
              <a:t>«Открытая академия»: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/>
              <a:t>Площадка в КрасГМУ - Школа Познавайкина (целевая аудитория – школьники 5-11 классов, руководитель д.м.н., проф. М.Ю. Галактионова) </a:t>
            </a:r>
          </a:p>
        </p:txBody>
      </p:sp>
    </p:spTree>
    <p:extLst>
      <p:ext uri="{BB962C8B-B14F-4D97-AF65-F5344CB8AC3E}">
        <p14:creationId xmlns:p14="http://schemas.microsoft.com/office/powerpoint/2010/main" val="40396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p.vk.me/c837537/v837537581/bf61/CGTZk2JDM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2051050" y="0"/>
            <a:ext cx="709295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1600" b="1">
                <a:solidFill>
                  <a:srgbClr val="424242"/>
                </a:solidFill>
                <a:latin typeface="Tahoma" pitchFamily="34" charset="0"/>
                <a:ea typeface="Calibri" pitchFamily="34" charset="0"/>
                <a:cs typeface="Times New Roman" pitchFamily="18" charset="0"/>
              </a:rPr>
              <a:t>23 ноября 2016 года наш университет принял участие в мероприятии «Ночь в лаборатории», являющимся спутником VI Всероссийского фестиваля науки NAUKA 0+.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1600" b="1">
                <a:solidFill>
                  <a:srgbClr val="424242"/>
                </a:solidFill>
                <a:latin typeface="Tahoma" pitchFamily="34" charset="0"/>
                <a:ea typeface="Calibri" pitchFamily="34" charset="0"/>
                <a:cs typeface="Times New Roman" pitchFamily="18" charset="0"/>
              </a:rPr>
              <a:t>Его основная цель — популяризация научного знания, формирование открытой площадки для междисциплинарного взаимодействия между лабораториями, учёными, студентами и школьниками.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1600" b="1">
                <a:solidFill>
                  <a:srgbClr val="424242"/>
                </a:solidFill>
                <a:latin typeface="Tahoma" pitchFamily="34" charset="0"/>
                <a:ea typeface="Calibri" pitchFamily="34" charset="0"/>
                <a:cs typeface="Times New Roman" pitchFamily="18" charset="0"/>
              </a:rPr>
              <a:t> Самым массовым и увлекательным стал квест для школьников, в ходе которого команды должны были посетить несколько станций, выполнить задания и узнать у них кодовое слово.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1600" b="1">
                <a:solidFill>
                  <a:srgbClr val="424242"/>
                </a:solidFill>
                <a:latin typeface="Tahoma" pitchFamily="34" charset="0"/>
                <a:ea typeface="Calibri" pitchFamily="34" charset="0"/>
                <a:cs typeface="Times New Roman" pitchFamily="18" charset="0"/>
              </a:rPr>
              <a:t>Нашими студентами была организована площадка «Медицина», на которой школьники могли опробовать новые методы нейрореабилитации, испытать аппараты для коррекции ходьбы и равновесия, проверить свою память в компьютерных программах и узнать много нового об анатомии и физиологии нервной системы.</a:t>
            </a:r>
            <a:endParaRPr lang="ru-RU" altLang="ru-RU" sz="24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275"/>
            <a:ext cx="29876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4530725"/>
            <a:ext cx="34909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73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49561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709613"/>
            <a:ext cx="50847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57463"/>
            <a:ext cx="53768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4070350"/>
            <a:ext cx="49561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6488"/>
            <a:ext cx="345281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9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2413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проведено </a:t>
            </a: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научно-практических конференций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7"/>
            <a:ext cx="70567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32" y="53752"/>
            <a:ext cx="8930968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10 по 12 марта проходил </a:t>
            </a:r>
            <a:b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 Сибирский конгресс «Человек и лекарство»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4929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/>
              </a:rPr>
              <a:t>        </a:t>
            </a:r>
            <a:r>
              <a:rPr lang="ru-RU" sz="1800" dirty="0" smtClean="0">
                <a:latin typeface="Arial"/>
              </a:rPr>
              <a:t>На </a:t>
            </a:r>
            <a:r>
              <a:rPr lang="ru-RU" sz="1800" dirty="0">
                <a:latin typeface="Arial"/>
              </a:rPr>
              <a:t>встрече были рассмотрены вопросы этики и морали современного врачебного сообщества, обсуждались новейшие клинические рекомендации по диагностике и лечению основных заболеваний человека, были представлены инновации по оказанию высокотехнологичной помощи. </a:t>
            </a:r>
            <a:br>
              <a:rPr lang="ru-RU" sz="1800" dirty="0">
                <a:latin typeface="Arial"/>
              </a:rPr>
            </a:br>
            <a:r>
              <a:rPr lang="ru-RU" sz="1800" dirty="0" smtClean="0">
                <a:latin typeface="Arial"/>
              </a:rPr>
              <a:t>        Были </a:t>
            </a:r>
            <a:r>
              <a:rPr lang="ru-RU" sz="1800" dirty="0">
                <a:latin typeface="Arial"/>
              </a:rPr>
              <a:t>затронуты темы, касающиеся современной стратегии Минздрава России по диспансеризации населения, редких болезней и генетических заболеваний, репродуктивного здоровья, терапии депрессивных расстройств, столь частых сегодня, а также ряд других актуальных направлений.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" y="3780342"/>
            <a:ext cx="4492247" cy="299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08" y="3726742"/>
            <a:ext cx="4585692" cy="305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16 по 18 марта проходила   X Всероссийская научно - практическая конференция «Сибирский стоматологический форум», «Инновационные подходы к образованию, науке и практике в стоматологии</a:t>
            </a:r>
            <a:r>
              <a:rPr lang="ru-RU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2710148" cy="361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2348880"/>
            <a:ext cx="5760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  </a:t>
            </a:r>
            <a:r>
              <a:rPr lang="ru-RU" sz="2000" b="1" dirty="0" smtClean="0"/>
              <a:t>Очевидно</a:t>
            </a:r>
            <a:r>
              <a:rPr lang="ru-RU" sz="2000" b="1" dirty="0"/>
              <a:t>, что востребованность стоматологических услуг у населения очень высокая, а это значит, что и развитие отрасли также необходимо. Форум является площадкой, где каждый год происходит смотр современных достижений, лучших технологий. 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        На </a:t>
            </a:r>
            <a:r>
              <a:rPr lang="ru-RU" sz="2000" b="1" dirty="0"/>
              <a:t>Сибирском стоматологическом </a:t>
            </a:r>
            <a:r>
              <a:rPr lang="ru-RU" sz="2000" b="1" dirty="0" smtClean="0"/>
              <a:t>форуме был  </a:t>
            </a:r>
            <a:r>
              <a:rPr lang="ru-RU" sz="2000" b="1" dirty="0"/>
              <a:t>представлен широкий спектр всего, без чего невозможна профессиональная работа стоматолога. </a:t>
            </a:r>
            <a:r>
              <a:rPr lang="ru-RU" sz="2000" b="1" dirty="0" smtClean="0"/>
              <a:t>Прошли  </a:t>
            </a:r>
            <a:r>
              <a:rPr lang="ru-RU" sz="2000" b="1" dirty="0"/>
              <a:t>ряд симпозиумов, посвященных актуальным вопросам клинической, хирургической, эстетической стоматологии, дентальной </a:t>
            </a:r>
            <a:r>
              <a:rPr lang="ru-RU" sz="2000" b="1" dirty="0" err="1"/>
              <a:t>имплантологии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8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083913"/>
              </p:ext>
            </p:extLst>
          </p:nvPr>
        </p:nvGraphicFramePr>
        <p:xfrm>
          <a:off x="107504" y="116633"/>
          <a:ext cx="8856540" cy="653772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4056"/>
                <a:gridCol w="6552728"/>
                <a:gridCol w="648072"/>
                <a:gridCol w="1151684"/>
              </a:tblGrid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№ п/п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Е.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И.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Значение показателя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цит-ний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изданных за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5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лет,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Web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Science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20,16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2.2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цит-ний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изданных за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5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лет,в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Scopus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21,24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2.3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цит-ний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изданных за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5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лет,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 РИНЦ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 расчете на 100 НПР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111,63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2.4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Число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организации,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Web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Science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,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5,43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2.5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Число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организации,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,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14,42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2.6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Число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. организации в РИНЦ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, в расчете на 100 НПР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92,71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86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2.7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Общий объем НИОКР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тыс.руб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72 138,70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2.8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доходов от НИОКР в общих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доходах обр.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орган.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5,83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42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2.9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НИОКР, выполненных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собст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силами,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 общих доходах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обр. орг.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от НИОКР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100,00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2.10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Доходы от НИОКР (за исключением средств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бюдж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системы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РФ, гос.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фондов поддержки науки) в расчете на одного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тыс.руб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107,00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2.11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Количество лицензионных соглашений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14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2.12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средств, полученных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орг.от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использования результатов интеллектуальной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деят-сти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, в общих доходах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орг..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0,02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2.13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численности НПР без ученой степени – до 30 лет,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к. н.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– до 35 лет,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д. н.–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до 40 лет, в общей численности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27,53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2.14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научно-педагогических работников, защитивших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канд.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докт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диссертации в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общей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чис-сти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3,81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2.15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научных журналов, в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т. ч.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электр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издаваемых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образов. орган.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2.16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полученных грантов за отчетный год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ед.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9,77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1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149817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30 сентября по 1 октября состоялась V  Межрегиональная конференция с международным участием « Когнитивные нарушения в клинике нервных болезней: диагностика, лечение, </a:t>
            </a:r>
            <a:r>
              <a:rPr lang="ru-RU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нейрореабилитация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0656" y="1988840"/>
            <a:ext cx="5511824" cy="185259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итогам конференции принято решение о реализации совместных научно-исследовательских проектов, касающихся диагностики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нейродегенеративных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сосудистых нарушений,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НЦ неврологии РАМН и клиникой когнитивных нарушений г. Израиль.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06213"/>
            <a:ext cx="4464496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129136" cy="469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по 25 ноября проходила Всероссийская конференция с международным участием «Междисциплинарные вопросы пульмонологии, оториноларингологии, аллергологии»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" y="3717032"/>
            <a:ext cx="4566646" cy="304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94" y="3749616"/>
            <a:ext cx="4507550" cy="30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556792"/>
            <a:ext cx="78488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sz="2000" b="1" dirty="0"/>
              <a:t>В этом году конференция была посвящена вопросам лечения пневмоний, хронических </a:t>
            </a:r>
            <a:r>
              <a:rPr lang="ru-RU" sz="2000" b="1" dirty="0" err="1"/>
              <a:t>обструктивных</a:t>
            </a:r>
            <a:r>
              <a:rPr lang="ru-RU" sz="2000" b="1" dirty="0"/>
              <a:t> болезней органов дыхания, вакцинопрофилактике пневмококковой инфекции у взрослых, подготовке кадров на постдипломном этапе и актуальным вопросам оториноларингологии.</a:t>
            </a:r>
          </a:p>
        </p:txBody>
      </p:sp>
    </p:spTree>
    <p:extLst>
      <p:ext uri="{BB962C8B-B14F-4D97-AF65-F5344CB8AC3E}">
        <p14:creationId xmlns:p14="http://schemas.microsoft.com/office/powerpoint/2010/main" val="20206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24 по 25 ноября  состоялась Международная научно-практическая конференция «Психологическое здоровье человека: жизненный ресурс и жизненный потенциал».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9"/>
            <a:ext cx="8291264" cy="259228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r>
              <a:rPr lang="ru-RU" sz="2100" b="1" dirty="0"/>
              <a:t>Конференция явилась интересной и динамичной площадкой для общения и обмена опытом специалистов в области психологии здоровья. Участники конференции ориентированы на дальнейшие исследования в области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психологии</a:t>
            </a:r>
            <a:r>
              <a:rPr lang="ru-RU" sz="2100" b="1" dirty="0"/>
              <a:t> здоровья, разработку новых форм и методов работы по </a:t>
            </a:r>
            <a:r>
              <a:rPr lang="ru-RU" sz="2100" b="1" dirty="0" err="1"/>
              <a:t>здоровьесбережению</a:t>
            </a:r>
            <a:r>
              <a:rPr lang="ru-RU" sz="2100" b="1" dirty="0"/>
              <a:t> и </a:t>
            </a:r>
            <a:r>
              <a:rPr lang="ru-RU" sz="2100" b="1" dirty="0" err="1"/>
              <a:t>здоровьеформированию</a:t>
            </a:r>
            <a:r>
              <a:rPr lang="ru-RU" sz="2100" b="1" dirty="0"/>
              <a:t>, ориентированы на внедрение результатов в практику психологической помощи населению в системе здравоохранения и образования.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" y="4005064"/>
            <a:ext cx="43731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65" y="3912986"/>
            <a:ext cx="450907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7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smtClean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288" y="260350"/>
            <a:ext cx="8291512" cy="4148138"/>
          </a:xfrm>
          <a:prstGeom prst="roundRect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sz="4400" b="1" dirty="0" smtClean="0">
                <a:solidFill>
                  <a:schemeClr val="tx1"/>
                </a:solidFill>
                <a:latin typeface="Palatino Linotype" pitchFamily="18" charset="0"/>
              </a:rPr>
              <a:t>Бесполезно </a:t>
            </a:r>
            <a:r>
              <a:rPr sz="4400" b="1" dirty="0">
                <a:solidFill>
                  <a:schemeClr val="tx1"/>
                </a:solidFill>
                <a:latin typeface="Palatino Linotype" pitchFamily="18" charset="0"/>
              </a:rPr>
              <a:t>говорить: 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sz="4400" b="1" dirty="0">
                <a:solidFill>
                  <a:schemeClr val="tx1"/>
                </a:solidFill>
                <a:latin typeface="Palatino Linotype" pitchFamily="18" charset="0"/>
              </a:rPr>
              <a:t>мы делаем всё, что можем.</a:t>
            </a:r>
            <a:br>
              <a:rPr sz="4400" b="1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sz="4400" b="1" dirty="0">
                <a:solidFill>
                  <a:schemeClr val="tx1"/>
                </a:solidFill>
                <a:latin typeface="Palatino Linotype" pitchFamily="18" charset="0"/>
              </a:rPr>
              <a:t>Надо делать то, что необходимо…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sz="4400" b="1" i="1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sz="4400" b="1" i="1" dirty="0">
                <a:solidFill>
                  <a:schemeClr val="tx1"/>
                </a:solidFill>
                <a:latin typeface="Palatino Linotype" pitchFamily="18" charset="0"/>
              </a:rPr>
              <a:t>У. Черчилль</a:t>
            </a:r>
          </a:p>
        </p:txBody>
      </p:sp>
    </p:spTree>
    <p:extLst>
      <p:ext uri="{BB962C8B-B14F-4D97-AF65-F5344CB8AC3E}">
        <p14:creationId xmlns:p14="http://schemas.microsoft.com/office/powerpoint/2010/main" val="4027258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36613"/>
            <a:ext cx="7772400" cy="5873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4000" b="1" dirty="0" smtClean="0">
                <a:solidFill>
                  <a:srgbClr val="0070C0"/>
                </a:solidFill>
                <a:effectLst/>
              </a:rPr>
              <a:t>Что делать?</a:t>
            </a:r>
          </a:p>
        </p:txBody>
      </p:sp>
      <p:pic>
        <p:nvPicPr>
          <p:cNvPr id="152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651000"/>
            <a:ext cx="54292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5C00"/>
                  </a:outerShdw>
                </a:effectLst>
              </a14:hiddenEffects>
            </a:ext>
          </a:extLst>
        </p:spPr>
      </p:pic>
      <p:pic>
        <p:nvPicPr>
          <p:cNvPr id="152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628775"/>
            <a:ext cx="309721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5C0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56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981075"/>
            <a:ext cx="7631113" cy="4246563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1125538"/>
            <a:ext cx="6617097" cy="35996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Одни, чтобы быть на высоте, все время опускают планку, 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другие – поднимают </a:t>
            </a:r>
          </a:p>
          <a:p>
            <a:r>
              <a:rPr lang="ru-RU" sz="4000" b="1" i="1" dirty="0" smtClean="0">
                <a:solidFill>
                  <a:schemeClr val="tx1"/>
                </a:solidFill>
              </a:rPr>
              <a:t>(</a:t>
            </a:r>
            <a:r>
              <a:rPr lang="ru-RU" sz="4000" b="1" i="1" dirty="0" err="1" smtClean="0">
                <a:solidFill>
                  <a:schemeClr val="tx1"/>
                </a:solidFill>
              </a:rPr>
              <a:t>Б.Крутиер</a:t>
            </a:r>
            <a:r>
              <a:rPr lang="ru-RU" sz="4000" b="1" i="1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52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Задачи на 2017 год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1. Работа над содержанием журнала «Сибирское медицинское обозрение»,  проработка вариантов цитирования на платформе </a:t>
            </a:r>
            <a:r>
              <a:rPr lang="en-US" dirty="0" smtClean="0"/>
              <a:t>Scopus</a:t>
            </a:r>
            <a:r>
              <a:rPr lang="ru-RU" dirty="0" smtClean="0"/>
              <a:t>.</a:t>
            </a:r>
          </a:p>
          <a:p>
            <a:r>
              <a:rPr lang="ru-RU" dirty="0" smtClean="0"/>
              <a:t>2. Публикации в </a:t>
            </a:r>
            <a:r>
              <a:rPr lang="ru-RU" dirty="0" err="1" smtClean="0"/>
              <a:t>высокоимпактных</a:t>
            </a:r>
            <a:r>
              <a:rPr lang="ru-RU" dirty="0" smtClean="0"/>
              <a:t> журналах, входящих в </a:t>
            </a:r>
            <a:r>
              <a:rPr lang="ru-RU" dirty="0" err="1" smtClean="0"/>
              <a:t>наукометрические</a:t>
            </a:r>
            <a:r>
              <a:rPr lang="ru-RU" dirty="0" smtClean="0"/>
              <a:t> базы данных (</a:t>
            </a:r>
            <a:r>
              <a:rPr lang="en-US" dirty="0" err="1" smtClean="0"/>
              <a:t>WoS</a:t>
            </a:r>
            <a:r>
              <a:rPr lang="en-US" dirty="0" smtClean="0"/>
              <a:t>, Scopus</a:t>
            </a:r>
            <a:r>
              <a:rPr lang="ru-RU" dirty="0" smtClean="0"/>
              <a:t> и др.).</a:t>
            </a:r>
          </a:p>
          <a:p>
            <a:r>
              <a:rPr lang="ru-RU" dirty="0" smtClean="0"/>
              <a:t>3. Цитирование журнала «СМО» в публикуемых </a:t>
            </a:r>
            <a:r>
              <a:rPr lang="ru-RU" dirty="0" err="1" smtClean="0"/>
              <a:t>высокоимпактных</a:t>
            </a:r>
            <a:r>
              <a:rPr lang="ru-RU" dirty="0" smtClean="0"/>
              <a:t> журналах.</a:t>
            </a:r>
          </a:p>
          <a:p>
            <a:r>
              <a:rPr lang="ru-RU" dirty="0" smtClean="0"/>
              <a:t>4. Подготовка кадров высшей квалификации.</a:t>
            </a:r>
          </a:p>
          <a:p>
            <a:r>
              <a:rPr lang="ru-RU" dirty="0" smtClean="0"/>
              <a:t>5. Привлечение средств за счет грантов и клинических исследований.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5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643865" cy="5300878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cs typeface="Tunga" pitchFamily="2" charset="0"/>
              </a:rPr>
              <a:t>Проект решения Ученого совета от 21.12.2016 года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1563" y="1500188"/>
            <a:ext cx="7358062" cy="27066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Заслушав и обсудив доклад проректора по научной работе профессора М.М. Петровой по вопросу: «О результатах научно- исследовательской работы в КрасГМУ в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году. Утверждение плана НИР  - 201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год».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УЧЕНЫЙ СОВЕТ ПОСТАНОВИЛ: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Утвердить перечень вновь планируемых НИР университета на 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Ответственный: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проректор по научной работе, профессор М.М. Петрова.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Разработать программу «Научные кадры  - 2025», представить её на рассмотрение ЦКНС и утверждение Ученого Совета университета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Срок исполнения: май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Georgia" panose="02040502050405020303" pitchFamily="18" charset="0"/>
              <a:buNone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Ответственный: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проректор по научной работе, профессор М.М. Петрова.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Заголовок 1"/>
          <p:cNvSpPr>
            <a:spLocks noGrp="1"/>
          </p:cNvSpPr>
          <p:nvPr>
            <p:ph type="title"/>
          </p:nvPr>
        </p:nvSpPr>
        <p:spPr>
          <a:xfrm>
            <a:off x="714349" y="428604"/>
            <a:ext cx="7591452" cy="5086564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cs typeface="Tunga" pitchFamily="2" charset="0"/>
              </a:rPr>
              <a:t>Проект решения Ученого совета от 21.12.2016 года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42988" y="1571625"/>
            <a:ext cx="7561460" cy="45942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Создать клинико-фармакологический центр на базе профессорской клиники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Срок исполнения: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 1 </a:t>
            </a:r>
            <a:r>
              <a:rPr lang="ru-RU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апреля </a:t>
            </a:r>
            <a:r>
              <a:rPr lang="ru-RU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2017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Ответственный: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руководитель отдела д.м.н.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П.А. Шестерня,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проректор по научной работе, профессор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М.М. Петрова, главный врач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профессорской клиники Петров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П.А.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Продолжить работу по вхождению журнала «Сибирское медицинское обозрение» в базу данных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Срок исполнения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в течение 2017 года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Ответственные: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д.м.н.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А.А. Чернова,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УБИЦ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И.А.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Шереметова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проректор по НР, профессор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М.М. Петрова 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5.Ответственность за исполнение данного решения возложить на проректора по научной работе, профессора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М.М. Петрову 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rgbClr val="0070C0"/>
                </a:solidFill>
              </a:rPr>
              <a:t>Спасибо </a:t>
            </a:r>
            <a:r>
              <a:rPr lang="ru-RU" sz="5400" smtClean="0">
                <a:solidFill>
                  <a:srgbClr val="0070C0"/>
                </a:solidFill>
              </a:rPr>
              <a:t>за внимание!!!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4623"/>
            <a:ext cx="6357392" cy="470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РИНЦ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23528" y="692696"/>
          <a:ext cx="4608512" cy="2488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702"/>
                <a:gridCol w="1514412"/>
                <a:gridCol w="1619398"/>
              </a:tblGrid>
              <a:tr h="487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Российский индекс научного цитирования (РИНЦ)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Количество: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2015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2016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4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Публикаций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5998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12849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4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Цитирований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8139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27906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4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Индекс Хирша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2</a:t>
                      </a:r>
                      <a:r>
                        <a:rPr lang="ru-RU" sz="1800" b="1" dirty="0" smtClean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19911"/>
              </p:ext>
            </p:extLst>
          </p:nvPr>
        </p:nvGraphicFramePr>
        <p:xfrm>
          <a:off x="5148064" y="620689"/>
          <a:ext cx="3744417" cy="595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217"/>
                <a:gridCol w="936104"/>
                <a:gridCol w="858096"/>
              </a:tblGrid>
              <a:tr h="5869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ФИО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Цитирования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</a:t>
                      </a:r>
                      <a:endParaRPr lang="ru-RU" sz="1800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Салмина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А.Б.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1838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Манчук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В.Т.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1555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Петрова М.М.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1221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Никулина С.Ю.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969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Артюхов И.П.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795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Винник Ю.С.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1351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Савченко  А. А.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</a:tr>
              <a:tr h="5682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Гринштейн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 Ю.И.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1986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Шнайдер  Н.А.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1598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Николаев  В.Г.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1458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3321949"/>
            <a:ext cx="486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Нет авторов среди проф., имеющих </a:t>
            </a:r>
            <a:r>
              <a:rPr lang="en-US" sz="2000" b="1" dirty="0" smtClean="0">
                <a:solidFill>
                  <a:srgbClr val="FF0000"/>
                </a:solidFill>
              </a:rPr>
              <a:t>h=0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395536" y="5013176"/>
          <a:ext cx="44644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232248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Медицинские вузы  России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2016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 (место)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(место)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95536" y="4005064"/>
          <a:ext cx="446449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В г. Красноярске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</a:rPr>
                        <a:t>КрасГМУ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занимает 3-е место среди всех вузов и НИИ</a:t>
                      </a:r>
                      <a:endParaRPr lang="ru-RU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sheremetovaia\Desktop\science_ind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51423" cy="7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7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429400" cy="49006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Web of Science</a:t>
            </a:r>
            <a:endParaRPr lang="ru-RU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1520" y="764705"/>
          <a:ext cx="4032449" cy="2518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0365"/>
                <a:gridCol w="1325111"/>
                <a:gridCol w="1416973"/>
              </a:tblGrid>
              <a:tr h="47014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Web of Science </a:t>
                      </a:r>
                      <a:r>
                        <a:rPr lang="ru-RU" sz="1600" dirty="0" smtClean="0">
                          <a:effectLst/>
                        </a:rPr>
                        <a:t> (</a:t>
                      </a:r>
                      <a:r>
                        <a:rPr lang="ru-RU" sz="1600" dirty="0" err="1" smtClean="0">
                          <a:effectLst/>
                        </a:rPr>
                        <a:t>КрасГМУ</a:t>
                      </a:r>
                      <a:r>
                        <a:rPr lang="ru-RU" sz="1600" dirty="0" smtClean="0">
                          <a:effectLst/>
                        </a:rPr>
                        <a:t>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Количество: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2015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2016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Публикаций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506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768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7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Цитирований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</a:t>
                      </a:r>
                      <a:r>
                        <a:rPr lang="en-US" sz="1600" b="1" dirty="0" smtClean="0">
                          <a:effectLst/>
                        </a:rPr>
                        <a:t>1187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1423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Индекс Хирша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r>
                        <a:rPr lang="en-US" sz="1600" b="1" dirty="0">
                          <a:effectLst/>
                        </a:rPr>
                        <a:t>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3591"/>
              </p:ext>
            </p:extLst>
          </p:nvPr>
        </p:nvGraphicFramePr>
        <p:xfrm>
          <a:off x="4572000" y="764707"/>
          <a:ext cx="4426388" cy="5793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8130"/>
                <a:gridCol w="1440160"/>
                <a:gridCol w="1188098"/>
              </a:tblGrid>
              <a:tr h="6009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Цитирования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  <a:endParaRPr lang="ru-RU" sz="1400" dirty="0"/>
                    </a:p>
                  </a:txBody>
                  <a:tcPr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Салмина</a:t>
                      </a:r>
                      <a:r>
                        <a:rPr lang="ru-RU" sz="1800" dirty="0">
                          <a:effectLst/>
                        </a:rPr>
                        <a:t> А.Б.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912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Лопатина О.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555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Шнайдер Н.А.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</a:rPr>
                        <a:t>Кичкайло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А.С.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217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Замай Т.Н.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Замай Г.С.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Петрова М.М.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74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Малиновская Н.А.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68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Егорова А.Т.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57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15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Прокопенко С.В.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39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23528" y="3356992"/>
          <a:ext cx="3888432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</a:tblGrid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имеют цитирований</a:t>
                      </a:r>
                      <a:endParaRPr lang="ru-RU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Чикун</a:t>
                      </a:r>
                      <a:r>
                        <a:rPr lang="ru-RU" b="1" dirty="0" smtClean="0"/>
                        <a:t> В.И.</a:t>
                      </a: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Мартынова</a:t>
                      </a:r>
                      <a:r>
                        <a:rPr lang="ru-RU" b="1" baseline="0" dirty="0" smtClean="0"/>
                        <a:t> Г.П.</a:t>
                      </a:r>
                      <a:endParaRPr lang="ru-RU" b="1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Тихонова Н.В.</a:t>
                      </a:r>
                      <a:endParaRPr lang="ru-RU" b="1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Галактионова М.Ю.</a:t>
                      </a:r>
                      <a:endParaRPr lang="ru-RU" b="1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Виноградов</a:t>
                      </a:r>
                      <a:r>
                        <a:rPr lang="ru-RU" b="1" baseline="0" dirty="0" smtClean="0"/>
                        <a:t> К.А.</a:t>
                      </a:r>
                      <a:endParaRPr lang="ru-RU" b="1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Черкашина</a:t>
                      </a:r>
                      <a:r>
                        <a:rPr lang="ru-RU" b="1" baseline="0" dirty="0" smtClean="0"/>
                        <a:t> И.И.</a:t>
                      </a:r>
                      <a:endParaRPr lang="ru-RU" b="1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Медведева Н.Н.</a:t>
                      </a:r>
                      <a:endParaRPr lang="ru-RU" b="1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  др.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sheremetovaia\Desktop\web-of-scien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99072" cy="5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2796" y="44069"/>
            <a:ext cx="7063313" cy="53469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Scopus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81988795"/>
              </p:ext>
            </p:extLst>
          </p:nvPr>
        </p:nvGraphicFramePr>
        <p:xfrm>
          <a:off x="323529" y="612370"/>
          <a:ext cx="4608511" cy="2874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020"/>
                <a:gridCol w="1609321"/>
                <a:gridCol w="1536170"/>
              </a:tblGrid>
              <a:tr h="54733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Scopus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2015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2016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Публикаций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604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652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Цитирований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1349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1645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Индекс </a:t>
                      </a:r>
                      <a:r>
                        <a:rPr lang="ru-RU" sz="1600" dirty="0" err="1">
                          <a:effectLst/>
                        </a:rPr>
                        <a:t>Хирша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r>
                        <a:rPr lang="en-US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148064" y="620689"/>
          <a:ext cx="3744417" cy="602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217"/>
                <a:gridCol w="936104"/>
                <a:gridCol w="858096"/>
              </a:tblGrid>
              <a:tr h="5869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ФИО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Цитирования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</a:t>
                      </a:r>
                      <a:endParaRPr lang="ru-RU" sz="1800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Салмина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А.Б.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774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Лопатина О.Л.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423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Кичкайло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А.С.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Замай Т.Н.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Коловская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О.С.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Замай Г.С.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Малиновская Н.А.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52705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Петрова М.М.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Оловянникова Р.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Прокопенко С.В.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978580"/>
              </p:ext>
            </p:extLst>
          </p:nvPr>
        </p:nvGraphicFramePr>
        <p:xfrm>
          <a:off x="323529" y="3501007"/>
          <a:ext cx="460851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1"/>
              </a:tblGrid>
              <a:tr h="3531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имеют цитирований</a:t>
                      </a:r>
                      <a:endParaRPr lang="ru-RU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Народов А.А.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Дунаевская С.С.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Грицан</a:t>
                      </a:r>
                      <a:r>
                        <a:rPr lang="ru-RU" b="1" dirty="0" smtClean="0"/>
                        <a:t> А.И.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Ильенкова</a:t>
                      </a:r>
                      <a:r>
                        <a:rPr lang="ru-RU" b="1" baseline="0" dirty="0" smtClean="0"/>
                        <a:t> Н.А.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Логинова</a:t>
                      </a:r>
                      <a:r>
                        <a:rPr lang="ru-RU" b="1" baseline="0" dirty="0" smtClean="0"/>
                        <a:t> И.О.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Ильенкова</a:t>
                      </a:r>
                      <a:r>
                        <a:rPr lang="ru-RU" b="1" dirty="0" smtClean="0"/>
                        <a:t> Н.А.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Кочетова</a:t>
                      </a:r>
                      <a:r>
                        <a:rPr lang="ru-RU" b="1" dirty="0" smtClean="0"/>
                        <a:t> Л.В. </a:t>
                      </a:r>
                      <a:endParaRPr lang="ru-RU" b="1" dirty="0"/>
                    </a:p>
                  </a:txBody>
                  <a:tcPr/>
                </a:tc>
              </a:tr>
              <a:tr h="36089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 др.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sheremetovaia\Desktop\scop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31" y="-2911"/>
            <a:ext cx="13335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2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ииник Ю.С. отчет кафедрыl">
  <a:themeElements>
    <a:clrScheme name="Вииник Ю.С. отчет кафедрыl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Вииник Ю.С. отчет кафедры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Вииник Ю.С. отчет кафедрыl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ииник Ю.С. отчет кафедрыl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ииник Ю.С. отчет кафедрыl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4541</Words>
  <Application>Microsoft Office PowerPoint</Application>
  <PresentationFormat>Экран (4:3)</PresentationFormat>
  <Paragraphs>993</Paragraphs>
  <Slides>69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3" baseType="lpstr">
      <vt:lpstr>Тема Office</vt:lpstr>
      <vt:lpstr>Воздушный поток</vt:lpstr>
      <vt:lpstr>Вииник Ю.С. отчет кафедрыl</vt:lpstr>
      <vt:lpstr>Точечный рисунок</vt:lpstr>
      <vt:lpstr>О результатах научно-исследовательской работы в КрасГМУ в 2016 году. Утверждение плана НИР-2017. Отчет о работе ЦКНС   </vt:lpstr>
      <vt:lpstr>Презентация PowerPoint</vt:lpstr>
      <vt:lpstr>Презентация PowerPoint</vt:lpstr>
      <vt:lpstr>Презентация PowerPoint</vt:lpstr>
      <vt:lpstr>Научно-исследовательская деятельность</vt:lpstr>
      <vt:lpstr>Презентация PowerPoint</vt:lpstr>
      <vt:lpstr>РИНЦ</vt:lpstr>
      <vt:lpstr>Web of Science</vt:lpstr>
      <vt:lpstr>Scopus</vt:lpstr>
      <vt:lpstr>Презентация PowerPoint</vt:lpstr>
      <vt:lpstr>Презентация PowerPoint</vt:lpstr>
      <vt:lpstr>Презентация PowerPoint</vt:lpstr>
      <vt:lpstr>Публикации 2016 года в международных базах данных</vt:lpstr>
      <vt:lpstr>За 2016 год не имеют публикаций в журналах, входящих в базы данных WoS или Scopus</vt:lpstr>
      <vt:lpstr>Дни информации  по работе с БД WoS, Scopus, РИНЦ</vt:lpstr>
      <vt:lpstr>Не посетили занятия по работе с БД </vt:lpstr>
      <vt:lpstr>Сибирское медицинское обозрение</vt:lpstr>
      <vt:lpstr>   Количество статей в журналах Перечня ВАК РФ</vt:lpstr>
      <vt:lpstr>Статьи в журналах Перечня ВАК с ИФ более 0,3</vt:lpstr>
      <vt:lpstr>Количество статей в ЗАРУБЕЖНЫХ ЖУРНАЛАХ с импакт-фактором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по грантам </vt:lpstr>
      <vt:lpstr>Подразделения-лидеры 2016 г.</vt:lpstr>
      <vt:lpstr>Презентация PowerPoint</vt:lpstr>
      <vt:lpstr>Презентация PowerPoint</vt:lpstr>
      <vt:lpstr>Подготовка научно-педагогических кадров</vt:lpstr>
      <vt:lpstr>Красноярская научно-педагогическая школа абдоминальной и гнойной хирургии</vt:lpstr>
      <vt:lpstr>Подготовка научно-педагогических кадров</vt:lpstr>
      <vt:lpstr>Подготовка  научно-педагогических кадров</vt:lpstr>
      <vt:lpstr>Подготовка  научно-педагогических кадров</vt:lpstr>
      <vt:lpstr>ПУБЛИКАЦИИ и ИЗДАНИЯ</vt:lpstr>
      <vt:lpstr>ХИРУРГИЧЕСКАЯ ГАСТРОЭНТЕРОЛОГИЯ</vt:lpstr>
      <vt:lpstr>Diagram</vt:lpstr>
      <vt:lpstr>Презентация PowerPoint</vt:lpstr>
      <vt:lpstr>Презентация PowerPoint</vt:lpstr>
      <vt:lpstr>Сотрудничество</vt:lpstr>
      <vt:lpstr>Достижения молодых ученых- 2016 </vt:lpstr>
      <vt:lpstr>Студенческое научное общество</vt:lpstr>
      <vt:lpstr>Подготовка научно-педагогических кадров</vt:lpstr>
      <vt:lpstr>ЗАПОЛНЕНИЕ ПОРТФОЛИО АСПИРАНТОВ В ЭТОМ ГОДУ – АКТУАЛЬНО !</vt:lpstr>
      <vt:lpstr>В 2016 году в КрасГМУ опубликовано</vt:lpstr>
      <vt:lpstr>Презентация PowerPoint</vt:lpstr>
      <vt:lpstr>Презентация PowerPoint</vt:lpstr>
      <vt:lpstr>Взаимодействие на уровне региона</vt:lpstr>
      <vt:lpstr>Обучение основам научной деятельности: в течение года для студентов проводятся мастер-классы</vt:lpstr>
      <vt:lpstr>Этапы проведения отбора проектов</vt:lpstr>
      <vt:lpstr>Лауреаты Государственной премии Красноярского края 2016 года</vt:lpstr>
      <vt:lpstr>Лауреаты Премии Главы Советского района «За высокие достижения в научно-учебной деятельности» в 2016 году </vt:lpstr>
      <vt:lpstr>Эстафета вузовской науки 2017: КрасГМУ – региональный координатор 55 проектов по Сибирскому федеральному округу, 18 проектов от КрасГМУ</vt:lpstr>
      <vt:lpstr>Презентация PowerPoint</vt:lpstr>
      <vt:lpstr>Презентация PowerPoint</vt:lpstr>
      <vt:lpstr>Презентация PowerPoint</vt:lpstr>
      <vt:lpstr>В 2016 году проведено 26 научно-практических конференций </vt:lpstr>
      <vt:lpstr>С 10 по 12 марта проходил  V  Сибирский конгресс «Человек и лекарство»</vt:lpstr>
      <vt:lpstr>    С 16 по 18 марта проходила   X Всероссийская научно - практическая конференция «Сибирский стоматологический форум», «Инновационные подходы к образованию, науке и практике в стоматологии»  </vt:lpstr>
      <vt:lpstr>С 30 сентября по 1 октября состоялась V  Межрегиональная конференция с международным участием « Когнитивные нарушения в клинике нервных болезней: диагностика, лечение, нейрореабилитация»</vt:lpstr>
      <vt:lpstr>  С 24 по 25 ноября проходила Всероссийская конференция с международным участием «Междисциплинарные вопросы пульмонологии, оториноларингологии, аллергологии»  </vt:lpstr>
      <vt:lpstr>С 24 по 25 ноября  состоялась Международная научно-практическая конференция «Психологическое здоровье человека: жизненный ресурс и жизненный потенциал».</vt:lpstr>
      <vt:lpstr>Презентация PowerPoint</vt:lpstr>
      <vt:lpstr>Что делать?</vt:lpstr>
      <vt:lpstr>Презентация PowerPoint</vt:lpstr>
      <vt:lpstr>Задачи на 2017 год</vt:lpstr>
      <vt:lpstr>Проект решения Ученого совета от 21.12.2016 года </vt:lpstr>
      <vt:lpstr>Проект решения Ученого совета от 21.12.2016 года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 Сторожева</dc:creator>
  <cp:lastModifiedBy>ПетроваММ</cp:lastModifiedBy>
  <cp:revision>143</cp:revision>
  <dcterms:created xsi:type="dcterms:W3CDTF">2015-09-01T08:20:51Z</dcterms:created>
  <dcterms:modified xsi:type="dcterms:W3CDTF">2016-12-21T02:26:17Z</dcterms:modified>
</cp:coreProperties>
</file>