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57"/>
  </p:notesMasterIdLst>
  <p:sldIdLst>
    <p:sldId id="256" r:id="rId2"/>
    <p:sldId id="278" r:id="rId3"/>
    <p:sldId id="279" r:id="rId4"/>
    <p:sldId id="280" r:id="rId5"/>
    <p:sldId id="257" r:id="rId6"/>
    <p:sldId id="25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2" r:id="rId19"/>
    <p:sldId id="294" r:id="rId20"/>
    <p:sldId id="295" r:id="rId21"/>
    <p:sldId id="296" r:id="rId22"/>
    <p:sldId id="327" r:id="rId23"/>
    <p:sldId id="297" r:id="rId24"/>
    <p:sldId id="298" r:id="rId25"/>
    <p:sldId id="299" r:id="rId26"/>
    <p:sldId id="301" r:id="rId27"/>
    <p:sldId id="300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25" r:id="rId42"/>
    <p:sldId id="315" r:id="rId43"/>
    <p:sldId id="324" r:id="rId44"/>
    <p:sldId id="316" r:id="rId45"/>
    <p:sldId id="317" r:id="rId46"/>
    <p:sldId id="318" r:id="rId47"/>
    <p:sldId id="319" r:id="rId48"/>
    <p:sldId id="320" r:id="rId49"/>
    <p:sldId id="326" r:id="rId50"/>
    <p:sldId id="321" r:id="rId51"/>
    <p:sldId id="322" r:id="rId52"/>
    <p:sldId id="323" r:id="rId53"/>
    <p:sldId id="275" r:id="rId54"/>
    <p:sldId id="281" r:id="rId55"/>
    <p:sldId id="276" r:id="rId5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 varScale="1">
        <p:scale>
          <a:sx n="67" d="100"/>
          <a:sy n="67" d="100"/>
        </p:scale>
        <p:origin x="134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590AE-498C-4982-B2DF-7E6D044B1144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24D70-0102-4750-8063-7413D4432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7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5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6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01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3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8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0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9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9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8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2400" y="202946"/>
            <a:ext cx="8839200" cy="1461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algn="ctr">
              <a:lnSpc>
                <a:spcPts val="1680"/>
              </a:lnSpc>
              <a:spcBef>
                <a:spcPts val="100"/>
              </a:spcBef>
            </a:pPr>
            <a:r>
              <a:rPr sz="1600" spc="-10" dirty="0">
                <a:cs typeface="Arial"/>
              </a:rPr>
              <a:t>Федеральное </a:t>
            </a:r>
            <a:r>
              <a:rPr sz="1600" spc="-15" dirty="0">
                <a:cs typeface="Arial"/>
              </a:rPr>
              <a:t>государственное </a:t>
            </a:r>
            <a:r>
              <a:rPr sz="1600" spc="-10" dirty="0">
                <a:cs typeface="Arial"/>
              </a:rPr>
              <a:t>бюджетное </a:t>
            </a:r>
            <a:r>
              <a:rPr sz="1600" spc="-15" dirty="0">
                <a:cs typeface="Arial"/>
              </a:rPr>
              <a:t>образовательное </a:t>
            </a:r>
            <a:r>
              <a:rPr sz="1600" spc="-10" dirty="0">
                <a:cs typeface="Arial"/>
              </a:rPr>
              <a:t>учреждение высшего</a:t>
            </a:r>
            <a:r>
              <a:rPr sz="1600" spc="25" dirty="0">
                <a:cs typeface="Arial"/>
              </a:rPr>
              <a:t> </a:t>
            </a:r>
            <a:r>
              <a:rPr sz="1600" spc="-10" dirty="0">
                <a:cs typeface="Arial"/>
              </a:rPr>
              <a:t>образования</a:t>
            </a:r>
            <a:endParaRPr sz="1600" dirty="0"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cs typeface="Arial"/>
              </a:rPr>
              <a:t>"Красноярский </a:t>
            </a:r>
            <a:r>
              <a:rPr sz="1600" spc="-15" dirty="0">
                <a:cs typeface="Arial"/>
              </a:rPr>
              <a:t>государственный </a:t>
            </a:r>
            <a:r>
              <a:rPr sz="1600" spc="-10" dirty="0">
                <a:cs typeface="Arial"/>
              </a:rPr>
              <a:t>медицинский </a:t>
            </a:r>
            <a:r>
              <a:rPr sz="1600" spc="-15" dirty="0">
                <a:cs typeface="Arial"/>
              </a:rPr>
              <a:t>университет </a:t>
            </a:r>
            <a:r>
              <a:rPr sz="1600" spc="-5" dirty="0" err="1">
                <a:cs typeface="Arial"/>
              </a:rPr>
              <a:t>имени</a:t>
            </a:r>
            <a:r>
              <a:rPr sz="1600" spc="-5" dirty="0">
                <a:cs typeface="Arial"/>
              </a:rPr>
              <a:t> </a:t>
            </a:r>
            <a:endParaRPr lang="ru-RU" sz="1600" spc="-5" dirty="0" smtClean="0"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dirty="0" err="1" smtClean="0">
                <a:cs typeface="Arial"/>
              </a:rPr>
              <a:t>профессора</a:t>
            </a:r>
            <a:r>
              <a:rPr sz="1600" dirty="0" smtClean="0">
                <a:cs typeface="Arial"/>
              </a:rPr>
              <a:t> </a:t>
            </a:r>
            <a:r>
              <a:rPr sz="1600" spc="-5" dirty="0">
                <a:cs typeface="Arial"/>
              </a:rPr>
              <a:t>В.Ф.Войно-Ясенецкого"  </a:t>
            </a:r>
            <a:endParaRPr lang="ru-RU" sz="1600" spc="-5" dirty="0" smtClean="0"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10" dirty="0" err="1" smtClean="0">
                <a:cs typeface="Arial"/>
              </a:rPr>
              <a:t>Министерства</a:t>
            </a:r>
            <a:r>
              <a:rPr sz="1600" spc="-10" dirty="0" smtClean="0">
                <a:cs typeface="Arial"/>
              </a:rPr>
              <a:t> </a:t>
            </a:r>
            <a:r>
              <a:rPr sz="1600" spc="-10" dirty="0">
                <a:cs typeface="Arial"/>
              </a:rPr>
              <a:t>здравоохранения Российской</a:t>
            </a:r>
            <a:r>
              <a:rPr sz="1600" spc="65" dirty="0">
                <a:cs typeface="Arial"/>
              </a:rPr>
              <a:t> </a:t>
            </a:r>
            <a:r>
              <a:rPr sz="1600" spc="-10" dirty="0">
                <a:cs typeface="Arial"/>
              </a:rPr>
              <a:t>Федерации</a:t>
            </a:r>
            <a:endParaRPr sz="1600" dirty="0">
              <a:cs typeface="Arial"/>
            </a:endParaRPr>
          </a:p>
          <a:p>
            <a:pPr marL="2581275" marR="2577465" algn="ctr">
              <a:lnSpc>
                <a:spcPct val="100000"/>
              </a:lnSpc>
            </a:pPr>
            <a:endParaRPr lang="ru-RU" sz="1600" dirty="0" smtClean="0">
              <a:cs typeface="Arial"/>
            </a:endParaRPr>
          </a:p>
          <a:p>
            <a:pPr marL="2581275" marR="2577465" algn="ctr">
              <a:lnSpc>
                <a:spcPct val="100000"/>
              </a:lnSpc>
            </a:pPr>
            <a:r>
              <a:rPr sz="1600" dirty="0" err="1" smtClean="0">
                <a:cs typeface="Arial"/>
              </a:rPr>
              <a:t>Кафедра-клиника</a:t>
            </a:r>
            <a:r>
              <a:rPr sz="1600" dirty="0" smtClean="0">
                <a:cs typeface="Arial"/>
              </a:rPr>
              <a:t> </a:t>
            </a:r>
            <a:r>
              <a:rPr sz="1600" spc="-15" dirty="0">
                <a:cs typeface="Arial"/>
              </a:rPr>
              <a:t>стоматологии</a:t>
            </a:r>
            <a:r>
              <a:rPr sz="1600" spc="-75" dirty="0">
                <a:cs typeface="Arial"/>
              </a:rPr>
              <a:t> </a:t>
            </a:r>
            <a:r>
              <a:rPr sz="1600" spc="-10" dirty="0">
                <a:cs typeface="Arial"/>
              </a:rPr>
              <a:t>ИПО</a:t>
            </a:r>
            <a:endParaRPr sz="1600" dirty="0"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2324126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Лечение периодонтитов у детей.</a:t>
            </a:r>
            <a:endParaRPr lang="ru-RU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42820" y="3804841"/>
            <a:ext cx="4572000" cy="2551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lang="ru-RU" spc="-10" dirty="0">
                <a:cs typeface="Calibri"/>
              </a:rPr>
              <a:t>Выполнили:</a:t>
            </a:r>
          </a:p>
          <a:p>
            <a:pPr marL="2540" algn="ctr">
              <a:lnSpc>
                <a:spcPct val="100000"/>
              </a:lnSpc>
            </a:pPr>
            <a:endParaRPr lang="ru-RU" dirty="0"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lang="ru-RU" spc="-10" dirty="0">
                <a:cs typeface="Calibri"/>
              </a:rPr>
              <a:t>Ординаторы </a:t>
            </a:r>
            <a:r>
              <a:rPr lang="ru-RU" spc="-15" dirty="0">
                <a:cs typeface="Calibri"/>
              </a:rPr>
              <a:t>второго</a:t>
            </a:r>
            <a:r>
              <a:rPr lang="ru-RU" spc="45" dirty="0">
                <a:cs typeface="Calibri"/>
              </a:rPr>
              <a:t> </a:t>
            </a:r>
            <a:r>
              <a:rPr lang="ru-RU" spc="-30" dirty="0">
                <a:cs typeface="Calibri"/>
              </a:rPr>
              <a:t>года</a:t>
            </a:r>
            <a:endParaRPr lang="ru-RU" dirty="0"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lang="ru-RU" spc="-5" dirty="0">
                <a:cs typeface="Calibri"/>
              </a:rPr>
              <a:t>Специальности </a:t>
            </a:r>
            <a:r>
              <a:rPr lang="ru-RU" spc="-15" dirty="0">
                <a:cs typeface="Calibri"/>
              </a:rPr>
              <a:t>«Стоматология</a:t>
            </a:r>
            <a:r>
              <a:rPr lang="ru-RU" spc="60" dirty="0">
                <a:cs typeface="Calibri"/>
              </a:rPr>
              <a:t> </a:t>
            </a:r>
            <a:r>
              <a:rPr lang="ru-RU" spc="-10" dirty="0">
                <a:cs typeface="Calibri"/>
              </a:rPr>
              <a:t>детская - </a:t>
            </a:r>
            <a:r>
              <a:rPr lang="ru-RU" dirty="0" smtClean="0"/>
              <a:t>31.08.76»</a:t>
            </a:r>
            <a:endParaRPr lang="ru-RU" dirty="0">
              <a:cs typeface="Calibri"/>
            </a:endParaRPr>
          </a:p>
          <a:p>
            <a:pPr algn="ctr">
              <a:lnSpc>
                <a:spcPct val="100000"/>
              </a:lnSpc>
            </a:pPr>
            <a:endParaRPr lang="ru-RU" dirty="0"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1270"/>
              </a:spcBef>
            </a:pPr>
            <a:r>
              <a:rPr lang="ru-RU" dirty="0">
                <a:cs typeface="Calibri"/>
              </a:rPr>
              <a:t>Лакина </a:t>
            </a:r>
            <a:r>
              <a:rPr lang="ru-RU" spc="-15" dirty="0">
                <a:cs typeface="Calibri"/>
              </a:rPr>
              <a:t>Светлана</a:t>
            </a:r>
            <a:r>
              <a:rPr lang="ru-RU" spc="-40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Станиславовна</a:t>
            </a:r>
            <a:endParaRPr lang="ru-RU" dirty="0"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85"/>
              </a:spcBef>
            </a:pPr>
            <a:r>
              <a:rPr lang="ru-RU" spc="-5" dirty="0">
                <a:cs typeface="Calibri"/>
              </a:rPr>
              <a:t>Макарова </a:t>
            </a:r>
            <a:r>
              <a:rPr lang="ru-RU" spc="-15" dirty="0">
                <a:cs typeface="Calibri"/>
              </a:rPr>
              <a:t>Светлана</a:t>
            </a:r>
            <a:r>
              <a:rPr lang="ru-RU" spc="-10" dirty="0">
                <a:cs typeface="Calibri"/>
              </a:rPr>
              <a:t> </a:t>
            </a:r>
            <a:r>
              <a:rPr lang="ru-RU" spc="-5" dirty="0">
                <a:cs typeface="Calibri"/>
              </a:rPr>
              <a:t>Валерьевна</a:t>
            </a:r>
            <a:endParaRPr lang="ru-RU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9525"/>
            <a:ext cx="7886700" cy="1082674"/>
          </a:xfrm>
        </p:spPr>
        <p:txBody>
          <a:bodyPr/>
          <a:lstStyle/>
          <a:p>
            <a:pPr algn="ctr"/>
            <a:r>
              <a:rPr lang="ru-RU" b="1" dirty="0" smtClean="0"/>
              <a:t>Клиника острого периодонтита временного зуба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06486"/>
            <a:ext cx="8686800" cy="533400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Во временных зубах практически не встречается, так как преобладает первично- хронический </a:t>
            </a:r>
            <a:r>
              <a:rPr lang="ru-RU" sz="2400" dirty="0" smtClean="0"/>
              <a:t>воспалительный процесс</a:t>
            </a:r>
            <a:r>
              <a:rPr lang="ru-RU" sz="2400" dirty="0"/>
              <a:t>. Может возникать при острой травме зуба (чаще при неполном вывихе</a:t>
            </a:r>
            <a:r>
              <a:rPr lang="ru-RU" sz="2400" dirty="0" smtClean="0"/>
              <a:t>).</a:t>
            </a: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Жалобы</a:t>
            </a:r>
            <a:r>
              <a:rPr lang="ru-RU" sz="2400" dirty="0" smtClean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постоянная </a:t>
            </a:r>
            <a:r>
              <a:rPr lang="ru-RU" sz="2400" dirty="0"/>
              <a:t>боль, усиливающаяся при надавливании на </a:t>
            </a:r>
            <a:r>
              <a:rPr lang="ru-RU" sz="2400" dirty="0" smtClean="0"/>
              <a:t>зуб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припухлость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нарушение </a:t>
            </a:r>
            <a:r>
              <a:rPr lang="ru-RU" sz="2400" dirty="0"/>
              <a:t>общего </a:t>
            </a:r>
            <a:r>
              <a:rPr lang="ru-RU" sz="2400" dirty="0" smtClean="0"/>
              <a:t>самочувствия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Основные симптомы: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отек </a:t>
            </a:r>
            <a:r>
              <a:rPr lang="ru-RU" sz="2400" dirty="0"/>
              <a:t>десны, коллатеральный отек мягких </a:t>
            </a:r>
            <a:r>
              <a:rPr lang="ru-RU" sz="2400" dirty="0" smtClean="0"/>
              <a:t>тканей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увеличение </a:t>
            </a:r>
            <a:r>
              <a:rPr lang="ru-RU" sz="2400" dirty="0"/>
              <a:t>региональных лимфатических </a:t>
            </a:r>
            <a:r>
              <a:rPr lang="ru-RU" sz="2400" dirty="0" smtClean="0"/>
              <a:t>узлов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положительная </a:t>
            </a:r>
            <a:r>
              <a:rPr lang="ru-RU" sz="2400" dirty="0"/>
              <a:t>перкуссия </a:t>
            </a:r>
            <a:r>
              <a:rPr lang="ru-RU" sz="2400" dirty="0" smtClean="0"/>
              <a:t>зуба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зондирование </a:t>
            </a:r>
            <a:r>
              <a:rPr lang="ru-RU" sz="2400" dirty="0"/>
              <a:t>кариозной полости </a:t>
            </a:r>
            <a:r>
              <a:rPr lang="ru-RU" sz="2400" dirty="0" smtClean="0"/>
              <a:t>безболезненное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подвижность зуба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31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351338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Особенности у детей: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стремительное </a:t>
            </a:r>
            <a:r>
              <a:rPr lang="ru-RU" sz="2400" dirty="0"/>
              <a:t>развитие процесса;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преобладают </a:t>
            </a:r>
            <a:r>
              <a:rPr lang="ru-RU" sz="2400" dirty="0"/>
              <a:t>явления </a:t>
            </a:r>
            <a:r>
              <a:rPr lang="ru-RU" sz="2400" dirty="0" smtClean="0"/>
              <a:t>экссудации;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отмечают </a:t>
            </a:r>
            <a:r>
              <a:rPr lang="ru-RU" sz="2400" dirty="0"/>
              <a:t>выраженную реакцию окружающих тканей и </a:t>
            </a:r>
            <a:r>
              <a:rPr lang="ru-RU" sz="2400" dirty="0" smtClean="0"/>
              <a:t>лимфатических узлов</a:t>
            </a:r>
            <a:r>
              <a:rPr lang="ru-RU" sz="2400" dirty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часто </a:t>
            </a:r>
            <a:r>
              <a:rPr lang="ru-RU" sz="2400" dirty="0"/>
              <a:t>возникает нарушение общего самочувствия (симптомы интоксикации организма - слабость,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повышение температуры тела, бледность кожных покровов, отсутствие аппетита, нарушение сна);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в </a:t>
            </a:r>
            <a:r>
              <a:rPr lang="ru-RU" sz="2400" dirty="0"/>
              <a:t>клиническом анализе крови отмечают повышение скорости оседания эритроцитов (СОЭ) и лейкоцитоз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8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5872163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 внешнем осмотре выявляют нарушение конфигурации лица. Лимфатические узлы со стороны </a:t>
            </a:r>
            <a:r>
              <a:rPr lang="ru-RU" sz="2400" dirty="0" smtClean="0"/>
              <a:t>причинного зуба </a:t>
            </a:r>
            <a:r>
              <a:rPr lang="ru-RU" sz="2400" dirty="0"/>
              <a:t>при пальпации болезненны, увеличены в размерах. </a:t>
            </a:r>
            <a:endParaRPr lang="ru-RU" sz="2400" dirty="0" smtClean="0"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Слизистая </a:t>
            </a:r>
            <a:r>
              <a:rPr lang="ru-RU" sz="2400" dirty="0"/>
              <a:t>оболочка в области причинного </a:t>
            </a:r>
            <a:r>
              <a:rPr lang="ru-RU" sz="2400" dirty="0" smtClean="0"/>
              <a:t>зуба гиперемирована</a:t>
            </a:r>
            <a:r>
              <a:rPr lang="ru-RU" sz="2400" dirty="0"/>
              <a:t>, отек по переходной складке, болезненность при пальпации. </a:t>
            </a:r>
            <a:endParaRPr lang="ru-RU" sz="2400" dirty="0" smtClean="0"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осмотре зуба выявляют </a:t>
            </a:r>
            <a:r>
              <a:rPr lang="ru-RU" sz="2400" dirty="0" smtClean="0"/>
              <a:t>перелом коронки </a:t>
            </a:r>
            <a:r>
              <a:rPr lang="ru-RU" sz="2400" dirty="0"/>
              <a:t>различной степени, изменение положения зуба в зубном ряду, что свидетельствует о перенесенной </a:t>
            </a:r>
            <a:r>
              <a:rPr lang="ru-RU" sz="2400" dirty="0" smtClean="0"/>
              <a:t>травме. Перкуссия </a:t>
            </a:r>
            <a:r>
              <a:rPr lang="ru-RU" sz="2400" dirty="0"/>
              <a:t>чаще резко положительная, зуб подвижен. </a:t>
            </a:r>
            <a:endParaRPr lang="ru-RU" sz="2400" dirty="0" smtClean="0"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рентгенологическом исследовании изменений </a:t>
            </a:r>
            <a:r>
              <a:rPr lang="ru-RU" sz="2400" dirty="0" smtClean="0"/>
              <a:t>в периодонте </a:t>
            </a:r>
            <a:r>
              <a:rPr lang="ru-RU" sz="2400" dirty="0"/>
              <a:t>и костной ткани, окружающей </a:t>
            </a:r>
            <a:r>
              <a:rPr lang="ru-RU" sz="2400" dirty="0" smtClean="0"/>
              <a:t>зуб, </a:t>
            </a:r>
            <a:r>
              <a:rPr lang="ru-RU" sz="2400" dirty="0"/>
              <a:t>не выявляется.</a:t>
            </a:r>
          </a:p>
        </p:txBody>
      </p:sp>
    </p:spTree>
    <p:extLst>
      <p:ext uri="{BB962C8B-B14F-4D97-AF65-F5344CB8AC3E}">
        <p14:creationId xmlns:p14="http://schemas.microsoft.com/office/powerpoint/2010/main" val="5689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Хронический периодонтит временных зубов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1016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Хронический фиброзный периодонтит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Во временных зубах практически не </a:t>
            </a:r>
            <a:r>
              <a:rPr lang="ru-RU" sz="2400" dirty="0" smtClean="0"/>
              <a:t>встречается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Хронический гранулематозный периодонтит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Во временных зубах практически не </a:t>
            </a:r>
            <a:r>
              <a:rPr lang="ru-RU" sz="2400" dirty="0" smtClean="0"/>
              <a:t>встречается</a:t>
            </a: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Хронический гранулирующий периодонтит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Это наиболее частая форма периодонтита временных зубов. Протекает </a:t>
            </a:r>
            <a:r>
              <a:rPr lang="ru-RU" sz="2400" dirty="0" smtClean="0"/>
              <a:t>чаще </a:t>
            </a:r>
            <a:r>
              <a:rPr lang="ru-RU" sz="2400" dirty="0"/>
              <a:t>бессимптомно. Жалобы, </a:t>
            </a:r>
            <a:r>
              <a:rPr lang="ru-RU" sz="2400" dirty="0" smtClean="0"/>
              <a:t>как правило</a:t>
            </a:r>
            <a:r>
              <a:rPr lang="ru-RU" sz="2400" dirty="0"/>
              <a:t>, отсутствуют.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Хронический гранулирующий периодонтит</a:t>
            </a:r>
            <a:br>
              <a:rPr lang="ru-RU" b="1" dirty="0" smtClean="0"/>
            </a:br>
            <a:r>
              <a:rPr lang="ru-RU" b="1" dirty="0" smtClean="0"/>
              <a:t>временных зубов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Основные симптомы</a:t>
            </a:r>
            <a:r>
              <a:rPr lang="ru-RU" sz="2400" dirty="0"/>
              <a:t>: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подвижность </a:t>
            </a:r>
            <a:r>
              <a:rPr lang="ru-RU" sz="2400" dirty="0"/>
              <a:t>зуба;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положительная </a:t>
            </a:r>
            <a:r>
              <a:rPr lang="ru-RU" sz="2400" dirty="0"/>
              <a:t>перкуссия;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изменение </a:t>
            </a:r>
            <a:r>
              <a:rPr lang="ru-RU" sz="2400" dirty="0"/>
              <a:t>цвета коронки зуба;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наличие </a:t>
            </a:r>
            <a:r>
              <a:rPr lang="ru-RU" sz="2400" dirty="0"/>
              <a:t>свищевого хода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714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6324600"/>
          </a:xfrm>
        </p:spPr>
        <p:txBody>
          <a:bodyPr>
            <a:normAutofit lnSpcReduction="10000"/>
          </a:bodyPr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Особенности у детей</a:t>
            </a:r>
            <a:r>
              <a:rPr lang="ru-RU" sz="2400" dirty="0" smtClean="0"/>
              <a:t>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быстрое </a:t>
            </a:r>
            <a:r>
              <a:rPr lang="ru-RU" sz="2400" dirty="0"/>
              <a:t>развитие процесса, который может распространяться на корни рядом стоящих зубов </a:t>
            </a:r>
            <a:r>
              <a:rPr lang="ru-RU" sz="2400" dirty="0" smtClean="0"/>
              <a:t>и зачаток </a:t>
            </a:r>
            <a:r>
              <a:rPr lang="ru-RU" sz="2400" dirty="0"/>
              <a:t>постоянного зуба (возможно повреждение или гибель фолликула);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воспалительный </a:t>
            </a:r>
            <a:r>
              <a:rPr lang="ru-RU" sz="2400" dirty="0"/>
              <a:t>процесс сопровождается резорбцией корней;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основной </a:t>
            </a:r>
            <a:r>
              <a:rPr lang="ru-RU" sz="2400" dirty="0"/>
              <a:t>очаг воспаления во временных молярах чаще располагается в области фуркации </a:t>
            </a:r>
            <a:r>
              <a:rPr lang="ru-RU" sz="2400" dirty="0" smtClean="0"/>
              <a:t>корней, что </a:t>
            </a:r>
            <a:r>
              <a:rPr lang="ru-RU" sz="2400" dirty="0"/>
              <a:t>возникает вследствие проникновения микробной флоры и продуктов распада пульпы через </a:t>
            </a:r>
            <a:r>
              <a:rPr lang="ru-RU" sz="2400" dirty="0" smtClean="0"/>
              <a:t>дентинные канальцы </a:t>
            </a:r>
            <a:r>
              <a:rPr lang="ru-RU" sz="2400" dirty="0"/>
              <a:t>дна полости зуба и дополнительные анатомические отверстия в поверхности фуркации </a:t>
            </a:r>
            <a:r>
              <a:rPr lang="ru-RU" sz="2400" dirty="0" smtClean="0"/>
              <a:t>корней из </a:t>
            </a:r>
            <a:r>
              <a:rPr lang="ru-RU" sz="2400" dirty="0"/>
              <a:t>пульповой камеры при некрозе </a:t>
            </a:r>
            <a:r>
              <a:rPr lang="ru-RU" sz="2400" dirty="0" err="1"/>
              <a:t>коронковой</a:t>
            </a:r>
            <a:r>
              <a:rPr lang="ru-RU" sz="2400" dirty="0"/>
              <a:t> пульпы;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в </a:t>
            </a:r>
            <a:r>
              <a:rPr lang="ru-RU" sz="2400" dirty="0"/>
              <a:t>этом случае, а также при значительной резорбции или несформированных корнях зуба свищевой </a:t>
            </a:r>
            <a:r>
              <a:rPr lang="ru-RU" sz="2400" dirty="0" smtClean="0"/>
              <a:t>ход открывается </a:t>
            </a:r>
            <a:r>
              <a:rPr lang="ru-RU" sz="2400" dirty="0"/>
              <a:t>не в проекции верхушки корня, а ближе к маргинальной части десны.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8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41960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При осмотре определяется свищевой ход либо рубцовые изменения в области его закрытия.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Слизистая оболочка альвеолярного отростка имеет цианотичный опенок. При инфекционном периодонтите </a:t>
            </a:r>
            <a:r>
              <a:rPr lang="ru-RU" sz="2400" dirty="0" smtClean="0"/>
              <a:t>во время </a:t>
            </a:r>
            <a:r>
              <a:rPr lang="ru-RU" sz="2400" dirty="0"/>
              <a:t>осмотра </a:t>
            </a:r>
            <a:r>
              <a:rPr lang="ru-RU" sz="2400" dirty="0" err="1"/>
              <a:t>коронковой</a:t>
            </a:r>
            <a:r>
              <a:rPr lang="ru-RU" sz="2400" dirty="0"/>
              <a:t> части зуба выявляют глубокую кариозную полость, зондирование которой безболезненна.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Чаще всего обнаруживают сообщение с полостью зуба. Причинный зуб при осмотре более темный по сравнению </a:t>
            </a:r>
            <a:r>
              <a:rPr lang="ru-RU" sz="2400" dirty="0" smtClean="0"/>
              <a:t>с соседними </a:t>
            </a:r>
            <a:r>
              <a:rPr lang="ru-RU" sz="2400" dirty="0"/>
              <a:t>зубами или розоватого цвета, если ранее проводилось лечение резорцин-формалиновым методом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94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88" y="2999172"/>
            <a:ext cx="4622895" cy="34778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" y="228600"/>
            <a:ext cx="85344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ru-RU" sz="2400" dirty="0"/>
              <a:t>Перкуссия незначительно отличается от соседних зубов. Зуб чаще подвижен за счет резорбции корней или разрушения связочного аппарата зуба. На рентгенограмме определяет очаг разряжения костной ткани с нечеткими контурами различных конфигурации и размера. Очаг резорбции располагается чаще в области верхушек корней либо их </a:t>
            </a:r>
            <a:r>
              <a:rPr lang="ru-RU" sz="2400" dirty="0" smtClean="0"/>
              <a:t>фуркации.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079730"/>
            <a:ext cx="3810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Рис. 1</a:t>
            </a:r>
            <a:r>
              <a:rPr lang="ru-RU" dirty="0" smtClean="0"/>
              <a:t>. </a:t>
            </a:r>
            <a:r>
              <a:rPr lang="ru-RU" dirty="0"/>
              <a:t>Рентгенограмма. </a:t>
            </a:r>
            <a:r>
              <a:rPr lang="ru-RU" dirty="0" smtClean="0"/>
              <a:t>Хронический гранулирующий </a:t>
            </a:r>
            <a:r>
              <a:rPr lang="ru-RU" dirty="0"/>
              <a:t>периодонтит временного </a:t>
            </a:r>
            <a:r>
              <a:rPr lang="ru-RU" dirty="0" smtClean="0"/>
              <a:t>центрального резца </a:t>
            </a:r>
            <a:r>
              <a:rPr lang="ru-RU" dirty="0"/>
              <a:t>верхней челюсти слева. </a:t>
            </a:r>
            <a:endParaRPr lang="ru-RU" dirty="0" smtClean="0"/>
          </a:p>
          <a:p>
            <a:pPr indent="457200" algn="just"/>
            <a:r>
              <a:rPr lang="ru-RU" dirty="0" smtClean="0"/>
              <a:t>Определяются разрежение костной </a:t>
            </a:r>
            <a:r>
              <a:rPr lang="ru-RU" dirty="0"/>
              <a:t>ткани в </a:t>
            </a:r>
            <a:r>
              <a:rPr lang="ru-RU" dirty="0" err="1"/>
              <a:t>периапикальной</a:t>
            </a:r>
            <a:r>
              <a:rPr lang="ru-RU" dirty="0"/>
              <a:t> области, </a:t>
            </a:r>
            <a:r>
              <a:rPr lang="ru-RU" dirty="0" smtClean="0"/>
              <a:t>патологическая резорбция </a:t>
            </a:r>
            <a:r>
              <a:rPr lang="ru-RU" dirty="0"/>
              <a:t>верхушки корня, разрежение </a:t>
            </a:r>
            <a:r>
              <a:rPr lang="ru-RU" dirty="0" smtClean="0"/>
              <a:t>кортикальной пластинки </a:t>
            </a:r>
            <a:r>
              <a:rPr lang="ru-RU" dirty="0"/>
              <a:t>зачатка постоянного резца.</a:t>
            </a:r>
          </a:p>
        </p:txBody>
      </p:sp>
    </p:spTree>
    <p:extLst>
      <p:ext uri="{BB962C8B-B14F-4D97-AF65-F5344CB8AC3E}">
        <p14:creationId xmlns:p14="http://schemas.microsoft.com/office/powerpoint/2010/main" val="27593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4351338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 хроническом гранулирующем периодонтите нередко выявляют патологическую резорбцию </a:t>
            </a:r>
            <a:r>
              <a:rPr lang="ru-RU" sz="2400" dirty="0" smtClean="0"/>
              <a:t>корней временных </a:t>
            </a:r>
            <a:r>
              <a:rPr lang="ru-RU" sz="2400" dirty="0" smtClean="0"/>
              <a:t>зубов. </a:t>
            </a:r>
            <a:r>
              <a:rPr lang="ru-RU" sz="2400" dirty="0"/>
              <a:t>Между </a:t>
            </a:r>
            <a:r>
              <a:rPr lang="ru-RU" sz="2400" dirty="0" err="1"/>
              <a:t>резорбирующимися</a:t>
            </a:r>
            <a:r>
              <a:rPr lang="ru-RU" sz="2400" dirty="0"/>
              <a:t> корнями и зачатком постоянного зуба возникает </a:t>
            </a:r>
            <a:r>
              <a:rPr lang="ru-RU" sz="2400" dirty="0" smtClean="0"/>
              <a:t>очаг резорбции </a:t>
            </a:r>
            <a:r>
              <a:rPr lang="ru-RU" sz="2400" dirty="0"/>
              <a:t>костной </a:t>
            </a:r>
            <a:r>
              <a:rPr lang="ru-RU" sz="2400" dirty="0" smtClean="0"/>
              <a:t>ткани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23" y="2286000"/>
            <a:ext cx="5201077" cy="35662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7650" y="2285999"/>
            <a:ext cx="3409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Рис. 2</a:t>
            </a:r>
            <a:r>
              <a:rPr lang="ru-RU" dirty="0" smtClean="0"/>
              <a:t>. Рентгенограмма. </a:t>
            </a:r>
            <a:r>
              <a:rPr lang="ru-RU" dirty="0"/>
              <a:t>Хронический гранулирующий периодонтит временного второго моляра </a:t>
            </a:r>
            <a:r>
              <a:rPr lang="ru-RU" dirty="0" smtClean="0"/>
              <a:t>. </a:t>
            </a:r>
          </a:p>
          <a:p>
            <a:pPr indent="457200" algn="just"/>
            <a:r>
              <a:rPr lang="ru-RU" dirty="0" smtClean="0"/>
              <a:t>Определяются разрежение </a:t>
            </a:r>
            <a:r>
              <a:rPr lang="ru-RU" dirty="0"/>
              <a:t>костной ткани вокруг корней, патологическая резорбция переднего корня, начало резорбции заднего </a:t>
            </a:r>
            <a:r>
              <a:rPr lang="ru-RU" dirty="0" err="1" smtClean="0"/>
              <a:t>корня,отсутствие</a:t>
            </a:r>
            <a:r>
              <a:rPr lang="ru-RU" dirty="0" smtClean="0"/>
              <a:t> </a:t>
            </a:r>
            <a:r>
              <a:rPr lang="ru-RU" dirty="0"/>
              <a:t>кортикальной пластинки вокруг зачатка постоянного </a:t>
            </a:r>
            <a:r>
              <a:rPr lang="ru-RU" dirty="0" err="1"/>
              <a:t>премоляра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 распространении процесса нарушается целостность кортикальной пластинки. окружающей </a:t>
            </a:r>
            <a:r>
              <a:rPr lang="ru-RU" sz="2400" dirty="0" smtClean="0"/>
              <a:t>зачаток постоянного </a:t>
            </a:r>
            <a:r>
              <a:rPr lang="ru-RU" sz="2400" dirty="0"/>
              <a:t>зуба, что свидетельствует о вовлечении фолликула в воспалительный процесс и может </a:t>
            </a:r>
            <a:r>
              <a:rPr lang="ru-RU" sz="2400" dirty="0" smtClean="0"/>
              <a:t>оказывать патологическое </a:t>
            </a:r>
            <a:r>
              <a:rPr lang="ru-RU" sz="2400" dirty="0"/>
              <a:t>влияние на формирующийся постоянный </a:t>
            </a:r>
            <a:r>
              <a:rPr lang="ru-RU" sz="2400" dirty="0" smtClean="0"/>
              <a:t>зуб.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Признаками </a:t>
            </a:r>
            <a:r>
              <a:rPr lang="ru-RU" sz="2400" dirty="0"/>
              <a:t>вовлечения фолликула </a:t>
            </a:r>
            <a:r>
              <a:rPr lang="ru-RU" sz="2400" dirty="0" smtClean="0"/>
              <a:t>в воспалительный </a:t>
            </a:r>
            <a:r>
              <a:rPr lang="ru-RU" sz="2400" dirty="0"/>
              <a:t>процесс </a:t>
            </a:r>
            <a:r>
              <a:rPr lang="ru-RU" sz="2400" dirty="0" smtClean="0"/>
              <a:t>являются: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нарушение </a:t>
            </a:r>
            <a:r>
              <a:rPr lang="ru-RU" sz="2400" dirty="0"/>
              <a:t>целостности кортикальной пластинки, окружающей его по </a:t>
            </a:r>
            <a:r>
              <a:rPr lang="ru-RU" sz="2400" dirty="0" smtClean="0"/>
              <a:t>всему периметру</a:t>
            </a:r>
            <a:r>
              <a:rPr lang="ru-RU" sz="2400" dirty="0"/>
              <a:t>, </a:t>
            </a:r>
            <a:endParaRPr lang="ru-RU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изменение </a:t>
            </a:r>
            <a:r>
              <a:rPr lang="ru-RU" sz="2400" dirty="0"/>
              <a:t>положения зачатка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снижение степени минерализации зачатка </a:t>
            </a:r>
            <a:r>
              <a:rPr lang="ru-RU" sz="2400" dirty="0"/>
              <a:t>по сравнению с </a:t>
            </a:r>
            <a:r>
              <a:rPr lang="ru-RU" sz="2400" dirty="0" smtClean="0"/>
              <a:t>симметричными зубами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6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Актуальность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Проблема распространенности кариеса в детском возрасте очень серьезная и более серьёзная её составляющая – это проблема, связанная с осложнениями кариозного процесса.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Осложненный кариес может протекать бессимптомно очень долгое время, в связи с этим последствия могут быть довольно плачевными. </a:t>
            </a:r>
            <a:endParaRPr lang="ru-RU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Чтобы правильно поставить диагноз и назначить лечение периодонтита, нужно знать его клинические проявления, а также методы лечения в зависимости от стадии формирования корней зубов.</a:t>
            </a:r>
          </a:p>
        </p:txBody>
      </p:sp>
    </p:spTree>
    <p:extLst>
      <p:ext uri="{BB962C8B-B14F-4D97-AF65-F5344CB8AC3E}">
        <p14:creationId xmlns:p14="http://schemas.microsoft.com/office/powerpoint/2010/main" val="32048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854074"/>
          </a:xfrm>
        </p:spPr>
        <p:txBody>
          <a:bodyPr/>
          <a:lstStyle/>
          <a:p>
            <a:pPr algn="ctr"/>
            <a:r>
              <a:rPr lang="ru-RU" b="1" dirty="0" smtClean="0"/>
              <a:t>Лечение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11248"/>
            <a:ext cx="8534400" cy="5365751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В связи с анатомо-физиологическими особенностями детского организма: незрелостью иммунной </a:t>
            </a:r>
            <a:r>
              <a:rPr lang="ru-RU" sz="2400" dirty="0" smtClean="0"/>
              <a:t>системы, интенсивностью </a:t>
            </a:r>
            <a:r>
              <a:rPr lang="ru-RU" sz="2400" dirty="0"/>
              <a:t>обменных процессов, близким топографическим расположением зачатков постоянных зубов </a:t>
            </a:r>
            <a:r>
              <a:rPr lang="ru-RU" sz="2400" dirty="0" smtClean="0"/>
              <a:t>и высокой </a:t>
            </a:r>
            <a:r>
              <a:rPr lang="ru-RU" sz="2400" dirty="0"/>
              <a:t>вероятностью вовлечения их в деструктивный процесс, консервативное лечение временных зубов </a:t>
            </a:r>
            <a:r>
              <a:rPr lang="ru-RU" sz="2400" dirty="0" smtClean="0"/>
              <a:t>при периодонтите </a:t>
            </a:r>
            <a:r>
              <a:rPr lang="ru-RU" sz="2400" dirty="0"/>
              <a:t>зачастую нецелесообразно.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 остром и обострении хронического периодонтита чаще всего выполняют хирургическое лечение </a:t>
            </a:r>
            <a:r>
              <a:rPr lang="ru-RU" sz="2400" dirty="0" smtClean="0"/>
              <a:t>— удаление </a:t>
            </a:r>
            <a:r>
              <a:rPr lang="ru-RU" sz="2400" dirty="0"/>
              <a:t>зуба.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 хроническом гранулирующем периодонтите в большинстве случаев зуб удаляют</a:t>
            </a:r>
          </a:p>
        </p:txBody>
      </p:sp>
    </p:spTree>
    <p:extLst>
      <p:ext uri="{BB962C8B-B14F-4D97-AF65-F5344CB8AC3E}">
        <p14:creationId xmlns:p14="http://schemas.microsoft.com/office/powerpoint/2010/main" val="41794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68273"/>
            <a:ext cx="7886700" cy="625474"/>
          </a:xfrm>
        </p:spPr>
        <p:txBody>
          <a:bodyPr/>
          <a:lstStyle/>
          <a:p>
            <a:pPr algn="ctr"/>
            <a:r>
              <a:rPr lang="ru-RU" b="1" dirty="0" smtClean="0"/>
              <a:t>Показания к удалению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6042026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М</a:t>
            </a:r>
            <a:r>
              <a:rPr lang="ru-RU" sz="2400" dirty="0" smtClean="0"/>
              <a:t>енее </a:t>
            </a:r>
            <a:r>
              <a:rPr lang="ru-RU" sz="2400" dirty="0"/>
              <a:t>2 </a:t>
            </a:r>
            <a:r>
              <a:rPr lang="ru-RU" sz="2400" dirty="0" smtClean="0"/>
              <a:t>лет </a:t>
            </a:r>
            <a:r>
              <a:rPr lang="ru-RU" sz="2400" dirty="0"/>
              <a:t>до физиологической </a:t>
            </a:r>
            <a:r>
              <a:rPr lang="ru-RU" sz="2400" dirty="0" smtClean="0"/>
              <a:t>смены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П</a:t>
            </a:r>
            <a:r>
              <a:rPr lang="ru-RU" sz="2400" dirty="0" smtClean="0"/>
              <a:t>одвижность </a:t>
            </a:r>
            <a:r>
              <a:rPr lang="ru-RU" sz="2400" dirty="0"/>
              <a:t>зуба </a:t>
            </a:r>
            <a:r>
              <a:rPr lang="en-US" sz="2400" dirty="0"/>
              <a:t>II-III </a:t>
            </a:r>
            <a:r>
              <a:rPr lang="ru-RU" sz="2400" dirty="0" smtClean="0"/>
              <a:t>степени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Р</a:t>
            </a:r>
            <a:r>
              <a:rPr lang="ru-RU" sz="2400" dirty="0" smtClean="0"/>
              <a:t>езорбция </a:t>
            </a:r>
            <a:r>
              <a:rPr lang="ru-RU" sz="2400" dirty="0"/>
              <a:t>корня, в том числе </a:t>
            </a:r>
            <a:r>
              <a:rPr lang="ru-RU" sz="2400" dirty="0" smtClean="0"/>
              <a:t>внутренняя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/>
              <a:t>К</a:t>
            </a:r>
            <a:r>
              <a:rPr lang="ru-RU" sz="2400" dirty="0" err="1" smtClean="0"/>
              <a:t>оронковая</a:t>
            </a:r>
            <a:r>
              <a:rPr lang="ru-RU" sz="2400" dirty="0" smtClean="0"/>
              <a:t> </a:t>
            </a:r>
            <a:r>
              <a:rPr lang="ru-RU" sz="2400" dirty="0"/>
              <a:t>часть зуба значительно разрушена и не подлежит </a:t>
            </a:r>
            <a:r>
              <a:rPr lang="ru-RU" sz="2400" dirty="0" smtClean="0"/>
              <a:t>восстановлению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В</a:t>
            </a:r>
            <a:r>
              <a:rPr lang="ru-RU" sz="2400" dirty="0" smtClean="0"/>
              <a:t>ыраженный </a:t>
            </a:r>
            <a:r>
              <a:rPr lang="ru-RU" sz="2400" dirty="0"/>
              <a:t>воспалительный очаг деструкции костной ткани, когда есть угроза вовлечения </a:t>
            </a:r>
            <a:r>
              <a:rPr lang="ru-RU" sz="2400" dirty="0" smtClean="0"/>
              <a:t>в воспалительный </a:t>
            </a:r>
            <a:r>
              <a:rPr lang="ru-RU" sz="2400" dirty="0"/>
              <a:t>процесс зачатка постоянного </a:t>
            </a:r>
            <a:r>
              <a:rPr lang="ru-RU" sz="2400" dirty="0" smtClean="0"/>
              <a:t>зуба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III</a:t>
            </a:r>
            <a:r>
              <a:rPr lang="en-US" sz="2400" dirty="0"/>
              <a:t>, IV,V </a:t>
            </a:r>
            <a:r>
              <a:rPr lang="ru-RU" sz="2400" dirty="0"/>
              <a:t>группа </a:t>
            </a:r>
            <a:r>
              <a:rPr lang="ru-RU" sz="2400" dirty="0" smtClean="0"/>
              <a:t>здоровья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О</a:t>
            </a:r>
            <a:r>
              <a:rPr lang="ru-RU" sz="2400" dirty="0" smtClean="0"/>
              <a:t>тсутствие </a:t>
            </a:r>
            <a:r>
              <a:rPr lang="ru-RU" sz="2400" dirty="0"/>
              <a:t>положительного эффекта при консервативном </a:t>
            </a:r>
            <a:r>
              <a:rPr lang="ru-RU" sz="2400" dirty="0" smtClean="0"/>
              <a:t>лечении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Д</a:t>
            </a:r>
            <a:r>
              <a:rPr lang="ru-RU" sz="2400" dirty="0" smtClean="0"/>
              <a:t>екомпенсированная </a:t>
            </a:r>
            <a:r>
              <a:rPr lang="ru-RU" sz="2400" dirty="0"/>
              <a:t>форма течения кариозного процесса</a:t>
            </a:r>
            <a:r>
              <a:rPr lang="ru-RU" sz="24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6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7063"/>
            <a:ext cx="4114800" cy="2686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999" y="3205416"/>
            <a:ext cx="3641601" cy="3133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07063"/>
            <a:ext cx="4114800" cy="2984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237" y="34290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Рис. 3. Рентгенограммы. Показания к удалению:</a:t>
            </a:r>
          </a:p>
          <a:p>
            <a:pPr indent="457200" algn="just"/>
            <a:r>
              <a:rPr lang="ru-RU" dirty="0" smtClean="0"/>
              <a:t>а, в - патологическая резорбция корней временных зубов, гибель зачатков постоянных зубов.</a:t>
            </a:r>
          </a:p>
          <a:p>
            <a:pPr indent="457200" algn="just"/>
            <a:r>
              <a:rPr lang="ru-RU" dirty="0"/>
              <a:t>б</a:t>
            </a:r>
            <a:r>
              <a:rPr lang="ru-RU" dirty="0" smtClean="0"/>
              <a:t> - </a:t>
            </a:r>
            <a:r>
              <a:rPr lang="ru-RU" dirty="0"/>
              <a:t>патологическая резорбция корней временных </a:t>
            </a:r>
            <a:r>
              <a:rPr lang="ru-RU" dirty="0" smtClean="0"/>
              <a:t>зубов</a:t>
            </a:r>
            <a:r>
              <a:rPr lang="ru-RU" dirty="0"/>
              <a:t> </a:t>
            </a:r>
            <a:r>
              <a:rPr lang="ru-RU" dirty="0" smtClean="0"/>
              <a:t>с вовлечением в воспалительный процесс зачатка постоянного зуба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886700" cy="108267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Необходимо учитывать следующие </a:t>
            </a:r>
            <a:r>
              <a:rPr lang="ru-RU" b="1" dirty="0" smtClean="0"/>
              <a:t>факторы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791200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Ж</a:t>
            </a:r>
            <a:r>
              <a:rPr lang="ru-RU" sz="2400" dirty="0" smtClean="0"/>
              <a:t>елание </a:t>
            </a:r>
            <a:r>
              <a:rPr lang="ru-RU" sz="2400" dirty="0"/>
              <a:t>и возможность пациента и родителей проведения эндодонтического) лечения, дальнейшего наблюдения и соблюдения рекомендаций лечащего </a:t>
            </a:r>
            <a:r>
              <a:rPr lang="ru-RU" sz="2400" dirty="0" smtClean="0"/>
              <a:t>врача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С</a:t>
            </a:r>
            <a:r>
              <a:rPr lang="ru-RU" sz="2400" dirty="0" smtClean="0"/>
              <a:t>тепень </a:t>
            </a:r>
            <a:r>
              <a:rPr lang="ru-RU" sz="2400" dirty="0"/>
              <a:t>необходимости сохранения зуба в целях профилактики нарушений </a:t>
            </a:r>
            <a:r>
              <a:rPr lang="ru-RU" sz="2400" dirty="0" smtClean="0"/>
              <a:t>окклюзии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Н</a:t>
            </a:r>
            <a:r>
              <a:rPr lang="ru-RU" sz="2400" dirty="0" smtClean="0"/>
              <a:t>аличие </a:t>
            </a:r>
            <a:r>
              <a:rPr lang="ru-RU" sz="2400" dirty="0"/>
              <a:t>адентии соответствующего постоянного </a:t>
            </a:r>
            <a:r>
              <a:rPr lang="ru-RU" sz="2400" dirty="0" smtClean="0"/>
              <a:t>зуба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В</a:t>
            </a:r>
            <a:r>
              <a:rPr lang="ru-RU" sz="2400" dirty="0" smtClean="0"/>
              <a:t>озможность </a:t>
            </a:r>
            <a:r>
              <a:rPr lang="ru-RU" sz="2400" dirty="0"/>
              <a:t>проведения качественного лечения в связи со сложностью манипуляций и </a:t>
            </a:r>
            <a:r>
              <a:rPr lang="ru-RU" sz="2400" dirty="0" smtClean="0"/>
              <a:t>анатомо-физиологическими </a:t>
            </a:r>
            <a:r>
              <a:rPr lang="ru-RU" sz="2400" dirty="0"/>
              <a:t>особенностями временных </a:t>
            </a:r>
            <a:r>
              <a:rPr lang="ru-RU" sz="2400" dirty="0" smtClean="0"/>
              <a:t>зубов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777874"/>
          </a:xfrm>
        </p:spPr>
        <p:txBody>
          <a:bodyPr/>
          <a:lstStyle/>
          <a:p>
            <a:pPr algn="ctr"/>
            <a:r>
              <a:rPr lang="ru-RU" b="1" dirty="0" smtClean="0"/>
              <a:t>Показания к эндодонтическому лечению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219200"/>
            <a:ext cx="8458200" cy="5213351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К</a:t>
            </a:r>
            <a:r>
              <a:rPr lang="ru-RU" sz="2400" dirty="0" smtClean="0"/>
              <a:t>орень </a:t>
            </a:r>
            <a:r>
              <a:rPr lang="ru-RU" sz="2400" dirty="0"/>
              <a:t>зуба сформирован, нет признаков резорбции </a:t>
            </a:r>
            <a:r>
              <a:rPr lang="ru-RU" sz="2400" dirty="0" smtClean="0"/>
              <a:t>корней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Г</a:t>
            </a:r>
            <a:r>
              <a:rPr lang="ru-RU" sz="2400" dirty="0" smtClean="0"/>
              <a:t>рупповая </a:t>
            </a:r>
            <a:r>
              <a:rPr lang="ru-RU" sz="2400" dirty="0"/>
              <a:t>принадлежность (однокорневые зубы и вторые </a:t>
            </a:r>
            <a:r>
              <a:rPr lang="ru-RU" sz="2400" dirty="0" smtClean="0"/>
              <a:t>моляры)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О</a:t>
            </a:r>
            <a:r>
              <a:rPr lang="ru-RU" sz="2400" dirty="0" smtClean="0"/>
              <a:t>тсутствие </a:t>
            </a:r>
            <a:r>
              <a:rPr lang="ru-RU" sz="2400" dirty="0"/>
              <a:t>свищевого </a:t>
            </a:r>
            <a:r>
              <a:rPr lang="ru-RU" sz="2400" dirty="0" smtClean="0"/>
              <a:t>хода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П</a:t>
            </a:r>
            <a:r>
              <a:rPr lang="ru-RU" sz="2400" dirty="0" smtClean="0"/>
              <a:t>одвижность зуба отсутствует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О</a:t>
            </a:r>
            <a:r>
              <a:rPr lang="ru-RU" sz="2400" dirty="0" smtClean="0"/>
              <a:t>чаг </a:t>
            </a:r>
            <a:r>
              <a:rPr lang="ru-RU" sz="2400" dirty="0"/>
              <a:t>разрежения незначительных размеров, отделен от зачатка постоянного зуба слоем </a:t>
            </a:r>
            <a:r>
              <a:rPr lang="ru-RU" sz="2400" dirty="0" smtClean="0"/>
              <a:t>костной ткани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О</a:t>
            </a:r>
            <a:r>
              <a:rPr lang="ru-RU" sz="2400" dirty="0" smtClean="0"/>
              <a:t>тсутствие </a:t>
            </a:r>
            <a:r>
              <a:rPr lang="ru-RU" sz="2400" dirty="0"/>
              <a:t>сопутствующей </a:t>
            </a:r>
            <a:r>
              <a:rPr lang="ru-RU" sz="2400" dirty="0" smtClean="0"/>
              <a:t>патологии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К</a:t>
            </a:r>
            <a:r>
              <a:rPr lang="ru-RU" sz="2400" dirty="0" smtClean="0"/>
              <a:t>омпенсированная </a:t>
            </a:r>
            <a:r>
              <a:rPr lang="ru-RU" sz="2400" dirty="0"/>
              <a:t>степень активности </a:t>
            </a:r>
            <a:r>
              <a:rPr lang="ru-RU" sz="2400" dirty="0" smtClean="0"/>
              <a:t>кариеса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03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082674"/>
          </a:xfrm>
        </p:spPr>
        <p:txBody>
          <a:bodyPr/>
          <a:lstStyle/>
          <a:p>
            <a:pPr algn="ctr"/>
            <a:r>
              <a:rPr lang="ru-RU" b="1" dirty="0" smtClean="0"/>
              <a:t>Эндодонтическое лечение временных зубов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199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Проведение </a:t>
            </a:r>
            <a:r>
              <a:rPr lang="ru-RU" sz="2400" dirty="0"/>
              <a:t>местной анестезии.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Изоляция </a:t>
            </a:r>
            <a:r>
              <a:rPr lang="ru-RU" sz="2400" dirty="0"/>
              <a:t>операционного поля (рекомендуется использование коффердама).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Формирование </a:t>
            </a:r>
            <a:r>
              <a:rPr lang="ru-RU" sz="2400" dirty="0"/>
              <a:t>эндодонтического </a:t>
            </a:r>
            <a:r>
              <a:rPr lang="ru-RU" sz="2400" dirty="0" smtClean="0"/>
              <a:t>доступа.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Определение </a:t>
            </a:r>
            <a:r>
              <a:rPr lang="ru-RU" sz="2400" dirty="0"/>
              <a:t>рабочей длины корневого канала (рекомендуется устанавливать рабочую длину на </a:t>
            </a:r>
            <a:r>
              <a:rPr lang="ru-RU" sz="2400" dirty="0" smtClean="0"/>
              <a:t>1.5-2 </a:t>
            </a:r>
            <a:r>
              <a:rPr lang="ru-RU" sz="2400" dirty="0"/>
              <a:t>мм короче рентгенологической; </a:t>
            </a:r>
            <a:r>
              <a:rPr lang="ru-RU" sz="2400" dirty="0" err="1"/>
              <a:t>апекслокатор</a:t>
            </a:r>
            <a:r>
              <a:rPr lang="ru-RU" sz="2400" dirty="0"/>
              <a:t> не </a:t>
            </a:r>
            <a:r>
              <a:rPr lang="ru-RU" sz="2400" dirty="0" smtClean="0"/>
              <a:t>используется ввиду </a:t>
            </a:r>
            <a:r>
              <a:rPr lang="ru-RU" sz="2400" dirty="0" err="1" smtClean="0"/>
              <a:t>неинформативности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53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47700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400" dirty="0" smtClean="0"/>
              <a:t>Применяется </a:t>
            </a:r>
            <a:r>
              <a:rPr lang="ru-RU" sz="2400" dirty="0"/>
              <a:t>механическая и медикаментозная обработка корневых каналов. Поскольку корневые</a:t>
            </a:r>
            <a:r>
              <a:rPr lang="en-US" sz="2400" dirty="0"/>
              <a:t> </a:t>
            </a:r>
            <a:r>
              <a:rPr lang="ru-RU" sz="2400" dirty="0"/>
              <a:t>каналы временных моляров обладают изогнутой формой, предпочтительнее использовать гибкие</a:t>
            </a:r>
            <a:r>
              <a:rPr lang="en-US" sz="2400" dirty="0"/>
              <a:t> </a:t>
            </a:r>
            <a:r>
              <a:rPr lang="ru-RU" sz="2400" dirty="0"/>
              <a:t>эндодонтические инструменты. В связи с тем что стенки корня имеют небольшую толщину и нет</a:t>
            </a:r>
            <a:r>
              <a:rPr lang="en-US" sz="2400" dirty="0"/>
              <a:t> </a:t>
            </a:r>
            <a:r>
              <a:rPr lang="ru-RU" sz="2400" dirty="0"/>
              <a:t>необходимости создания конусовидной формы, механическую обработку каналов проводят с</a:t>
            </a:r>
            <a:r>
              <a:rPr lang="en-US" sz="2400" dirty="0"/>
              <a:t> </a:t>
            </a:r>
            <a:r>
              <a:rPr lang="ru-RU" sz="2400" dirty="0"/>
              <a:t>осторожностью и без значительного расширения просвета корневого канала. Вследствие наличия</a:t>
            </a:r>
            <a:r>
              <a:rPr lang="en-US" sz="2400" dirty="0"/>
              <a:t> </a:t>
            </a:r>
            <a:r>
              <a:rPr lang="ru-RU" sz="2400" dirty="0"/>
              <a:t>большого количества ответвлений, дополнительных и боковых корневых каналов у детей большое</a:t>
            </a:r>
            <a:r>
              <a:rPr lang="en-US" sz="2400" dirty="0"/>
              <a:t> </a:t>
            </a:r>
            <a:r>
              <a:rPr lang="ru-RU" sz="2400" dirty="0"/>
              <a:t>внимание уделяют качественной медикаментозной обработке. Ирригацию проводят с использованием </a:t>
            </a:r>
            <a:r>
              <a:rPr lang="ru-RU" sz="2400" dirty="0" err="1"/>
              <a:t>хлоргексидина</a:t>
            </a:r>
            <a:r>
              <a:rPr lang="ru-RU" sz="2400" dirty="0"/>
              <a:t> (0,01</a:t>
            </a:r>
            <a:r>
              <a:rPr lang="ru-RU" sz="2400" dirty="0" smtClean="0"/>
              <a:t>%), либо разведение гипохлорита натрия с дистиллированной водой 1:3. </a:t>
            </a:r>
            <a:r>
              <a:rPr lang="ru-RU" sz="2400" dirty="0"/>
              <a:t>Не рекомендуется дополнительное использование ультразвуковых </a:t>
            </a:r>
            <a:r>
              <a:rPr lang="ru-RU" sz="2400" dirty="0" smtClean="0"/>
              <a:t>устройств.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400" dirty="0" smtClean="0"/>
              <a:t>Высушивание </a:t>
            </a:r>
            <a:r>
              <a:rPr lang="ru-RU" sz="2400" dirty="0"/>
              <a:t>осуществляют с помощью стерильных бумажных штифтов.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20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52400"/>
            <a:ext cx="8610600" cy="655320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ru-RU" sz="2600" dirty="0" smtClean="0"/>
              <a:t>Пломбирование </a:t>
            </a:r>
            <a:r>
              <a:rPr lang="ru-RU" sz="2600" dirty="0"/>
              <a:t>каналов. Более рациональной считают тактику отсроченного </a:t>
            </a:r>
            <a:r>
              <a:rPr lang="ru-RU" sz="2600" dirty="0" smtClean="0"/>
              <a:t>пломбирования каналов</a:t>
            </a:r>
            <a:r>
              <a:rPr lang="ru-RU" sz="2600" dirty="0"/>
              <a:t>, когда после очистки и дезинфекции в полости зуба оставляют повязку, содержащую </a:t>
            </a:r>
            <a:r>
              <a:rPr lang="ru-RU" sz="2600" dirty="0" smtClean="0"/>
              <a:t>антисептик (фенол </a:t>
            </a:r>
            <a:r>
              <a:rPr lang="ru-RU" sz="2600" dirty="0"/>
              <a:t>или </a:t>
            </a:r>
            <a:r>
              <a:rPr lang="ru-RU" sz="2600" dirty="0" err="1"/>
              <a:t>формокрезол</a:t>
            </a:r>
            <a:r>
              <a:rPr lang="ru-RU" sz="2600" dirty="0"/>
              <a:t>) и гормональные противовоспалительные компоненты («</a:t>
            </a:r>
            <a:r>
              <a:rPr lang="ru-RU" sz="2600" dirty="0" err="1"/>
              <a:t>Крезофен</a:t>
            </a:r>
            <a:r>
              <a:rPr lang="ru-RU" sz="2600" dirty="0"/>
              <a:t>», «</a:t>
            </a:r>
            <a:r>
              <a:rPr lang="ru-RU" sz="2600" dirty="0" err="1"/>
              <a:t>Рокль</a:t>
            </a:r>
            <a:r>
              <a:rPr lang="ru-RU" sz="2600" dirty="0"/>
              <a:t>» </a:t>
            </a:r>
            <a:r>
              <a:rPr lang="ru-RU" sz="2600" dirty="0" smtClean="0"/>
              <a:t>и др</a:t>
            </a:r>
            <a:r>
              <a:rPr lang="ru-RU" sz="2600" dirty="0"/>
              <a:t>.). а в следующее посещение при отсутствии жалоб и признаков воспаления проводят </a:t>
            </a:r>
            <a:r>
              <a:rPr lang="ru-RU" sz="2600" dirty="0" smtClean="0"/>
              <a:t>пломбирование корневых </a:t>
            </a:r>
            <a:r>
              <a:rPr lang="ru-RU" sz="2600" dirty="0"/>
              <a:t>каналов. В качестве пломбировочного материала используют </a:t>
            </a:r>
            <a:r>
              <a:rPr lang="ru-RU" sz="2600" dirty="0" smtClean="0"/>
              <a:t>рассасывающиеся пломбировочные </a:t>
            </a:r>
            <a:r>
              <a:rPr lang="ru-RU" sz="2600" dirty="0"/>
              <a:t>материалы (</a:t>
            </a:r>
            <a:r>
              <a:rPr lang="ru-RU" sz="2600" dirty="0" smtClean="0"/>
              <a:t>цинк-оксид-</a:t>
            </a:r>
            <a:r>
              <a:rPr lang="ru-RU" sz="2600" dirty="0" err="1" smtClean="0"/>
              <a:t>эвгеноловую</a:t>
            </a:r>
            <a:r>
              <a:rPr lang="ru-RU" sz="2600" dirty="0" smtClean="0"/>
              <a:t> </a:t>
            </a:r>
            <a:r>
              <a:rPr lang="ru-RU" sz="2600" dirty="0"/>
              <a:t>пасту, пасту на основе йодоформа </a:t>
            </a:r>
            <a:r>
              <a:rPr lang="ru-RU" sz="2600" dirty="0" smtClean="0"/>
              <a:t>или гидроокиси </a:t>
            </a:r>
            <a:r>
              <a:rPr lang="ru-RU" sz="2600" dirty="0"/>
              <a:t>кальция). Желательно избегать выведения пломбировочного материала за </a:t>
            </a:r>
            <a:r>
              <a:rPr lang="ru-RU" sz="2600" dirty="0" smtClean="0"/>
              <a:t>пределы апикального </a:t>
            </a:r>
            <a:r>
              <a:rPr lang="ru-RU" sz="2600" dirty="0"/>
              <a:t>отверстия.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ru-RU" sz="2600" dirty="0"/>
              <a:t>Р</a:t>
            </a:r>
            <a:r>
              <a:rPr lang="ru-RU" sz="2600" dirty="0" smtClean="0"/>
              <a:t>ентгенологический </a:t>
            </a:r>
            <a:r>
              <a:rPr lang="ru-RU" sz="2600" dirty="0"/>
              <a:t>контроль осуществляется после </a:t>
            </a:r>
            <a:r>
              <a:rPr lang="ru-RU" sz="2600" dirty="0" err="1"/>
              <a:t>обтурации</a:t>
            </a:r>
            <a:r>
              <a:rPr lang="ru-RU" sz="2600" dirty="0"/>
              <a:t> корневых каналов и на </a:t>
            </a:r>
            <a:r>
              <a:rPr lang="ru-RU" sz="2600" dirty="0" smtClean="0"/>
              <a:t>этапах диспансерного </a:t>
            </a:r>
            <a:r>
              <a:rPr lang="ru-RU" sz="2600" dirty="0"/>
              <a:t>наблюдения.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920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4351338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ru-RU" sz="2400" dirty="0"/>
              <a:t>Восстановление анатомической формы зуба. Рекомендуется проводить в следующее посещение после пломбирования корневых каналов. Для восстановления жевательной функции желательно использование стальной защитной коронки.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ru-RU" sz="2400" dirty="0"/>
              <a:t>Осуществляется диспансерное наблюдение. Обязательный осмотр и рентгенологический контроль проводят через 3 мес. далее рентгенологическое исследование 1 раз в год. При появлении признаков воспаления рекомендуется удаление зуба.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962400"/>
            <a:ext cx="4038600" cy="2710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875" y="4503738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Рис. 4. Использование стандартной стальной защитной коронки (</a:t>
            </a:r>
            <a:r>
              <a:rPr lang="en-US" dirty="0" smtClean="0"/>
              <a:t>3M ESPE)</a:t>
            </a:r>
            <a:r>
              <a:rPr lang="ru-RU" dirty="0" smtClean="0"/>
              <a:t> для восстановление жевательной функции временных зубов 7.5, 7.4, 8.4, 8.5.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63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158874"/>
          </a:xfrm>
        </p:spPr>
        <p:txBody>
          <a:bodyPr/>
          <a:lstStyle/>
          <a:p>
            <a:pPr algn="ctr"/>
            <a:r>
              <a:rPr lang="ru-RU" b="1" dirty="0"/>
              <a:t>Периодонтит постоянных зубов с несформированными корнями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565273"/>
            <a:ext cx="8458200" cy="5318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/>
              <a:t>Анатомические особенности постоянных зубов с несформированными корнями: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Широкий </a:t>
            </a:r>
            <a:r>
              <a:rPr lang="ru-RU" sz="2400" dirty="0"/>
              <a:t>просвет апикального отверстия и отсутствие анатомического апикального </a:t>
            </a:r>
            <a:r>
              <a:rPr lang="ru-RU" sz="2400" dirty="0" smtClean="0"/>
              <a:t>сужения</a:t>
            </a:r>
            <a:endParaRPr lang="ru-RU" sz="24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Н</a:t>
            </a:r>
            <a:r>
              <a:rPr lang="ru-RU" sz="2400" dirty="0" smtClean="0"/>
              <a:t>еправильная </a:t>
            </a:r>
            <a:r>
              <a:rPr lang="ru-RU" sz="2400" dirty="0"/>
              <a:t>форма поперечного сечения несформированного апикального </a:t>
            </a:r>
            <a:r>
              <a:rPr lang="ru-RU" sz="2400" dirty="0" smtClean="0"/>
              <a:t>отверстия</a:t>
            </a:r>
            <a:endParaRPr lang="ru-RU" sz="24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Р</a:t>
            </a:r>
            <a:r>
              <a:rPr lang="ru-RU" sz="2400" dirty="0" smtClean="0"/>
              <a:t>асширение </a:t>
            </a:r>
            <a:r>
              <a:rPr lang="ru-RU" sz="2400" dirty="0"/>
              <a:t>просвета канала от устья к </a:t>
            </a:r>
            <a:r>
              <a:rPr lang="ru-RU" sz="2400" dirty="0" smtClean="0"/>
              <a:t>апексу</a:t>
            </a:r>
            <a:endParaRPr lang="ru-RU" sz="24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В</a:t>
            </a:r>
            <a:r>
              <a:rPr lang="ru-RU" sz="2400" dirty="0" smtClean="0"/>
              <a:t>ыраженное </a:t>
            </a:r>
            <a:r>
              <a:rPr lang="ru-RU" sz="2400" dirty="0"/>
              <a:t>воронкообразное расширение в апикальном отделе корневого </a:t>
            </a:r>
            <a:r>
              <a:rPr lang="ru-RU" sz="2400" dirty="0" smtClean="0"/>
              <a:t>канала</a:t>
            </a:r>
            <a:endParaRPr lang="ru-RU" sz="24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М</a:t>
            </a:r>
            <a:r>
              <a:rPr lang="ru-RU" sz="2400" dirty="0" smtClean="0"/>
              <a:t>алая </a:t>
            </a:r>
            <a:r>
              <a:rPr lang="ru-RU" sz="2400" dirty="0"/>
              <a:t>толщина и низкая прочность стенок корневого </a:t>
            </a:r>
            <a:r>
              <a:rPr lang="ru-RU" sz="2400" dirty="0" smtClean="0"/>
              <a:t>канала</a:t>
            </a:r>
            <a:endParaRPr lang="ru-RU" sz="24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Н</a:t>
            </a:r>
            <a:r>
              <a:rPr lang="ru-RU" sz="2400" dirty="0" smtClean="0"/>
              <a:t>изкая </a:t>
            </a:r>
            <a:r>
              <a:rPr lang="ru-RU" sz="2400" dirty="0"/>
              <a:t>степень минерализации корневого </a:t>
            </a:r>
            <a:r>
              <a:rPr lang="ru-RU" sz="2400" dirty="0" smtClean="0"/>
              <a:t>дентина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831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Рассмотреть и разобрать клинику и диагностику периодонтитов зубов, а также методы лечения периодонтита в зависимости от стадии формирования корней зубов.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99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854074"/>
          </a:xfrm>
        </p:spPr>
        <p:txBody>
          <a:bodyPr/>
          <a:lstStyle/>
          <a:p>
            <a:pPr algn="ctr"/>
            <a:r>
              <a:rPr lang="ru-RU" b="1" dirty="0" smtClean="0"/>
              <a:t>Острый периодонтит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06474"/>
            <a:ext cx="8534400" cy="5546726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В постоянных зубах с несформированными корнями чаще развивается в результате острой травмы зуба</a:t>
            </a:r>
            <a:r>
              <a:rPr lang="ru-RU" sz="2400" dirty="0" smtClean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Жалобы: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постоянная </a:t>
            </a:r>
            <a:r>
              <a:rPr lang="ru-RU" sz="2400" dirty="0"/>
              <a:t>боль, усиливающаяся при надавливании на зуб: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припухлость</a:t>
            </a:r>
            <a:r>
              <a:rPr lang="ru-RU" sz="2400" dirty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нарушение </a:t>
            </a:r>
            <a:r>
              <a:rPr lang="ru-RU" sz="2400" dirty="0"/>
              <a:t>общего самочувствия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Основные симптомы: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отек </a:t>
            </a:r>
            <a:r>
              <a:rPr lang="ru-RU" sz="2400" dirty="0"/>
              <a:t>десны, коллатеральный отек мягких тканей;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увеличение </a:t>
            </a:r>
            <a:r>
              <a:rPr lang="ru-RU" sz="2400" dirty="0"/>
              <a:t>региональных лимфатических узлов: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положительная </a:t>
            </a:r>
            <a:r>
              <a:rPr lang="ru-RU" sz="2400" dirty="0"/>
              <a:t>перкуссия зуба: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безболезненное </a:t>
            </a:r>
            <a:r>
              <a:rPr lang="ru-RU" sz="2400" dirty="0"/>
              <a:t>зондирование кариозной полости, линии перелома коронки: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подвижность </a:t>
            </a:r>
            <a:r>
              <a:rPr lang="ru-RU" sz="2400" dirty="0"/>
              <a:t>зуба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1093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 осмотре выявляют нарушение конфискации лица. Лимфатические узлы со стороны причинного зуба </a:t>
            </a:r>
            <a:r>
              <a:rPr lang="ru-RU" sz="2400" dirty="0" smtClean="0"/>
              <a:t>при пальпации </a:t>
            </a:r>
            <a:r>
              <a:rPr lang="ru-RU" sz="2400" dirty="0"/>
              <a:t>болезненны. увеличены в размерах, слизистая оболочка в области причинного зуба </a:t>
            </a:r>
            <a:r>
              <a:rPr lang="ru-RU" sz="2400" dirty="0" smtClean="0"/>
              <a:t>гиперемирована, отмечается </a:t>
            </a:r>
            <a:r>
              <a:rPr lang="ru-RU" sz="2400" dirty="0"/>
              <a:t>отек по переходной складке, болезненность при пальпации. При осмотре зуба выявляют </a:t>
            </a:r>
            <a:r>
              <a:rPr lang="ru-RU" sz="2400" dirty="0" smtClean="0"/>
              <a:t>перелом коронки </a:t>
            </a:r>
            <a:r>
              <a:rPr lang="ru-RU" sz="2400" dirty="0"/>
              <a:t>различной степени, изменение положения зуба в зубном ряду, что свидетельствует о </a:t>
            </a:r>
            <a:r>
              <a:rPr lang="ru-RU" sz="2400" dirty="0" smtClean="0"/>
              <a:t>перенесенной травме</a:t>
            </a:r>
            <a:r>
              <a:rPr lang="ru-RU" sz="2400" dirty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Перкуссия чаще резко положительная. Зуб подвижен.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 рентгенологическом исследовании патологические изменения в периодонте и костной ткани, </a:t>
            </a:r>
            <a:r>
              <a:rPr lang="ru-RU" sz="2400" dirty="0" smtClean="0"/>
              <a:t>окружающей зуб</a:t>
            </a:r>
            <a:r>
              <a:rPr lang="ru-RU" sz="2400" dirty="0"/>
              <a:t>, не выявляются. Возможно расширение </a:t>
            </a:r>
            <a:r>
              <a:rPr lang="ru-RU" sz="2400" dirty="0" err="1"/>
              <a:t>периодонтальной</a:t>
            </a:r>
            <a:r>
              <a:rPr lang="ru-RU" sz="2400" dirty="0"/>
              <a:t> щели за счет скопления значительного </a:t>
            </a:r>
            <a:r>
              <a:rPr lang="ru-RU" sz="2400" dirty="0" smtClean="0"/>
              <a:t>количества экссудата </a:t>
            </a:r>
            <a:r>
              <a:rPr lang="ru-RU" sz="2400" dirty="0"/>
              <a:t>(в зубах с завершенным </a:t>
            </a:r>
            <a:r>
              <a:rPr lang="ru-RU" sz="2400" dirty="0" err="1"/>
              <a:t>апексогенезом</a:t>
            </a:r>
            <a:r>
              <a:rPr lang="ru-RU" sz="2400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042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701674"/>
          </a:xfrm>
        </p:spPr>
        <p:txBody>
          <a:bodyPr/>
          <a:lstStyle/>
          <a:p>
            <a:pPr algn="ctr"/>
            <a:r>
              <a:rPr lang="ru-RU" b="1" dirty="0" smtClean="0"/>
              <a:t>Хронический фиброзный периодонтит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286000"/>
            <a:ext cx="8610600" cy="838200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400" dirty="0" smtClean="0"/>
              <a:t>В </a:t>
            </a:r>
            <a:r>
              <a:rPr lang="ru-RU" sz="2400" dirty="0"/>
              <a:t>постоянных зубах с несформированными корнями практически не </a:t>
            </a:r>
            <a:r>
              <a:rPr lang="ru-RU" sz="2400" dirty="0" smtClean="0"/>
              <a:t>встречается.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390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777874"/>
          </a:xfrm>
        </p:spPr>
        <p:txBody>
          <a:bodyPr/>
          <a:lstStyle/>
          <a:p>
            <a:r>
              <a:rPr lang="ru-RU" b="1" dirty="0" smtClean="0"/>
              <a:t>Хронический гранулирующий периодонтит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524000"/>
            <a:ext cx="8305800" cy="5546726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Жалобы: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болезненные ощущения при надавливании на зуб, употреблении жесткой пищи</a:t>
            </a:r>
            <a:r>
              <a:rPr lang="ru-RU" sz="2400" dirty="0" smtClean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Основные симптомы: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подвижность зуба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положительная перкуссия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изменение </a:t>
            </a:r>
            <a:r>
              <a:rPr lang="ru-RU" sz="2400" dirty="0"/>
              <a:t>цвета коронки </a:t>
            </a:r>
            <a:r>
              <a:rPr lang="ru-RU" sz="2400" dirty="0" smtClean="0"/>
              <a:t>зуба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свищевой ход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6870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64770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 осмотре определяется свищевой ход либо рубцовые изменения в области его закрытия. </a:t>
            </a: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При инфекционном периодонтите </a:t>
            </a:r>
            <a:r>
              <a:rPr lang="ru-RU" sz="2400" dirty="0"/>
              <a:t>во время осмотра </a:t>
            </a:r>
            <a:r>
              <a:rPr lang="ru-RU" sz="2400" dirty="0" err="1"/>
              <a:t>коронковой</a:t>
            </a:r>
            <a:r>
              <a:rPr lang="ru-RU" sz="2400" dirty="0"/>
              <a:t> части зуба выявляют глубокую кариозную полость, либо перелом </a:t>
            </a:r>
            <a:r>
              <a:rPr lang="ru-RU" sz="2400" dirty="0" smtClean="0"/>
              <a:t>части коронки</a:t>
            </a:r>
            <a:r>
              <a:rPr lang="ru-RU" sz="2400" dirty="0"/>
              <a:t>. Чаще всего обнаруживают сообщение с полостью зуба. </a:t>
            </a: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Причинный </a:t>
            </a:r>
            <a:r>
              <a:rPr lang="ru-RU" sz="2400" dirty="0"/>
              <a:t>зуб при осмотре более темный </a:t>
            </a:r>
            <a:r>
              <a:rPr lang="ru-RU" sz="2400" dirty="0" smtClean="0"/>
              <a:t>по сравнению </a:t>
            </a:r>
            <a:r>
              <a:rPr lang="ru-RU" sz="2400" dirty="0"/>
              <a:t>с соседними зубами. </a:t>
            </a: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Перкуссия </a:t>
            </a:r>
            <a:r>
              <a:rPr lang="ru-RU" sz="2400" dirty="0"/>
              <a:t>незначительно отличается от соседних зубов. Зуб чаще более </a:t>
            </a:r>
            <a:r>
              <a:rPr lang="ru-RU" sz="2400" dirty="0" smtClean="0"/>
              <a:t>подвижен, чем </a:t>
            </a:r>
            <a:r>
              <a:rPr lang="ru-RU" sz="2400" dirty="0"/>
              <a:t>соседние зубы. </a:t>
            </a: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189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30480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ru-RU" sz="2400" dirty="0"/>
              <a:t>При рентгенологическом исследовании выявляют нарушение целостности кортикальной пластинки, лунки корня. На рентгенограмме определяется очаг разряжения костной ткани с нечеткими контурами различных конфигурации и размера. Очаг резорбции располагается чаще в области верхушки корня. В некоторых случаях на рентгенограмме определяется патологическая резорбция корней различной степени.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87" y="2895600"/>
            <a:ext cx="2343150" cy="37743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8136" y="3495966"/>
            <a:ext cx="5910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Рис. </a:t>
            </a:r>
            <a:r>
              <a:rPr lang="ru-RU" dirty="0" smtClean="0"/>
              <a:t>5. </a:t>
            </a:r>
            <a:r>
              <a:rPr lang="ru-RU" dirty="0"/>
              <a:t>Рентгенограмма. Хронический гранулирующий периодонтит первого постоянного </a:t>
            </a:r>
            <a:r>
              <a:rPr lang="ru-RU" dirty="0" err="1"/>
              <a:t>премоляра</a:t>
            </a:r>
            <a:r>
              <a:rPr lang="ru-RU" dirty="0"/>
              <a:t> с </a:t>
            </a:r>
            <a:r>
              <a:rPr lang="ru-RU" dirty="0" smtClean="0"/>
              <a:t>несформированным корнем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980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01674"/>
          </a:xfrm>
        </p:spPr>
        <p:txBody>
          <a:bodyPr/>
          <a:lstStyle/>
          <a:p>
            <a:pPr algn="ctr"/>
            <a:r>
              <a:rPr lang="ru-RU" b="1" dirty="0" smtClean="0"/>
              <a:t>Хронический гранулематозный периодонтит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51054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В постоянных зубах с несформированными корнями практически не встречается. Возникает лишь на </a:t>
            </a:r>
            <a:r>
              <a:rPr lang="ru-RU" sz="2400" dirty="0" smtClean="0"/>
              <a:t>последних стадиях </a:t>
            </a:r>
            <a:r>
              <a:rPr lang="ru-RU" sz="2400" dirty="0"/>
              <a:t>формирования корня.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Жалобы </a:t>
            </a:r>
            <a:endParaRPr lang="ru-RU" sz="2400" i="1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болезненные ощущения при надавливании на зуб, употреблении жесткой пищи</a:t>
            </a:r>
            <a:r>
              <a:rPr lang="ru-RU" sz="2400" dirty="0" smtClean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Основные симптомы: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подвижность зуба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изменение </a:t>
            </a:r>
            <a:r>
              <a:rPr lang="ru-RU" sz="2400" dirty="0"/>
              <a:t>цвета коронки </a:t>
            </a:r>
            <a:r>
              <a:rPr lang="ru-RU" sz="2400" dirty="0" smtClean="0"/>
              <a:t>зуба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положительная перкуссия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8792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41910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Чаше всего в анамнезе - травматическое повреждение. </a:t>
            </a: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инфекционной природе </a:t>
            </a:r>
            <a:r>
              <a:rPr lang="ru-RU" sz="2400" dirty="0" smtClean="0"/>
              <a:t>периодонтита обнаруживают </a:t>
            </a:r>
            <a:r>
              <a:rPr lang="ru-RU" sz="2400" dirty="0"/>
              <a:t>глубокую кариозную полость, зондирование которой безболезненно. </a:t>
            </a: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Диагноз </a:t>
            </a:r>
            <a:r>
              <a:rPr lang="ru-RU" sz="2400" dirty="0"/>
              <a:t>устанавливают </a:t>
            </a:r>
            <a:r>
              <a:rPr lang="ru-RU" sz="2400" dirty="0" smtClean="0"/>
              <a:t>на основе </a:t>
            </a:r>
            <a:r>
              <a:rPr lang="ru-RU" sz="2400" dirty="0"/>
              <a:t>рентгенологического исследования. </a:t>
            </a: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На </a:t>
            </a:r>
            <a:r>
              <a:rPr lang="ru-RU" sz="2400" dirty="0"/>
              <a:t>рентгенограмме выявляют очаг разряжения костной ткани </a:t>
            </a:r>
            <a:r>
              <a:rPr lang="ru-RU" sz="2400" dirty="0" smtClean="0"/>
              <a:t>округлой формы </a:t>
            </a:r>
            <a:r>
              <a:rPr lang="ru-RU" sz="2400" dirty="0"/>
              <a:t>с четкими контурами. Вокруг гранулемы костная ткань чаше не изменена, по периферии при </a:t>
            </a:r>
            <a:r>
              <a:rPr lang="ru-RU" sz="2400" dirty="0" smtClean="0"/>
              <a:t>длительно протекающем </a:t>
            </a:r>
            <a:r>
              <a:rPr lang="ru-RU" sz="2400" dirty="0"/>
              <a:t>процессе может выявляться зона плотной </a:t>
            </a:r>
            <a:r>
              <a:rPr lang="ru-RU" sz="2400" dirty="0" err="1"/>
              <a:t>склерозированной</a:t>
            </a:r>
            <a:r>
              <a:rPr lang="ru-RU" sz="2400" dirty="0"/>
              <a:t> ткани.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038600"/>
            <a:ext cx="3505200" cy="269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874389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Рис. 6. Рентгенограмма. Хронический гранулематозный периодонтит второго нижнего постоянного моляра с  несформированным корнем.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594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54074"/>
          </a:xfrm>
        </p:spPr>
        <p:txBody>
          <a:bodyPr/>
          <a:lstStyle/>
          <a:p>
            <a:pPr algn="ctr"/>
            <a:r>
              <a:rPr lang="ru-RU" b="1" dirty="0" smtClean="0"/>
              <a:t>Лечение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854074"/>
            <a:ext cx="8534400" cy="5699126"/>
          </a:xfrm>
        </p:spPr>
        <p:txBody>
          <a:bodyPr>
            <a:normAutofit/>
          </a:bodyPr>
          <a:lstStyle/>
          <a:p>
            <a:pPr marL="0" indent="4572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Острый периодонтит и обострение хронического периодонтита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 первичном обращении для снятия симптомов острого воспалительного процесса и создания </a:t>
            </a:r>
            <a:r>
              <a:rPr lang="ru-RU" dirty="0" smtClean="0"/>
              <a:t>оттока экссудата </a:t>
            </a:r>
            <a:r>
              <a:rPr lang="ru-RU" dirty="0"/>
              <a:t>из </a:t>
            </a:r>
            <a:r>
              <a:rPr lang="ru-RU" dirty="0" err="1"/>
              <a:t>периапикальных</a:t>
            </a:r>
            <a:r>
              <a:rPr lang="ru-RU" dirty="0"/>
              <a:t> тканей проводятся следующие </a:t>
            </a:r>
            <a:r>
              <a:rPr lang="ru-RU" dirty="0" smtClean="0"/>
              <a:t>мероприятия: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Местная </a:t>
            </a:r>
            <a:r>
              <a:rPr lang="ru-RU" dirty="0"/>
              <a:t>анестезия.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Изоляция </a:t>
            </a:r>
            <a:r>
              <a:rPr lang="ru-RU" dirty="0"/>
              <a:t>рабочего поля (желательно использование коффердама).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Трепанация </a:t>
            </a:r>
            <a:r>
              <a:rPr lang="ru-RU" dirty="0"/>
              <a:t>коронки, раскрытие полости зуба (широкое раскрытие полости зуба в </a:t>
            </a:r>
            <a:r>
              <a:rPr lang="ru-RU" dirty="0" smtClean="0"/>
              <a:t>целях обеспечения </a:t>
            </a:r>
            <a:r>
              <a:rPr lang="ru-RU" dirty="0"/>
              <a:t>наилучшего доступа).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Определение </a:t>
            </a:r>
            <a:r>
              <a:rPr lang="ru-RU" dirty="0"/>
              <a:t>рабочей длины канала. В зубах с незавершенным </a:t>
            </a:r>
            <a:r>
              <a:rPr lang="ru-RU" dirty="0" err="1"/>
              <a:t>апексогенезом</a:t>
            </a:r>
            <a:r>
              <a:rPr lang="ru-RU" dirty="0"/>
              <a:t> рабочая </a:t>
            </a:r>
            <a:r>
              <a:rPr lang="ru-RU" dirty="0" smtClean="0"/>
              <a:t>длина рентгенологически </a:t>
            </a:r>
            <a:r>
              <a:rPr lang="ru-RU" dirty="0"/>
              <a:t>соответствует сформированной части корня. Для диагностики </a:t>
            </a:r>
            <a:r>
              <a:rPr lang="ru-RU" dirty="0" err="1"/>
              <a:t>апекслокатор</a:t>
            </a:r>
            <a:r>
              <a:rPr lang="ru-RU" dirty="0"/>
              <a:t> </a:t>
            </a:r>
            <a:r>
              <a:rPr lang="ru-RU" dirty="0" smtClean="0"/>
              <a:t>не используют</a:t>
            </a:r>
            <a:r>
              <a:rPr lang="ru-RU" dirty="0"/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Удаление </a:t>
            </a:r>
            <a:r>
              <a:rPr lang="ru-RU" dirty="0" err="1"/>
              <a:t>некротизированных</a:t>
            </a:r>
            <a:r>
              <a:rPr lang="ru-RU" dirty="0"/>
              <a:t> тканей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613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629400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ru-RU" sz="2300" dirty="0"/>
              <a:t>Механическая и медикаментозная обработка корневого канала. Проводится минимально инвазивное препарирование корневого канала. Медикаментозная обработка включает использование растворов антисептиков (0,02% раствора </a:t>
            </a:r>
            <a:r>
              <a:rPr lang="ru-RU" sz="2300" dirty="0" err="1"/>
              <a:t>хлоргексидина</a:t>
            </a:r>
            <a:r>
              <a:rPr lang="ru-RU" sz="2300" dirty="0"/>
              <a:t>, </a:t>
            </a:r>
            <a:r>
              <a:rPr lang="ru-RU" sz="2300" dirty="0" err="1"/>
              <a:t>йодинола</a:t>
            </a:r>
            <a:r>
              <a:rPr lang="ru-RU" sz="2300" dirty="0"/>
              <a:t>).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ru-RU" sz="2300" dirty="0"/>
              <a:t>Высушивание корневого канала с помощью ватных турунд, бумажных штифтов.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ru-RU" sz="2300" dirty="0"/>
              <a:t>Введение препаратов, содержащих антисептики, антибиотики, </a:t>
            </a:r>
            <a:r>
              <a:rPr lang="ru-RU" sz="2300" dirty="0" err="1"/>
              <a:t>глюкокортикоиды</a:t>
            </a:r>
            <a:r>
              <a:rPr lang="ru-RU" sz="2300" dirty="0"/>
              <a:t> в канал под временную повязку на 1-2 </a:t>
            </a:r>
            <a:r>
              <a:rPr lang="ru-RU" sz="2300" dirty="0" err="1"/>
              <a:t>сут</a:t>
            </a:r>
            <a:r>
              <a:rPr lang="ru-RU" sz="2300" dirty="0"/>
              <a:t>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ru-RU" sz="2300" dirty="0"/>
              <a:t>Назначение общей терапии (противовоспалительной, десенсибилизирующей).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ru-RU" sz="2300" dirty="0"/>
              <a:t>Возможно проведение физиотерапевтических процедур.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ru-RU" sz="2300" dirty="0"/>
              <a:t>Постоянное пломбирование корневого канала производят при отсутствии симптомов воспалительного процесса (болезненной перкуссии, экссудации, гнилостного запаха из корневого канала</a:t>
            </a:r>
            <a:r>
              <a:rPr lang="ru-RU" sz="2300" dirty="0" smtClean="0"/>
              <a:t>), а также после полного закрытия верхушки зуба.</a:t>
            </a:r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 smtClean="0"/>
              <a:t>Изучить клинику, диагностику периодонтитов.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 smtClean="0"/>
              <a:t>Изучить методы лечения периодонтитов временных зубов и постоянных зубов.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dirty="0" smtClean="0"/>
              <a:t>Изучить методы лечения периодонтитов в зависимости от стадии формирования корней зубов.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93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86700" cy="701674"/>
          </a:xfrm>
        </p:spPr>
        <p:txBody>
          <a:bodyPr/>
          <a:lstStyle/>
          <a:p>
            <a:pPr algn="ctr"/>
            <a:r>
              <a:rPr lang="ru-RU" b="1" dirty="0" smtClean="0"/>
              <a:t>Хронический периодонтит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2590800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Первый метод </a:t>
            </a:r>
            <a:r>
              <a:rPr lang="ru-RU" sz="2400" dirty="0"/>
              <a:t>основан на продолжительной многомесячной </a:t>
            </a:r>
            <a:r>
              <a:rPr lang="ru-RU" sz="2400" dirty="0" smtClean="0"/>
              <a:t>экспозиции препаратов</a:t>
            </a:r>
            <a:r>
              <a:rPr lang="ru-RU" sz="2400" dirty="0"/>
              <a:t>, содержащих гидроокись или оксид кальция, в корневом канале, стимулирующих </a:t>
            </a:r>
            <a:r>
              <a:rPr lang="ru-RU" sz="2400" dirty="0" smtClean="0"/>
              <a:t>формирование </a:t>
            </a:r>
            <a:r>
              <a:rPr lang="ru-RU" sz="2400" dirty="0" err="1" smtClean="0"/>
              <a:t>остеоцементного</a:t>
            </a:r>
            <a:r>
              <a:rPr lang="ru-RU" sz="2400" dirty="0" smtClean="0"/>
              <a:t> </a:t>
            </a:r>
            <a:r>
              <a:rPr lang="ru-RU" sz="2400" dirty="0"/>
              <a:t>апикального барьера с последующей постоянной герметичной </a:t>
            </a:r>
            <a:r>
              <a:rPr lang="ru-RU" sz="2400" dirty="0" err="1"/>
              <a:t>обтурацией</a:t>
            </a:r>
            <a:r>
              <a:rPr lang="ru-RU" sz="2400" dirty="0"/>
              <a:t> корневого канала</a:t>
            </a:r>
            <a:r>
              <a:rPr lang="ru-RU" sz="2400" dirty="0" smtClean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880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41910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+FPEF"/>
              </a:rPr>
              <a:t>Рис. </a:t>
            </a:r>
            <a:r>
              <a:rPr lang="ru-RU" dirty="0" smtClean="0">
                <a:latin typeface="Times New Roman+FPEF"/>
              </a:rPr>
              <a:t>7. </a:t>
            </a:r>
            <a:r>
              <a:rPr lang="ru-RU" dirty="0">
                <a:latin typeface="Times New Roman+FPEF"/>
              </a:rPr>
              <a:t>Рентгенограммы, Хронический гранулирующий периодонтит </a:t>
            </a:r>
            <a:r>
              <a:rPr lang="ru-RU" dirty="0" smtClean="0">
                <a:latin typeface="Times New Roman+FPEF"/>
              </a:rPr>
              <a:t>верхнего латерального </a:t>
            </a:r>
            <a:r>
              <a:rPr lang="ru-RU" dirty="0">
                <a:latin typeface="Times New Roman+FPEF"/>
              </a:rPr>
              <a:t>резца слева: </a:t>
            </a:r>
            <a:endParaRPr lang="ru-RU" dirty="0" smtClean="0">
              <a:latin typeface="Times New Roman+FPEF"/>
            </a:endParaRPr>
          </a:p>
          <a:p>
            <a:pPr algn="just"/>
            <a:r>
              <a:rPr lang="ru-RU" dirty="0" smtClean="0">
                <a:latin typeface="Times New Roman+FPEF"/>
              </a:rPr>
              <a:t>а </a:t>
            </a:r>
            <a:r>
              <a:rPr lang="ru-RU" dirty="0">
                <a:latin typeface="Times New Roman+FPEF"/>
              </a:rPr>
              <a:t>— </a:t>
            </a:r>
            <a:r>
              <a:rPr lang="ru-RU" dirty="0" smtClean="0">
                <a:latin typeface="Times New Roman+FPEF"/>
              </a:rPr>
              <a:t>корень зуба </a:t>
            </a:r>
            <a:r>
              <a:rPr lang="ru-RU" dirty="0">
                <a:latin typeface="Times New Roman+FPEF"/>
              </a:rPr>
              <a:t>не сформирован; </a:t>
            </a:r>
            <a:endParaRPr lang="ru-RU" dirty="0" smtClean="0">
              <a:latin typeface="Times New Roman+FPEF"/>
            </a:endParaRPr>
          </a:p>
          <a:p>
            <a:pPr algn="just"/>
            <a:r>
              <a:rPr lang="ru-RU" dirty="0" smtClean="0">
                <a:latin typeface="Times New Roman+FPEF"/>
              </a:rPr>
              <a:t>б </a:t>
            </a:r>
            <a:r>
              <a:rPr lang="ru-RU" dirty="0">
                <a:latin typeface="Times New Roman+FPEF"/>
              </a:rPr>
              <a:t>- после экспозиции в течение 1 </a:t>
            </a:r>
            <a:r>
              <a:rPr lang="ru-RU" dirty="0" err="1">
                <a:latin typeface="Times New Roman+FPEF"/>
              </a:rPr>
              <a:t>мес</a:t>
            </a:r>
            <a:r>
              <a:rPr lang="ru-RU" dirty="0">
                <a:latin typeface="Times New Roman+FPEF"/>
              </a:rPr>
              <a:t> </a:t>
            </a:r>
            <a:r>
              <a:rPr lang="ru-RU" dirty="0" err="1">
                <a:latin typeface="Times New Roman+FPEF"/>
              </a:rPr>
              <a:t>кальцийсодерхащего</a:t>
            </a:r>
            <a:r>
              <a:rPr lang="ru-RU" dirty="0">
                <a:latin typeface="Times New Roman+FPEF"/>
              </a:rPr>
              <a:t> препарата на водной </a:t>
            </a:r>
            <a:r>
              <a:rPr lang="ru-RU" dirty="0" smtClean="0">
                <a:latin typeface="Times New Roman+FPEF"/>
              </a:rPr>
              <a:t>основе ("</a:t>
            </a:r>
            <a:r>
              <a:rPr lang="ru-RU" dirty="0" err="1">
                <a:latin typeface="Times New Roman+FPEF"/>
              </a:rPr>
              <a:t>Ультракал</a:t>
            </a:r>
            <a:r>
              <a:rPr lang="ru-RU" dirty="0">
                <a:latin typeface="Times New Roman+FPEF"/>
              </a:rPr>
              <a:t>") введен препарат на маслиной основе ("</a:t>
            </a:r>
            <a:r>
              <a:rPr lang="ru-RU" dirty="0" err="1">
                <a:latin typeface="Times New Roman+FPEF"/>
              </a:rPr>
              <a:t>Метапекс</a:t>
            </a:r>
            <a:r>
              <a:rPr lang="ru-RU" dirty="0">
                <a:latin typeface="Times New Roman+FPEF"/>
              </a:rPr>
              <a:t>"); </a:t>
            </a:r>
            <a:endParaRPr lang="ru-RU" dirty="0" smtClean="0">
              <a:latin typeface="Times New Roman+FPEF"/>
            </a:endParaRPr>
          </a:p>
          <a:p>
            <a:pPr algn="just"/>
            <a:r>
              <a:rPr lang="ru-RU" dirty="0" smtClean="0">
                <a:latin typeface="Times New Roman+FPEF"/>
              </a:rPr>
              <a:t>в </a:t>
            </a:r>
            <a:r>
              <a:rPr lang="ru-RU" dirty="0">
                <a:latin typeface="Times New Roman+FPEF"/>
              </a:rPr>
              <a:t>- через 3 </a:t>
            </a:r>
            <a:r>
              <a:rPr lang="ru-RU" dirty="0" err="1">
                <a:latin typeface="Times New Roman+FPEF"/>
              </a:rPr>
              <a:t>мес</a:t>
            </a:r>
            <a:r>
              <a:rPr lang="ru-RU" dirty="0">
                <a:latin typeface="Times New Roman+FPEF"/>
              </a:rPr>
              <a:t> рентгенологически </a:t>
            </a:r>
            <a:r>
              <a:rPr lang="ru-RU" dirty="0" smtClean="0">
                <a:latin typeface="Times New Roman+FPEF"/>
              </a:rPr>
              <a:t>определяется начало </a:t>
            </a:r>
            <a:r>
              <a:rPr lang="ru-RU" dirty="0">
                <a:latin typeface="Times New Roman+FPEF"/>
              </a:rPr>
              <a:t>формирования </a:t>
            </a:r>
            <a:r>
              <a:rPr lang="ru-RU" dirty="0" err="1">
                <a:latin typeface="Times New Roman+FPEF"/>
              </a:rPr>
              <a:t>остеоцементного</a:t>
            </a:r>
            <a:r>
              <a:rPr lang="ru-RU" dirty="0">
                <a:latin typeface="Times New Roman+FPEF"/>
              </a:rPr>
              <a:t> барьера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2" y="1219200"/>
            <a:ext cx="3120643" cy="2624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062" y="1219200"/>
            <a:ext cx="2678927" cy="2624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437" y="1219200"/>
            <a:ext cx="2916013" cy="26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44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40971"/>
            <a:ext cx="3694067" cy="3154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08" y="3655716"/>
            <a:ext cx="3583284" cy="35832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52401"/>
            <a:ext cx="8534400" cy="60198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Для временного заполнения корневых каналов используют кальцийсодержащие препараты</a:t>
            </a:r>
            <a:r>
              <a:rPr lang="ru-RU" sz="2400" dirty="0" smtClean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/>
              <a:t>Нетвердеющис</a:t>
            </a:r>
            <a:r>
              <a:rPr lang="ru-RU" sz="2400" dirty="0" smtClean="0"/>
              <a:t> </a:t>
            </a:r>
            <a:r>
              <a:rPr lang="ru-RU" sz="2400" dirty="0"/>
              <a:t>пасты на водорастворимой основе с гидроокисью кальция</a:t>
            </a:r>
            <a:r>
              <a:rPr lang="ru-RU" sz="2400" dirty="0" smtClean="0"/>
              <a:t>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- </a:t>
            </a:r>
            <a:r>
              <a:rPr lang="en-US" sz="2400" dirty="0" err="1"/>
              <a:t>Calasept</a:t>
            </a:r>
            <a:r>
              <a:rPr lang="en-US" sz="2400" dirty="0"/>
              <a:t> «Scania Denial»;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- </a:t>
            </a:r>
            <a:r>
              <a:rPr lang="en-US" sz="2400" dirty="0" err="1"/>
              <a:t>Metapaste</a:t>
            </a:r>
            <a:r>
              <a:rPr lang="en-US" sz="2400" dirty="0"/>
              <a:t> «</a:t>
            </a:r>
            <a:r>
              <a:rPr lang="en-US" sz="2400" dirty="0" err="1"/>
              <a:t>Mela</a:t>
            </a:r>
            <a:r>
              <a:rPr lang="en-US" sz="2400" dirty="0"/>
              <a:t> Biomed»;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- </a:t>
            </a:r>
            <a:r>
              <a:rPr lang="en-US" sz="2400" dirty="0" err="1"/>
              <a:t>Hy-cal</a:t>
            </a:r>
            <a:r>
              <a:rPr lang="en-US" sz="2400" dirty="0"/>
              <a:t> «Pierre Rolland»;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- </a:t>
            </a:r>
            <a:r>
              <a:rPr lang="en-US" sz="2400" dirty="0" err="1"/>
              <a:t>Endocale</a:t>
            </a:r>
            <a:r>
              <a:rPr lang="en-US" sz="2400" dirty="0"/>
              <a:t> «</a:t>
            </a:r>
            <a:r>
              <a:rPr lang="en-US" sz="2400" dirty="0" err="1"/>
              <a:t>Septodont</a:t>
            </a:r>
            <a:r>
              <a:rPr lang="en-US" sz="2400" dirty="0"/>
              <a:t>»;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- Calcium hydroxide «</a:t>
            </a:r>
            <a:r>
              <a:rPr lang="en-US" sz="2400" dirty="0" err="1"/>
              <a:t>Septodont</a:t>
            </a:r>
            <a:r>
              <a:rPr lang="en-US" sz="2400" dirty="0" smtClean="0"/>
              <a:t>».</a:t>
            </a:r>
            <a:endParaRPr lang="en-US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725" y="1676400"/>
            <a:ext cx="18478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5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85799"/>
            <a:ext cx="6096000" cy="4572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4343400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Препараты кальция с </a:t>
            </a:r>
            <a:r>
              <a:rPr lang="ru-RU" sz="2400" dirty="0" err="1"/>
              <a:t>хлоргексидином</a:t>
            </a:r>
            <a:r>
              <a:rPr lang="ru-RU" sz="2400" dirty="0"/>
              <a:t>, йодидом калия, гипохлоритом натрия, глицерином </a:t>
            </a:r>
            <a:r>
              <a:rPr lang="ru-RU" sz="2400" dirty="0" smtClean="0"/>
              <a:t>и </a:t>
            </a:r>
            <a:r>
              <a:rPr lang="ru-RU" sz="2400" dirty="0" err="1" smtClean="0"/>
              <a:t>парахлорфенолом</a:t>
            </a:r>
            <a:r>
              <a:rPr lang="ru-RU" sz="2400" dirty="0" smtClean="0"/>
              <a:t>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- UltraCal XS «</a:t>
            </a:r>
            <a:r>
              <a:rPr lang="en-US" sz="2400" dirty="0" err="1"/>
              <a:t>Ultradent</a:t>
            </a:r>
            <a:r>
              <a:rPr lang="en-US" sz="2400" dirty="0"/>
              <a:t> Products»;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- </a:t>
            </a:r>
            <a:r>
              <a:rPr lang="en-US" sz="2400" dirty="0" err="1"/>
              <a:t>Hypocal</a:t>
            </a:r>
            <a:r>
              <a:rPr lang="en-US" sz="2400" dirty="0"/>
              <a:t> SN «Calen»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081461"/>
            <a:ext cx="5715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2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712"/>
            <a:ext cx="4648200" cy="25441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172200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Пасты на силиконовой основе и содержащие йодоформ</a:t>
            </a:r>
            <a:r>
              <a:rPr lang="ru-RU" sz="2400" dirty="0" smtClean="0"/>
              <a:t>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 dirty="0" err="1" smtClean="0"/>
              <a:t>Metapex</a:t>
            </a:r>
            <a:r>
              <a:rPr lang="en-US" sz="2400" dirty="0" smtClean="0"/>
              <a:t> </a:t>
            </a:r>
            <a:r>
              <a:rPr lang="en-US" sz="2400" dirty="0"/>
              <a:t>«Meta Biomed</a:t>
            </a:r>
            <a:r>
              <a:rPr lang="en-US" sz="2400" dirty="0" smtClean="0"/>
              <a:t>»;</a:t>
            </a:r>
            <a:endParaRPr lang="ru-RU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 dirty="0" err="1" smtClean="0"/>
              <a:t>Diapex</a:t>
            </a:r>
            <a:r>
              <a:rPr lang="en-US" sz="2400" dirty="0" smtClean="0"/>
              <a:t> </a:t>
            </a:r>
            <a:r>
              <a:rPr lang="en-US" sz="2400" dirty="0"/>
              <a:t>«</a:t>
            </a:r>
            <a:r>
              <a:rPr lang="en-US" sz="2400" dirty="0" err="1"/>
              <a:t>Dia</a:t>
            </a:r>
            <a:r>
              <a:rPr lang="en-US" sz="2400" dirty="0"/>
              <a:t> Dent</a:t>
            </a:r>
            <a:r>
              <a:rPr lang="en-US" sz="2400" dirty="0" smtClean="0"/>
              <a:t>».</a:t>
            </a:r>
            <a:endParaRPr lang="ru-RU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Гуттаперчевые </a:t>
            </a:r>
            <a:r>
              <a:rPr lang="ru-RU" sz="2400" dirty="0"/>
              <a:t>штифты, импрегнированные гидроокисью кальция, содержащие 50% </a:t>
            </a:r>
            <a:r>
              <a:rPr lang="ru-RU" sz="2400" dirty="0" smtClean="0"/>
              <a:t>гидроокиси кальция</a:t>
            </a:r>
            <a:r>
              <a:rPr lang="ru-RU" sz="2400" dirty="0"/>
              <a:t>. 40-45% гуттаперчи, 4-10% сульфата бария, двуокиси титана, </a:t>
            </a:r>
            <a:r>
              <a:rPr lang="ru-RU" sz="2400" dirty="0" err="1"/>
              <a:t>триоксида</a:t>
            </a:r>
            <a:r>
              <a:rPr lang="ru-RU" sz="2400" dirty="0"/>
              <a:t> железа, воска и масла</a:t>
            </a:r>
            <a:r>
              <a:rPr lang="ru-RU" sz="2400" dirty="0" smtClean="0"/>
              <a:t>:</a:t>
            </a:r>
            <a:endParaRPr lang="ru-RU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- Calcium Hydroxide Points «</a:t>
            </a:r>
            <a:r>
              <a:rPr lang="en-US" sz="2400" dirty="0" err="1"/>
              <a:t>Roeco</a:t>
            </a:r>
            <a:r>
              <a:rPr lang="en-US" sz="2400" dirty="0"/>
              <a:t> end </a:t>
            </a:r>
            <a:r>
              <a:rPr lang="en-US" sz="2400" dirty="0" err="1"/>
              <a:t>Hygenlc</a:t>
            </a:r>
            <a:r>
              <a:rPr lang="en-US" sz="2400" dirty="0"/>
              <a:t> Corporation».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838200"/>
            <a:ext cx="42862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04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400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/>
              <a:t>Механизм </a:t>
            </a:r>
            <a:r>
              <a:rPr lang="ru-RU" sz="2400" i="1" dirty="0"/>
              <a:t>действия препаратов, содержащих гидроокись кальция</a:t>
            </a:r>
            <a:r>
              <a:rPr lang="ru-RU" sz="2400" i="1" dirty="0" smtClean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/>
              <a:t>создание </a:t>
            </a:r>
            <a:r>
              <a:rPr lang="ru-RU" sz="2400" dirty="0" err="1"/>
              <a:t>высокощелочной</a:t>
            </a:r>
            <a:r>
              <a:rPr lang="ru-RU" sz="2400" dirty="0"/>
              <a:t> </a:t>
            </a:r>
            <a:r>
              <a:rPr lang="ru-RU" sz="2400" dirty="0" smtClean="0"/>
              <a:t>среды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/>
              <a:t>прекращение </a:t>
            </a:r>
            <a:r>
              <a:rPr lang="ru-RU" sz="2400" dirty="0"/>
              <a:t>резорбции костной ткани, стимуляция остеобластов</a:t>
            </a:r>
            <a:r>
              <a:rPr lang="ru-RU" sz="2400" dirty="0" smtClean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/>
              <a:t>ионы </a:t>
            </a:r>
            <a:r>
              <a:rPr lang="ru-RU" sz="2400" dirty="0"/>
              <a:t>кальция участвуют в реакции костеобразования и реакции свертывания </a:t>
            </a:r>
            <a:r>
              <a:rPr lang="ru-RU" sz="2400" dirty="0" smtClean="0"/>
              <a:t>крови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/>
              <a:t>под </a:t>
            </a:r>
            <a:r>
              <a:rPr lang="ru-RU" sz="2400" dirty="0"/>
              <a:t>действием гидроокиси кальция происходит лизис </a:t>
            </a:r>
            <a:r>
              <a:rPr lang="ru-RU" sz="2400" dirty="0" err="1"/>
              <a:t>некротизированных</a:t>
            </a:r>
            <a:r>
              <a:rPr lang="ru-RU" sz="2400" dirty="0"/>
              <a:t> </a:t>
            </a:r>
            <a:r>
              <a:rPr lang="ru-RU" sz="2400" dirty="0" smtClean="0"/>
              <a:t>тканей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/>
              <a:t>при </a:t>
            </a:r>
            <a:r>
              <a:rPr lang="ru-RU" sz="2400" dirty="0"/>
              <a:t>соединении с влагой материал увеличивается в объеме в 2.5 раза и закупоривает макро- </a:t>
            </a:r>
            <a:r>
              <a:rPr lang="ru-RU" sz="2400" dirty="0" smtClean="0"/>
              <a:t>и </a:t>
            </a:r>
            <a:r>
              <a:rPr lang="ru-RU" sz="2400" dirty="0" err="1" smtClean="0"/>
              <a:t>микроканальцы</a:t>
            </a:r>
            <a:r>
              <a:rPr lang="ru-RU" sz="2400" dirty="0" smtClean="0"/>
              <a:t> </a:t>
            </a:r>
            <a:r>
              <a:rPr lang="ru-RU" sz="2400" dirty="0"/>
              <a:t>дентина корня</a:t>
            </a:r>
          </a:p>
        </p:txBody>
      </p:sp>
    </p:spTree>
    <p:extLst>
      <p:ext uri="{BB962C8B-B14F-4D97-AF65-F5344CB8AC3E}">
        <p14:creationId xmlns:p14="http://schemas.microsoft.com/office/powerpoint/2010/main" val="2484542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45720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Противовоспалительный эффект гидроокиси кальция связывают с его высокой щелочностью (</a:t>
            </a:r>
            <a:r>
              <a:rPr lang="ru-RU" sz="2400" dirty="0" smtClean="0"/>
              <a:t>рН около </a:t>
            </a:r>
            <a:r>
              <a:rPr lang="ru-RU" sz="2400" dirty="0"/>
              <a:t>1,.5), которая обеспечивает</a:t>
            </a:r>
            <a:r>
              <a:rPr lang="ru-RU" sz="2400" dirty="0" smtClean="0"/>
              <a:t>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антимикробную активность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/>
              <a:t>инактивацию</a:t>
            </a:r>
            <a:r>
              <a:rPr lang="ru-RU" sz="2400" dirty="0" smtClean="0"/>
              <a:t> </a:t>
            </a:r>
            <a:r>
              <a:rPr lang="ru-RU" sz="2400" dirty="0"/>
              <a:t>бактериальных </a:t>
            </a:r>
            <a:r>
              <a:rPr lang="ru-RU" sz="2400" dirty="0" err="1"/>
              <a:t>липополисахаридов</a:t>
            </a:r>
            <a:r>
              <a:rPr lang="ru-RU" sz="2400" dirty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гистолиз </a:t>
            </a:r>
            <a:r>
              <a:rPr lang="ru-RU" sz="2400" dirty="0"/>
              <a:t>органических </a:t>
            </a:r>
            <a:r>
              <a:rPr lang="ru-RU" sz="2400" dirty="0" smtClean="0"/>
              <a:t>веществ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индукцию </a:t>
            </a:r>
            <a:r>
              <a:rPr lang="ru-RU" sz="2400" dirty="0" err="1"/>
              <a:t>дентиногенеза</a:t>
            </a:r>
            <a:r>
              <a:rPr lang="ru-RU" sz="2400" dirty="0"/>
              <a:t> при прямом контакте с жизнеспособной </a:t>
            </a:r>
            <a:r>
              <a:rPr lang="ru-RU" sz="2400" dirty="0" smtClean="0"/>
              <a:t>пульпой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стимуляцию </a:t>
            </a:r>
            <a:r>
              <a:rPr lang="ru-RU" sz="2400" dirty="0"/>
              <a:t>формирования </a:t>
            </a:r>
            <a:r>
              <a:rPr lang="ru-RU" sz="2400" dirty="0" err="1"/>
              <a:t>остеоцементного</a:t>
            </a:r>
            <a:r>
              <a:rPr lang="ru-RU" sz="2400" dirty="0"/>
              <a:t> апикального барьера</a:t>
            </a:r>
          </a:p>
        </p:txBody>
      </p:sp>
    </p:spTree>
    <p:extLst>
      <p:ext uri="{BB962C8B-B14F-4D97-AF65-F5344CB8AC3E}">
        <p14:creationId xmlns:p14="http://schemas.microsoft.com/office/powerpoint/2010/main" val="4054617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44958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 проведении данного метода отмечается высокая вероятность формирования </a:t>
            </a:r>
            <a:r>
              <a:rPr lang="ru-RU" sz="2400" dirty="0" smtClean="0"/>
              <a:t>естественного минерализованного </a:t>
            </a:r>
            <a:r>
              <a:rPr lang="ru-RU" sz="2400" dirty="0"/>
              <a:t>барьера (более 90%).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Недостатки </a:t>
            </a:r>
            <a:r>
              <a:rPr lang="ru-RU" sz="2400" dirty="0"/>
              <a:t>метода: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длительность </a:t>
            </a:r>
            <a:r>
              <a:rPr lang="ru-RU" sz="2400" dirty="0"/>
              <a:t>и многократность </a:t>
            </a:r>
            <a:r>
              <a:rPr lang="ru-RU" sz="2400" dirty="0" smtClean="0"/>
              <a:t>визитов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риск </a:t>
            </a:r>
            <a:r>
              <a:rPr lang="ru-RU" sz="2400" dirty="0"/>
              <a:t>развития резистентной микрофлоры в системе </a:t>
            </a:r>
            <a:r>
              <a:rPr lang="ru-RU" sz="2400" dirty="0" err="1" smtClean="0"/>
              <a:t>эндодонта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ослабление </a:t>
            </a:r>
            <a:r>
              <a:rPr lang="ru-RU" sz="2400" dirty="0"/>
              <a:t>прочности стенок </a:t>
            </a:r>
            <a:r>
              <a:rPr lang="ru-RU" sz="2400" dirty="0" smtClean="0"/>
              <a:t>корня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формирующийся </a:t>
            </a:r>
            <a:r>
              <a:rPr lang="ru-RU" sz="2400" dirty="0" err="1"/>
              <a:t>твердотканный</a:t>
            </a:r>
            <a:r>
              <a:rPr lang="ru-RU" sz="2400" dirty="0"/>
              <a:t> барьер имеет </a:t>
            </a:r>
            <a:r>
              <a:rPr lang="ru-RU" sz="2400" dirty="0" err="1"/>
              <a:t>порозную</a:t>
            </a:r>
            <a:r>
              <a:rPr lang="ru-RU" sz="2400" dirty="0"/>
              <a:t> </a:t>
            </a:r>
            <a:r>
              <a:rPr lang="ru-RU" sz="2400" dirty="0" smtClean="0"/>
              <a:t>структуру, что </a:t>
            </a:r>
            <a:r>
              <a:rPr lang="ru-RU" sz="2400" dirty="0"/>
              <a:t>не гарантирует </a:t>
            </a:r>
            <a:r>
              <a:rPr lang="ru-RU" sz="2400" dirty="0" smtClean="0"/>
              <a:t>надежной герметизации </a:t>
            </a:r>
            <a:r>
              <a:rPr lang="ru-RU" sz="2400" dirty="0"/>
              <a:t>просвета корневого канала</a:t>
            </a:r>
          </a:p>
        </p:txBody>
      </p:sp>
    </p:spTree>
    <p:extLst>
      <p:ext uri="{BB962C8B-B14F-4D97-AF65-F5344CB8AC3E}">
        <p14:creationId xmlns:p14="http://schemas.microsoft.com/office/powerpoint/2010/main" val="593108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3340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Второй метод </a:t>
            </a:r>
            <a:r>
              <a:rPr lang="ru-RU" sz="2400" dirty="0"/>
              <a:t>лечения хронического периодонтита постоянного зуба с незавершенным </a:t>
            </a:r>
            <a:r>
              <a:rPr lang="ru-RU" sz="2400" dirty="0" err="1"/>
              <a:t>апексогенезом</a:t>
            </a:r>
            <a:r>
              <a:rPr lang="ru-RU" sz="2400" dirty="0"/>
              <a:t> </a:t>
            </a:r>
            <a:r>
              <a:rPr lang="ru-RU" sz="2400" dirty="0" smtClean="0"/>
              <a:t>- одноэтапная </a:t>
            </a:r>
            <a:r>
              <a:rPr lang="ru-RU" sz="2400" dirty="0"/>
              <a:t>методика формирования искусственного апикального барьера, основанная на использовании МТА </a:t>
            </a:r>
            <a:r>
              <a:rPr lang="ru-RU" sz="2400" dirty="0" smtClean="0"/>
              <a:t>для постоянной </a:t>
            </a:r>
            <a:r>
              <a:rPr lang="ru-RU" sz="2400" dirty="0" err="1"/>
              <a:t>обтурации</a:t>
            </a:r>
            <a:r>
              <a:rPr lang="ru-RU" sz="2400" dirty="0"/>
              <a:t> просвета широкого апикального отверстия и апикального отрезка корневого канала (</a:t>
            </a:r>
            <a:r>
              <a:rPr lang="ru-RU" sz="2400" dirty="0" smtClean="0"/>
              <a:t>длиной 3-4 </a:t>
            </a:r>
            <a:r>
              <a:rPr lang="ru-RU" sz="2400" dirty="0"/>
              <a:t>мм).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Рекомендуется применять эту методику для лечения периодонтита в тех случаях, когда нет </a:t>
            </a:r>
            <a:r>
              <a:rPr lang="ru-RU" sz="2400" dirty="0" smtClean="0"/>
              <a:t>выраженной деструкции </a:t>
            </a:r>
            <a:r>
              <a:rPr lang="ru-RU" sz="2400" dirty="0" err="1"/>
              <a:t>периапикальных</a:t>
            </a:r>
            <a:r>
              <a:rPr lang="ru-RU" sz="2400" dirty="0"/>
              <a:t> тканей и на последних стадиях формирования корня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2686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2362200" cy="3468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4798"/>
            <a:ext cx="2185105" cy="3468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04799"/>
            <a:ext cx="2507875" cy="34687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87" y="3886200"/>
            <a:ext cx="8399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+FPEF"/>
              </a:rPr>
              <a:t>Рис. </a:t>
            </a:r>
            <a:r>
              <a:rPr lang="ru-RU" dirty="0" smtClean="0">
                <a:latin typeface="Times New Roman+FPEF"/>
              </a:rPr>
              <a:t>8. Рентгенограмма. Хронический гранулирующий периодонтит верхних</a:t>
            </a:r>
            <a:endParaRPr lang="ru-RU" dirty="0">
              <a:latin typeface="Times New Roman+FPEF"/>
            </a:endParaRPr>
          </a:p>
          <a:p>
            <a:pPr algn="just"/>
            <a:r>
              <a:rPr lang="ru-RU" dirty="0">
                <a:latin typeface="Times New Roman+FPEF"/>
              </a:rPr>
              <a:t>центральных резцов. Корни </a:t>
            </a:r>
            <a:r>
              <a:rPr lang="ru-RU" dirty="0" smtClean="0">
                <a:latin typeface="Times New Roman+FPEF"/>
              </a:rPr>
              <a:t>зубов заканчивают </a:t>
            </a:r>
            <a:r>
              <a:rPr lang="ru-RU" dirty="0">
                <a:latin typeface="Times New Roman+FPEF"/>
              </a:rPr>
              <a:t>свое формирование (стадия</a:t>
            </a:r>
          </a:p>
          <a:p>
            <a:pPr algn="just"/>
            <a:r>
              <a:rPr lang="ru-RU" dirty="0">
                <a:latin typeface="Times New Roman+FPEF"/>
              </a:rPr>
              <a:t>несформированной верхушки): </a:t>
            </a:r>
            <a:endParaRPr lang="ru-RU" dirty="0" smtClean="0">
              <a:latin typeface="Times New Roman+FPEF"/>
            </a:endParaRPr>
          </a:p>
          <a:p>
            <a:pPr algn="just"/>
            <a:r>
              <a:rPr lang="ru-RU" dirty="0" smtClean="0">
                <a:latin typeface="Times New Roman+FPEF"/>
              </a:rPr>
              <a:t>а — рентгенологически </a:t>
            </a:r>
            <a:r>
              <a:rPr lang="ru-RU" dirty="0">
                <a:latin typeface="Times New Roman+FPEF"/>
              </a:rPr>
              <a:t>определена </a:t>
            </a:r>
            <a:r>
              <a:rPr lang="ru-RU" dirty="0" smtClean="0">
                <a:latin typeface="Times New Roman+FPEF"/>
              </a:rPr>
              <a:t>рабочая длина </a:t>
            </a:r>
            <a:r>
              <a:rPr lang="ru-RU" dirty="0">
                <a:latin typeface="Times New Roman+FPEF"/>
              </a:rPr>
              <a:t>корневого канала; </a:t>
            </a:r>
            <a:endParaRPr lang="ru-RU" dirty="0" smtClean="0">
              <a:latin typeface="Times New Roman+FPEF"/>
            </a:endParaRPr>
          </a:p>
          <a:p>
            <a:pPr algn="just"/>
            <a:r>
              <a:rPr lang="ru-RU" dirty="0">
                <a:latin typeface="Times New Roman+FPEF"/>
              </a:rPr>
              <a:t>б</a:t>
            </a:r>
            <a:r>
              <a:rPr lang="ru-RU" dirty="0" smtClean="0">
                <a:latin typeface="Times New Roman+FPEF"/>
              </a:rPr>
              <a:t> </a:t>
            </a:r>
            <a:r>
              <a:rPr lang="ru-RU" dirty="0">
                <a:latin typeface="Times New Roman+FPEF"/>
              </a:rPr>
              <a:t>— </a:t>
            </a:r>
            <a:r>
              <a:rPr lang="ru-RU" dirty="0" smtClean="0">
                <a:latin typeface="Times New Roman+FPEF"/>
              </a:rPr>
              <a:t>апикальная часть </a:t>
            </a:r>
            <a:r>
              <a:rPr lang="ru-RU" dirty="0">
                <a:latin typeface="Times New Roman+FPEF"/>
              </a:rPr>
              <a:t>закрыта </a:t>
            </a:r>
            <a:r>
              <a:rPr lang="ru-RU" dirty="0" smtClean="0">
                <a:latin typeface="Times New Roman+FPEF"/>
              </a:rPr>
              <a:t>кальцийсодержащим цементом (</a:t>
            </a:r>
            <a:r>
              <a:rPr lang="ru-RU" dirty="0" err="1" smtClean="0">
                <a:latin typeface="Times New Roman+FPEF"/>
              </a:rPr>
              <a:t>Рrо</a:t>
            </a:r>
            <a:r>
              <a:rPr lang="ru-RU" dirty="0" smtClean="0">
                <a:latin typeface="Times New Roman+FPEF"/>
              </a:rPr>
              <a:t> </a:t>
            </a:r>
            <a:r>
              <a:rPr lang="ru-RU" dirty="0" err="1" smtClean="0">
                <a:latin typeface="Times New Roman+FPEF"/>
              </a:rPr>
              <a:t>Rооt</a:t>
            </a:r>
            <a:r>
              <a:rPr lang="ru-RU" dirty="0" smtClean="0">
                <a:latin typeface="Times New Roman+FPEF"/>
              </a:rPr>
              <a:t>) </a:t>
            </a:r>
          </a:p>
          <a:p>
            <a:pPr algn="just"/>
            <a:r>
              <a:rPr lang="ru-RU" dirty="0" smtClean="0">
                <a:latin typeface="Times New Roman+FPEF"/>
              </a:rPr>
              <a:t>д </a:t>
            </a:r>
            <a:r>
              <a:rPr lang="ru-RU" dirty="0">
                <a:latin typeface="Times New Roman+FPEF"/>
              </a:rPr>
              <a:t>— </a:t>
            </a:r>
            <a:r>
              <a:rPr lang="ru-RU" dirty="0" smtClean="0">
                <a:latin typeface="Times New Roman+FPEF"/>
              </a:rPr>
              <a:t>корневые каналы </a:t>
            </a:r>
            <a:r>
              <a:rPr lang="ru-RU" dirty="0">
                <a:latin typeface="Times New Roman+FPEF"/>
              </a:rPr>
              <a:t>на половину </a:t>
            </a:r>
            <a:r>
              <a:rPr lang="ru-RU" dirty="0" smtClean="0">
                <a:latin typeface="Times New Roman+FPEF"/>
              </a:rPr>
              <a:t>запломбирована методом </a:t>
            </a:r>
            <a:r>
              <a:rPr lang="ru-RU" dirty="0">
                <a:latin typeface="Times New Roman+FPEF"/>
              </a:rPr>
              <a:t>латеральной </a:t>
            </a:r>
            <a:r>
              <a:rPr lang="ru-RU" dirty="0" smtClean="0">
                <a:latin typeface="Times New Roman+FPEF"/>
              </a:rPr>
              <a:t>конденсации гуттаперчи</a:t>
            </a:r>
            <a:r>
              <a:rPr lang="ru-RU" dirty="0">
                <a:latin typeface="Times New Roman+FPEF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23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0297" y="392452"/>
            <a:ext cx="438340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Периодонтит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33400" y="1371600"/>
            <a:ext cx="8763000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681355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sz="2400" dirty="0"/>
              <a:t>— </a:t>
            </a:r>
            <a:r>
              <a:rPr lang="ru-RU" sz="2400" dirty="0" smtClean="0"/>
              <a:t>это воспалительный процесс в тканях периодонта: </a:t>
            </a:r>
            <a:r>
              <a:rPr lang="ru-RU" sz="2400" dirty="0"/>
              <a:t>тканей окружающих корень зуба. В ходе воспалительного процесса поражаются </a:t>
            </a:r>
            <a:r>
              <a:rPr lang="ru-RU" sz="2400" dirty="0" err="1"/>
              <a:t>периодонтальные</a:t>
            </a:r>
            <a:r>
              <a:rPr lang="ru-RU" sz="2400" dirty="0"/>
              <a:t> связки, которые удерживают зуб в лунке, что приводит к их разрушению и дальнейшей подвижности данного зуба. Кроме этого наблюдается резорбция кости, что может привести к образованию кист.</a:t>
            </a:r>
            <a:endParaRPr lang="ru-RU" sz="2400" dirty="0" smtClean="0"/>
          </a:p>
          <a:p>
            <a:pPr marL="0" marR="681355" indent="0" algn="just">
              <a:lnSpc>
                <a:spcPct val="100000"/>
              </a:lnSpc>
              <a:spcBef>
                <a:spcPts val="100"/>
              </a:spcBef>
              <a:buNone/>
            </a:pP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88" y="2840831"/>
            <a:ext cx="3916624" cy="26241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Препараты, содержащие МТА</a:t>
            </a:r>
            <a:r>
              <a:rPr lang="ru-RU" sz="2400" dirty="0" smtClean="0"/>
              <a:t>: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en-US" sz="2400" dirty="0" smtClean="0"/>
              <a:t>Pro Root</a:t>
            </a:r>
            <a:endParaRPr lang="en-US" sz="2400" dirty="0"/>
          </a:p>
          <a:p>
            <a:pPr algn="just"/>
            <a:r>
              <a:rPr lang="ru-RU" sz="2400" dirty="0" err="1" smtClean="0"/>
              <a:t>Триоксидент</a:t>
            </a:r>
            <a:endParaRPr lang="ru-RU" sz="2400" dirty="0"/>
          </a:p>
          <a:p>
            <a:pPr algn="just"/>
            <a:r>
              <a:rPr lang="ru-RU" sz="2400" dirty="0" smtClean="0"/>
              <a:t>МТА-</a:t>
            </a:r>
            <a:r>
              <a:rPr lang="en-US" sz="2400" dirty="0" smtClean="0"/>
              <a:t>Angelus</a:t>
            </a:r>
            <a:endParaRPr lang="en-US" sz="2400" dirty="0"/>
          </a:p>
          <a:p>
            <a:pPr algn="just"/>
            <a:r>
              <a:rPr lang="ru-RU" sz="2400" dirty="0" err="1" smtClean="0"/>
              <a:t>Рутдент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134263"/>
            <a:ext cx="3276600" cy="2837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07" y="3894812"/>
            <a:ext cx="2640236" cy="2457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0" y="3983832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7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286750" cy="5948363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Применение МТА для </a:t>
            </a:r>
            <a:r>
              <a:rPr lang="ru-RU" sz="2400" dirty="0" err="1"/>
              <a:t>обтурации</a:t>
            </a:r>
            <a:r>
              <a:rPr lang="ru-RU" sz="2400" dirty="0"/>
              <a:t> широкого апикального отверстия </a:t>
            </a:r>
            <a:r>
              <a:rPr lang="ru-RU" sz="2400" dirty="0" smtClean="0"/>
              <a:t>обеспечивает постоянную </a:t>
            </a:r>
            <a:r>
              <a:rPr lang="ru-RU" sz="2400" dirty="0"/>
              <a:t>одномоментную апикальную герметизацию, позволяет </a:t>
            </a:r>
            <a:r>
              <a:rPr lang="ru-RU" sz="2400" dirty="0" smtClean="0"/>
              <a:t>сократить продолжительность </a:t>
            </a:r>
            <a:r>
              <a:rPr lang="ru-RU" sz="2400" dirty="0" err="1"/>
              <a:t>апексификации</a:t>
            </a:r>
            <a:r>
              <a:rPr lang="ru-RU" sz="2400" dirty="0"/>
              <a:t> и гарантирует клинический эффект, в том числе и в </a:t>
            </a:r>
            <a:r>
              <a:rPr lang="ru-RU" sz="2400" dirty="0" smtClean="0"/>
              <a:t>тех случаях</a:t>
            </a:r>
            <a:r>
              <a:rPr lang="ru-RU" sz="2400" dirty="0"/>
              <a:t>, когда не удалось добиться формирования минерализованного тканевого </a:t>
            </a:r>
            <a:r>
              <a:rPr lang="ru-RU" sz="2400" dirty="0" smtClean="0"/>
              <a:t>барьера естественным </a:t>
            </a:r>
            <a:r>
              <a:rPr lang="ru-RU" sz="2400" dirty="0"/>
              <a:t>путем за счет долгосрочного пломбирования каналов гидроокисью кальция</a:t>
            </a:r>
            <a:r>
              <a:rPr lang="ru-RU" sz="2400" dirty="0" smtClean="0"/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Материал вводят специальными инструментами или производят конденсацию </a:t>
            </a:r>
            <a:r>
              <a:rPr lang="ru-RU" sz="2400" dirty="0" err="1" smtClean="0"/>
              <a:t>плаггерами</a:t>
            </a:r>
            <a:r>
              <a:rPr lang="ru-RU" sz="2400" dirty="0"/>
              <a:t> </a:t>
            </a:r>
            <a:r>
              <a:rPr lang="ru-RU" sz="2400" dirty="0" smtClean="0"/>
              <a:t>адекватного </a:t>
            </a:r>
            <a:r>
              <a:rPr lang="ru-RU" sz="2400" dirty="0"/>
              <a:t>размера с последующим заполнением просвета корневого канала </a:t>
            </a:r>
            <a:r>
              <a:rPr lang="ru-RU" sz="2400" dirty="0" smtClean="0"/>
              <a:t>влажными бумажными </a:t>
            </a:r>
            <a:r>
              <a:rPr lang="ru-RU" sz="2400" dirty="0"/>
              <a:t>штифтами и герметизацией эндодонтического доступа временной </a:t>
            </a:r>
            <a:r>
              <a:rPr lang="ru-RU" sz="2400" dirty="0" smtClean="0"/>
              <a:t>пломбой.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43793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587216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Постоянное пломбирование корневых каналов показано</a:t>
            </a:r>
            <a:r>
              <a:rPr lang="ru-RU" sz="2400" dirty="0" smtClean="0"/>
              <a:t>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при </a:t>
            </a:r>
            <a:r>
              <a:rPr lang="ru-RU" sz="2400" dirty="0"/>
              <a:t>завершении </a:t>
            </a:r>
            <a:r>
              <a:rPr lang="ru-RU" sz="2400" dirty="0" err="1" smtClean="0"/>
              <a:t>апексогенеза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появлении </a:t>
            </a:r>
            <a:r>
              <a:rPr lang="ru-RU" sz="2400" dirty="0"/>
              <a:t>рентгенологических и клинических признаков </a:t>
            </a:r>
            <a:r>
              <a:rPr lang="ru-RU" sz="2400" dirty="0" err="1" smtClean="0"/>
              <a:t>апексификации</a:t>
            </a:r>
            <a:endParaRPr lang="ru-RU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формировании </a:t>
            </a:r>
            <a:r>
              <a:rPr lang="ru-RU" sz="2400" dirty="0"/>
              <a:t>апикального барьера с использованием препаратов на основе МТА (</a:t>
            </a:r>
            <a:r>
              <a:rPr lang="ru-RU" sz="2400" dirty="0" smtClean="0"/>
              <a:t>после окончания </a:t>
            </a:r>
            <a:r>
              <a:rPr lang="ru-RU" sz="2400" dirty="0"/>
              <a:t>периода отверждения нанесенного слоя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0804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392" y="309520"/>
            <a:ext cx="743521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Дополнение </a:t>
            </a:r>
            <a:r>
              <a:rPr b="1" dirty="0"/>
              <a:t>к основному</a:t>
            </a:r>
            <a:r>
              <a:rPr b="1" spc="-125" dirty="0"/>
              <a:t> </a:t>
            </a:r>
            <a:r>
              <a:rPr b="1" spc="-5" dirty="0"/>
              <a:t>лечению</a:t>
            </a:r>
            <a:endParaRPr b="1" dirty="0"/>
          </a:p>
        </p:txBody>
      </p:sp>
      <p:sp>
        <p:nvSpPr>
          <p:cNvPr id="4" name="object 4"/>
          <p:cNvSpPr txBox="1"/>
          <p:nvPr/>
        </p:nvSpPr>
        <p:spPr>
          <a:xfrm>
            <a:off x="377984" y="1016000"/>
            <a:ext cx="8461216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0" indent="45720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ru-RU" sz="2400" dirty="0"/>
              <a:t>После пломбирования зуба рекомендуется проведение физиотерапевтических мероприятий (лазер, УВЧ-терапия, </a:t>
            </a:r>
            <a:r>
              <a:rPr lang="ru-RU" sz="2400" dirty="0" err="1"/>
              <a:t>флуктуоризация</a:t>
            </a:r>
            <a:r>
              <a:rPr lang="ru-RU" sz="2400" dirty="0"/>
              <a:t>, </a:t>
            </a:r>
            <a:r>
              <a:rPr lang="ru-RU" sz="2400" dirty="0" smtClean="0"/>
              <a:t>дарсонвализация)</a:t>
            </a:r>
          </a:p>
          <a:p>
            <a:pPr marR="488950" indent="457200" algn="just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ru-RU" sz="2400" dirty="0" err="1" smtClean="0"/>
              <a:t>Депофорез</a:t>
            </a:r>
            <a:r>
              <a:rPr lang="ru-RU" sz="2400" dirty="0" smtClean="0"/>
              <a:t> </a:t>
            </a:r>
            <a:r>
              <a:rPr lang="ru-RU" sz="2400" dirty="0"/>
              <a:t>с помощью специальных приборов</a:t>
            </a:r>
            <a:r>
              <a:rPr lang="ru-RU" sz="2400" dirty="0" smtClean="0"/>
              <a:t>:</a:t>
            </a:r>
          </a:p>
          <a:p>
            <a:pPr marL="342900" marR="48895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2400" dirty="0" smtClean="0"/>
              <a:t>«</a:t>
            </a:r>
            <a:r>
              <a:rPr lang="ru-RU" sz="2400" dirty="0"/>
              <a:t>Комфорт», «</a:t>
            </a:r>
            <a:r>
              <a:rPr lang="ru-RU" sz="2400" dirty="0" err="1"/>
              <a:t>Ориги</a:t>
            </a:r>
            <a:r>
              <a:rPr lang="ru-RU" sz="2400" dirty="0"/>
              <a:t>-нал-П» (Германия), </a:t>
            </a:r>
            <a:endParaRPr lang="ru-RU" sz="2400" dirty="0" smtClean="0"/>
          </a:p>
          <a:p>
            <a:pPr marL="342900" marR="48895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ru-RU" sz="2400" dirty="0" smtClean="0"/>
              <a:t>многофункционального </a:t>
            </a:r>
            <a:r>
              <a:rPr lang="ru-RU" sz="2400" dirty="0"/>
              <a:t>прибора «</a:t>
            </a:r>
            <a:r>
              <a:rPr lang="ru-RU" sz="2400" dirty="0" err="1"/>
              <a:t>EndoEST</a:t>
            </a:r>
            <a:r>
              <a:rPr lang="ru-RU" sz="2400" dirty="0"/>
              <a:t>» (Россия)</a:t>
            </a:r>
            <a:endParaRPr sz="2400" dirty="0"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" y="3418234"/>
            <a:ext cx="4033520" cy="302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9" y="3573809"/>
            <a:ext cx="4165600" cy="2898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Нами были рассмотрены методы лечения периодонтитов временных зубов и периодонтитов постоянных зубов с несформированными корнями.</a:t>
            </a:r>
            <a:endParaRPr lang="ru-RU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Для практического врача-стоматолога детского возраста данная информация будет нести полезность, так как представленные материалы помогут разобраться и провести дифференциальную диагностику всех периодонтитов между собой. А также поможет врачам выбрать верную тактику лечения в зависимости от стадии формирования корня постоянного или временного зуба.</a:t>
            </a:r>
          </a:p>
        </p:txBody>
      </p:sp>
    </p:spTree>
    <p:extLst>
      <p:ext uri="{BB962C8B-B14F-4D97-AF65-F5344CB8AC3E}">
        <p14:creationId xmlns:p14="http://schemas.microsoft.com/office/powerpoint/2010/main" val="3830969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152400"/>
            <a:ext cx="77724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dirty="0"/>
              <a:t>Список</a:t>
            </a:r>
            <a:r>
              <a:rPr b="1" spc="-50" dirty="0"/>
              <a:t> </a:t>
            </a:r>
            <a:r>
              <a:rPr b="1" spc="-5" dirty="0"/>
              <a:t>литературы:</a:t>
            </a:r>
            <a:endParaRPr b="1" dirty="0"/>
          </a:p>
        </p:txBody>
      </p:sp>
      <p:sp>
        <p:nvSpPr>
          <p:cNvPr id="4" name="object 4"/>
          <p:cNvSpPr txBox="1"/>
          <p:nvPr/>
        </p:nvSpPr>
        <p:spPr>
          <a:xfrm>
            <a:off x="76200" y="990600"/>
            <a:ext cx="8763000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 marR="5080" indent="-4572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ru-RU" sz="2000" spc="-5" dirty="0" smtClean="0">
                <a:cs typeface="Century Gothic"/>
              </a:rPr>
              <a:t>Леонтьев, В.К. </a:t>
            </a:r>
            <a:r>
              <a:rPr sz="2000" spc="-5" dirty="0" err="1" smtClean="0">
                <a:cs typeface="Century Gothic"/>
              </a:rPr>
              <a:t>Детская</a:t>
            </a:r>
            <a:r>
              <a:rPr sz="2000" spc="-5" dirty="0" smtClean="0">
                <a:cs typeface="Century Gothic"/>
              </a:rPr>
              <a:t> </a:t>
            </a:r>
            <a:r>
              <a:rPr sz="2000" spc="-5" dirty="0">
                <a:cs typeface="Century Gothic"/>
              </a:rPr>
              <a:t>терапевтическая стоматология. Национальное </a:t>
            </a:r>
            <a:r>
              <a:rPr sz="2000" spc="-10" dirty="0">
                <a:cs typeface="Century Gothic"/>
              </a:rPr>
              <a:t>руководство. </a:t>
            </a:r>
            <a:r>
              <a:rPr sz="2000" spc="10" dirty="0">
                <a:cs typeface="Century Gothic"/>
              </a:rPr>
              <a:t>2-е  </a:t>
            </a:r>
            <a:r>
              <a:rPr sz="2000" spc="-5" dirty="0" err="1" smtClean="0">
                <a:cs typeface="Century Gothic"/>
              </a:rPr>
              <a:t>издание</a:t>
            </a:r>
            <a:r>
              <a:rPr lang="ru-RU" sz="2000" spc="-5" dirty="0" smtClean="0">
                <a:cs typeface="Century Gothic"/>
              </a:rPr>
              <a:t> </a:t>
            </a:r>
            <a:r>
              <a:rPr sz="2000" spc="-5" dirty="0" smtClean="0">
                <a:cs typeface="Century Gothic"/>
              </a:rPr>
              <a:t>/ </a:t>
            </a:r>
            <a:r>
              <a:rPr sz="2000" spc="-5" dirty="0">
                <a:cs typeface="Century Gothic"/>
              </a:rPr>
              <a:t>В.К. Ленонтьев, Л.П. Кисельникова/ национальное </a:t>
            </a:r>
            <a:r>
              <a:rPr sz="2000" spc="-10" dirty="0">
                <a:cs typeface="Century Gothic"/>
              </a:rPr>
              <a:t>руководство </a:t>
            </a:r>
            <a:r>
              <a:rPr sz="2000" dirty="0">
                <a:cs typeface="Century Gothic"/>
              </a:rPr>
              <a:t>–  Москва, </a:t>
            </a:r>
            <a:r>
              <a:rPr sz="2000" spc="-10" dirty="0">
                <a:cs typeface="Century Gothic"/>
              </a:rPr>
              <a:t>2017г.</a:t>
            </a:r>
            <a:r>
              <a:rPr sz="2000" spc="-5" dirty="0">
                <a:cs typeface="Century Gothic"/>
              </a:rPr>
              <a:t> –952с.</a:t>
            </a:r>
            <a:endParaRPr sz="2000" dirty="0">
              <a:cs typeface="Century Gothic"/>
            </a:endParaRPr>
          </a:p>
          <a:p>
            <a:pPr marL="812800" indent="-457200" algn="just">
              <a:lnSpc>
                <a:spcPct val="100000"/>
              </a:lnSpc>
              <a:spcBef>
                <a:spcPts val="38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ru-RU" sz="2000" spc="-5" dirty="0" err="1" smtClean="0">
                <a:cs typeface="Century Gothic"/>
              </a:rPr>
              <a:t>Велбери</a:t>
            </a:r>
            <a:r>
              <a:rPr lang="ru-RU" sz="2000" spc="-5" dirty="0" smtClean="0">
                <a:cs typeface="Century Gothic"/>
              </a:rPr>
              <a:t>, Р.Л. </a:t>
            </a:r>
            <a:r>
              <a:rPr sz="2000" spc="-5" dirty="0" err="1" smtClean="0">
                <a:cs typeface="Century Gothic"/>
              </a:rPr>
              <a:t>Детская</a:t>
            </a:r>
            <a:r>
              <a:rPr sz="2000" spc="-5" dirty="0" smtClean="0">
                <a:cs typeface="Century Gothic"/>
              </a:rPr>
              <a:t> </a:t>
            </a:r>
            <a:r>
              <a:rPr sz="2000" spc="-5" dirty="0" err="1" smtClean="0">
                <a:cs typeface="Century Gothic"/>
              </a:rPr>
              <a:t>стоматология</a:t>
            </a:r>
            <a:r>
              <a:rPr lang="ru-RU" sz="2000" spc="-5" dirty="0" smtClean="0">
                <a:cs typeface="Century Gothic"/>
              </a:rPr>
              <a:t> </a:t>
            </a:r>
            <a:r>
              <a:rPr sz="2000" spc="-5" dirty="0" smtClean="0">
                <a:cs typeface="Century Gothic"/>
              </a:rPr>
              <a:t>/ </a:t>
            </a:r>
            <a:r>
              <a:rPr sz="2000" spc="-5" dirty="0">
                <a:cs typeface="Century Gothic"/>
              </a:rPr>
              <a:t>Ричард Л. </a:t>
            </a:r>
            <a:r>
              <a:rPr sz="2000" spc="-5" dirty="0" err="1" smtClean="0">
                <a:cs typeface="Century Gothic"/>
              </a:rPr>
              <a:t>Велбери</a:t>
            </a:r>
            <a:r>
              <a:rPr sz="2000" spc="-5" dirty="0" smtClean="0">
                <a:cs typeface="Century Gothic"/>
              </a:rPr>
              <a:t> </a:t>
            </a:r>
            <a:r>
              <a:rPr sz="2000" spc="-5" dirty="0">
                <a:cs typeface="Century Gothic"/>
              </a:rPr>
              <a:t>перевод </a:t>
            </a:r>
            <a:r>
              <a:rPr sz="2000" dirty="0">
                <a:cs typeface="Century Gothic"/>
              </a:rPr>
              <a:t>с </a:t>
            </a:r>
            <a:r>
              <a:rPr sz="2000" spc="-5" dirty="0" err="1">
                <a:cs typeface="Century Gothic"/>
              </a:rPr>
              <a:t>английского</a:t>
            </a:r>
            <a:r>
              <a:rPr sz="2000" dirty="0">
                <a:cs typeface="Century Gothic"/>
              </a:rPr>
              <a:t> </a:t>
            </a:r>
            <a:r>
              <a:rPr sz="2000" spc="-5" dirty="0" smtClean="0">
                <a:cs typeface="Century Gothic"/>
              </a:rPr>
              <a:t>Л.П.</a:t>
            </a:r>
            <a:r>
              <a:rPr lang="ru-RU" sz="2000" dirty="0">
                <a:cs typeface="Century Gothic"/>
              </a:rPr>
              <a:t> </a:t>
            </a:r>
            <a:r>
              <a:rPr sz="2000" spc="-5" dirty="0" err="1" smtClean="0">
                <a:cs typeface="Century Gothic"/>
              </a:rPr>
              <a:t>Кисельникова</a:t>
            </a:r>
            <a:r>
              <a:rPr sz="2000" spc="-5" dirty="0" smtClean="0">
                <a:cs typeface="Century Gothic"/>
              </a:rPr>
              <a:t> </a:t>
            </a:r>
            <a:r>
              <a:rPr sz="2000" dirty="0" smtClean="0">
                <a:cs typeface="Century Gothic"/>
              </a:rPr>
              <a:t>–</a:t>
            </a:r>
            <a:r>
              <a:rPr lang="ru-RU" sz="2000" dirty="0" smtClean="0">
                <a:cs typeface="Century Gothic"/>
              </a:rPr>
              <a:t> </a:t>
            </a:r>
            <a:r>
              <a:rPr sz="2000" dirty="0" err="1" smtClean="0">
                <a:cs typeface="Century Gothic"/>
              </a:rPr>
              <a:t>Москва</a:t>
            </a:r>
            <a:r>
              <a:rPr sz="2000" dirty="0">
                <a:cs typeface="Century Gothic"/>
              </a:rPr>
              <a:t>, </a:t>
            </a:r>
            <a:r>
              <a:rPr sz="2000" spc="-10" dirty="0">
                <a:cs typeface="Century Gothic"/>
              </a:rPr>
              <a:t>2016г.</a:t>
            </a:r>
            <a:r>
              <a:rPr sz="2000" spc="15" dirty="0">
                <a:cs typeface="Century Gothic"/>
              </a:rPr>
              <a:t> </a:t>
            </a:r>
            <a:r>
              <a:rPr sz="2000" spc="-5" dirty="0">
                <a:cs typeface="Century Gothic"/>
              </a:rPr>
              <a:t>–456с.</a:t>
            </a:r>
            <a:endParaRPr sz="2000" dirty="0">
              <a:cs typeface="Century Gothic"/>
            </a:endParaRPr>
          </a:p>
          <a:p>
            <a:pPr marL="812800" marR="190500" indent="-457200" algn="just">
              <a:lnSpc>
                <a:spcPct val="100000"/>
              </a:lnSpc>
              <a:spcBef>
                <a:spcPts val="405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ru-RU" sz="2000" spc="-5" dirty="0" err="1" smtClean="0">
                <a:cs typeface="Century Gothic"/>
              </a:rPr>
              <a:t>Гажва</a:t>
            </a:r>
            <a:r>
              <a:rPr lang="ru-RU" sz="2000" spc="-5" dirty="0" smtClean="0">
                <a:cs typeface="Century Gothic"/>
              </a:rPr>
              <a:t>, С.И. </a:t>
            </a:r>
            <a:r>
              <a:rPr sz="2000" spc="-5" dirty="0" err="1" smtClean="0">
                <a:cs typeface="Century Gothic"/>
              </a:rPr>
              <a:t>Лечение</a:t>
            </a:r>
            <a:r>
              <a:rPr sz="2000" spc="-5" dirty="0" smtClean="0">
                <a:cs typeface="Century Gothic"/>
              </a:rPr>
              <a:t> </a:t>
            </a:r>
            <a:r>
              <a:rPr sz="2000" spc="-5" dirty="0">
                <a:cs typeface="Century Gothic"/>
              </a:rPr>
              <a:t>осложнений </a:t>
            </a:r>
            <a:r>
              <a:rPr sz="2000" dirty="0">
                <a:cs typeface="Century Gothic"/>
              </a:rPr>
              <a:t>кариеса </a:t>
            </a:r>
            <a:r>
              <a:rPr sz="2000" spc="-5" dirty="0">
                <a:cs typeface="Century Gothic"/>
              </a:rPr>
              <a:t>временных зубов </a:t>
            </a:r>
            <a:r>
              <a:rPr sz="2000" dirty="0">
                <a:cs typeface="Century Gothic"/>
              </a:rPr>
              <a:t>у </a:t>
            </a:r>
            <a:r>
              <a:rPr sz="2000" spc="-5" dirty="0" err="1" smtClean="0">
                <a:cs typeface="Century Gothic"/>
              </a:rPr>
              <a:t>детей</a:t>
            </a:r>
            <a:r>
              <a:rPr lang="ru-RU" sz="2000" spc="-5" dirty="0" smtClean="0">
                <a:cs typeface="Century Gothic"/>
              </a:rPr>
              <a:t> </a:t>
            </a:r>
            <a:r>
              <a:rPr sz="2000" dirty="0" smtClean="0">
                <a:cs typeface="Century Gothic"/>
              </a:rPr>
              <a:t>/ </a:t>
            </a:r>
            <a:r>
              <a:rPr sz="2000" spc="-5" dirty="0">
                <a:cs typeface="Century Gothic"/>
              </a:rPr>
              <a:t>С.И. </a:t>
            </a:r>
            <a:r>
              <a:rPr sz="2000" dirty="0">
                <a:cs typeface="Century Gothic"/>
              </a:rPr>
              <a:t>Гажва. –  </a:t>
            </a:r>
            <a:r>
              <a:rPr sz="2000" spc="-5" dirty="0">
                <a:cs typeface="Century Gothic"/>
              </a:rPr>
              <a:t>НГМА, </a:t>
            </a:r>
            <a:r>
              <a:rPr sz="2000" spc="-10" dirty="0">
                <a:cs typeface="Century Gothic"/>
              </a:rPr>
              <a:t>2015. </a:t>
            </a:r>
            <a:r>
              <a:rPr sz="2000" dirty="0">
                <a:cs typeface="Century Gothic"/>
              </a:rPr>
              <a:t>–</a:t>
            </a:r>
            <a:r>
              <a:rPr sz="2000" spc="15" dirty="0">
                <a:cs typeface="Century Gothic"/>
              </a:rPr>
              <a:t> </a:t>
            </a:r>
            <a:r>
              <a:rPr sz="2000" spc="-10" dirty="0">
                <a:cs typeface="Century Gothic"/>
              </a:rPr>
              <a:t>308с.</a:t>
            </a:r>
            <a:endParaRPr sz="2000" dirty="0">
              <a:cs typeface="Century Gothic"/>
            </a:endParaRPr>
          </a:p>
          <a:p>
            <a:pPr marL="812800" indent="-457200" algn="just">
              <a:lnSpc>
                <a:spcPct val="100000"/>
              </a:lnSpc>
              <a:spcBef>
                <a:spcPts val="38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ru-RU" sz="2000" spc="-5" dirty="0" smtClean="0">
                <a:cs typeface="Century Gothic"/>
              </a:rPr>
              <a:t>Ткачук, О.Е. </a:t>
            </a:r>
            <a:r>
              <a:rPr sz="2000" spc="-5" dirty="0" err="1" smtClean="0">
                <a:cs typeface="Century Gothic"/>
              </a:rPr>
              <a:t>Стоматология</a:t>
            </a:r>
            <a:r>
              <a:rPr sz="2000" spc="-5" dirty="0" smtClean="0">
                <a:cs typeface="Century Gothic"/>
              </a:rPr>
              <a:t> </a:t>
            </a:r>
            <a:r>
              <a:rPr sz="2000" spc="-5" dirty="0">
                <a:cs typeface="Century Gothic"/>
              </a:rPr>
              <a:t>детского возраста: </a:t>
            </a:r>
            <a:r>
              <a:rPr sz="2000" spc="-5" dirty="0" err="1">
                <a:cs typeface="Century Gothic"/>
              </a:rPr>
              <a:t>практическое</a:t>
            </a:r>
            <a:r>
              <a:rPr sz="2000" spc="-5" dirty="0">
                <a:cs typeface="Century Gothic"/>
              </a:rPr>
              <a:t> </a:t>
            </a:r>
            <a:r>
              <a:rPr sz="2000" spc="-5" dirty="0" err="1" smtClean="0">
                <a:cs typeface="Century Gothic"/>
              </a:rPr>
              <a:t>пособие</a:t>
            </a:r>
            <a:r>
              <a:rPr lang="ru-RU" sz="2000" spc="-5" dirty="0" smtClean="0">
                <a:cs typeface="Century Gothic"/>
              </a:rPr>
              <a:t> </a:t>
            </a:r>
            <a:r>
              <a:rPr sz="2000" dirty="0" smtClean="0">
                <a:cs typeface="Century Gothic"/>
              </a:rPr>
              <a:t>/ </a:t>
            </a:r>
            <a:r>
              <a:rPr sz="2000" dirty="0">
                <a:cs typeface="Century Gothic"/>
              </a:rPr>
              <a:t>О.Е. </a:t>
            </a:r>
            <a:r>
              <a:rPr sz="2000" spc="-5" dirty="0">
                <a:cs typeface="Century Gothic"/>
              </a:rPr>
              <a:t>Ткачук.</a:t>
            </a:r>
            <a:r>
              <a:rPr sz="2000" spc="35" dirty="0">
                <a:cs typeface="Century Gothic"/>
              </a:rPr>
              <a:t> </a:t>
            </a:r>
            <a:r>
              <a:rPr sz="2000" dirty="0" smtClean="0">
                <a:cs typeface="Century Gothic"/>
              </a:rPr>
              <a:t>–</a:t>
            </a:r>
            <a:r>
              <a:rPr lang="ru-RU" sz="2000" dirty="0" smtClean="0">
                <a:cs typeface="Century Gothic"/>
              </a:rPr>
              <a:t> </a:t>
            </a:r>
            <a:r>
              <a:rPr sz="2000" spc="-5" dirty="0" err="1" smtClean="0">
                <a:cs typeface="Century Gothic"/>
              </a:rPr>
              <a:t>Феникс</a:t>
            </a:r>
            <a:r>
              <a:rPr sz="2000" spc="-5" dirty="0">
                <a:cs typeface="Century Gothic"/>
              </a:rPr>
              <a:t>, </a:t>
            </a:r>
            <a:r>
              <a:rPr sz="2000" spc="-10" dirty="0">
                <a:cs typeface="Century Gothic"/>
              </a:rPr>
              <a:t>2006. </a:t>
            </a:r>
            <a:r>
              <a:rPr sz="2000" dirty="0">
                <a:cs typeface="Century Gothic"/>
              </a:rPr>
              <a:t>–</a:t>
            </a:r>
            <a:r>
              <a:rPr sz="2000" spc="10" dirty="0">
                <a:cs typeface="Century Gothic"/>
              </a:rPr>
              <a:t> </a:t>
            </a:r>
            <a:r>
              <a:rPr sz="2000" spc="-10" dirty="0">
                <a:cs typeface="Century Gothic"/>
              </a:rPr>
              <a:t>304с.</a:t>
            </a:r>
            <a:endParaRPr sz="2000" dirty="0">
              <a:cs typeface="Century Gothic"/>
            </a:endParaRPr>
          </a:p>
          <a:p>
            <a:pPr marL="812800" indent="-457200" algn="just">
              <a:lnSpc>
                <a:spcPct val="100000"/>
              </a:lnSpc>
              <a:spcBef>
                <a:spcPts val="38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cs typeface="Century Gothic"/>
              </a:rPr>
              <a:t>Лечение </a:t>
            </a:r>
            <a:r>
              <a:rPr sz="2000" dirty="0">
                <a:cs typeface="Century Gothic"/>
              </a:rPr>
              <a:t>и </a:t>
            </a:r>
            <a:r>
              <a:rPr sz="2000" spc="-5" dirty="0">
                <a:cs typeface="Century Gothic"/>
              </a:rPr>
              <a:t>реставрация </a:t>
            </a:r>
            <a:r>
              <a:rPr sz="2000" spc="-5" dirty="0" err="1">
                <a:cs typeface="Century Gothic"/>
              </a:rPr>
              <a:t>молочных</a:t>
            </a:r>
            <a:r>
              <a:rPr sz="2000" spc="-5" dirty="0">
                <a:cs typeface="Century Gothic"/>
              </a:rPr>
              <a:t> </a:t>
            </a:r>
            <a:r>
              <a:rPr sz="2000" spc="-5" dirty="0" err="1" smtClean="0">
                <a:cs typeface="Century Gothic"/>
              </a:rPr>
              <a:t>зубов</a:t>
            </a:r>
            <a:r>
              <a:rPr lang="ru-RU" sz="2000" spc="-5" dirty="0">
                <a:cs typeface="Century Gothic"/>
              </a:rPr>
              <a:t> </a:t>
            </a:r>
            <a:r>
              <a:rPr sz="2000" dirty="0" smtClean="0">
                <a:cs typeface="Century Gothic"/>
              </a:rPr>
              <a:t>/ </a:t>
            </a:r>
            <a:r>
              <a:rPr lang="ru-RU" sz="2000" dirty="0" smtClean="0">
                <a:cs typeface="Century Gothic"/>
              </a:rPr>
              <a:t>М.С. </a:t>
            </a:r>
            <a:r>
              <a:rPr sz="2000" dirty="0" err="1" smtClean="0">
                <a:cs typeface="Century Gothic"/>
              </a:rPr>
              <a:t>Даггал</a:t>
            </a:r>
            <a:r>
              <a:rPr sz="2000" spc="-5" dirty="0" smtClean="0">
                <a:cs typeface="Century Gothic"/>
              </a:rPr>
              <a:t>,</a:t>
            </a:r>
            <a:r>
              <a:rPr lang="ru-RU" sz="2000" spc="-5" dirty="0" smtClean="0">
                <a:cs typeface="Century Gothic"/>
              </a:rPr>
              <a:t> </a:t>
            </a:r>
            <a:r>
              <a:rPr lang="ru-RU" sz="2000" spc="-5" dirty="0" err="1" smtClean="0">
                <a:cs typeface="Century Gothic"/>
              </a:rPr>
              <a:t>М.Е.Дж</a:t>
            </a:r>
            <a:r>
              <a:rPr lang="ru-RU" sz="2000" spc="-5" dirty="0" smtClean="0">
                <a:cs typeface="Century Gothic"/>
              </a:rPr>
              <a:t>. </a:t>
            </a:r>
            <a:r>
              <a:rPr sz="2000" spc="-5" dirty="0" err="1" smtClean="0">
                <a:cs typeface="Century Gothic"/>
              </a:rPr>
              <a:t>Керзон</a:t>
            </a:r>
            <a:r>
              <a:rPr sz="2000" spc="-5" dirty="0" smtClean="0">
                <a:cs typeface="Century Gothic"/>
              </a:rPr>
              <a:t>,</a:t>
            </a:r>
            <a:r>
              <a:rPr lang="ru-RU" sz="2000" spc="-5" dirty="0" smtClean="0">
                <a:cs typeface="Century Gothic"/>
              </a:rPr>
              <a:t> С.А. </a:t>
            </a:r>
            <a:r>
              <a:rPr sz="2000" spc="-5" dirty="0" err="1" smtClean="0">
                <a:cs typeface="Century Gothic"/>
              </a:rPr>
              <a:t>Фэйл</a:t>
            </a:r>
            <a:r>
              <a:rPr lang="ru-RU" sz="2000" spc="-5" dirty="0">
                <a:cs typeface="Century Gothic"/>
              </a:rPr>
              <a:t> </a:t>
            </a:r>
            <a:r>
              <a:rPr lang="en-US" sz="2000" spc="-10" dirty="0" smtClean="0">
                <a:cs typeface="Century Gothic"/>
              </a:rPr>
              <a:t>[</a:t>
            </a:r>
            <a:r>
              <a:rPr lang="ru-RU" sz="2000" spc="-10" dirty="0" smtClean="0">
                <a:cs typeface="Century Gothic"/>
              </a:rPr>
              <a:t>и др.</a:t>
            </a:r>
            <a:r>
              <a:rPr lang="en-US" sz="2000" spc="-10" dirty="0" smtClean="0">
                <a:cs typeface="Century Gothic"/>
              </a:rPr>
              <a:t>]</a:t>
            </a:r>
            <a:r>
              <a:rPr lang="ru-RU" sz="2000" spc="-10" dirty="0" smtClean="0">
                <a:cs typeface="Century Gothic"/>
              </a:rPr>
              <a:t>, </a:t>
            </a:r>
            <a:r>
              <a:rPr lang="ru-RU" sz="2000" dirty="0" smtClean="0">
                <a:cs typeface="Century Gothic"/>
              </a:rPr>
              <a:t>п</a:t>
            </a:r>
            <a:r>
              <a:rPr sz="2000" dirty="0" err="1" smtClean="0">
                <a:cs typeface="Century Gothic"/>
              </a:rPr>
              <a:t>ер</a:t>
            </a:r>
            <a:r>
              <a:rPr lang="ru-RU" sz="2000" dirty="0" err="1" smtClean="0">
                <a:cs typeface="Century Gothic"/>
              </a:rPr>
              <a:t>евод</a:t>
            </a:r>
            <a:r>
              <a:rPr sz="2000" dirty="0" smtClean="0">
                <a:cs typeface="Century Gothic"/>
              </a:rPr>
              <a:t> </a:t>
            </a:r>
            <a:r>
              <a:rPr sz="2000" dirty="0">
                <a:cs typeface="Century Gothic"/>
              </a:rPr>
              <a:t>с </a:t>
            </a:r>
            <a:r>
              <a:rPr sz="2000" spc="-5" dirty="0" err="1">
                <a:cs typeface="Century Gothic"/>
              </a:rPr>
              <a:t>англ</a:t>
            </a:r>
            <a:r>
              <a:rPr sz="2000" spc="-5" dirty="0" smtClean="0">
                <a:cs typeface="Century Gothic"/>
              </a:rPr>
              <a:t>. </a:t>
            </a:r>
            <a:r>
              <a:rPr lang="ru-RU" sz="2000" spc="-5" dirty="0">
                <a:cs typeface="Century Gothic"/>
              </a:rPr>
              <a:t>п</a:t>
            </a:r>
            <a:r>
              <a:rPr sz="2000" spc="-5" dirty="0" err="1" smtClean="0">
                <a:cs typeface="Century Gothic"/>
              </a:rPr>
              <a:t>од</a:t>
            </a:r>
            <a:r>
              <a:rPr sz="2000" spc="70" dirty="0" smtClean="0">
                <a:cs typeface="Century Gothic"/>
              </a:rPr>
              <a:t> </a:t>
            </a:r>
            <a:r>
              <a:rPr sz="2000" spc="-5" dirty="0" err="1" smtClean="0">
                <a:cs typeface="Century Gothic"/>
              </a:rPr>
              <a:t>общ</a:t>
            </a:r>
            <a:r>
              <a:rPr sz="2000" spc="-5" dirty="0" smtClean="0">
                <a:cs typeface="Century Gothic"/>
              </a:rPr>
              <a:t>.</a:t>
            </a:r>
            <a:r>
              <a:rPr lang="ru-RU" sz="2000" dirty="0">
                <a:cs typeface="Century Gothic"/>
              </a:rPr>
              <a:t> </a:t>
            </a:r>
            <a:r>
              <a:rPr sz="2000" spc="-5" dirty="0" err="1" smtClean="0">
                <a:cs typeface="Century Gothic"/>
              </a:rPr>
              <a:t>ред</a:t>
            </a:r>
            <a:r>
              <a:rPr sz="2000" spc="-5" dirty="0">
                <a:cs typeface="Century Gothic"/>
              </a:rPr>
              <a:t>. Виноградовой </a:t>
            </a:r>
            <a:r>
              <a:rPr sz="2000" dirty="0">
                <a:cs typeface="Century Gothic"/>
              </a:rPr>
              <a:t>Т.Ф. – МедПресс-Информ, </a:t>
            </a:r>
            <a:r>
              <a:rPr sz="2000" spc="-10" dirty="0">
                <a:cs typeface="Century Gothic"/>
              </a:rPr>
              <a:t>2009. </a:t>
            </a:r>
            <a:r>
              <a:rPr sz="2000" dirty="0">
                <a:cs typeface="Century Gothic"/>
              </a:rPr>
              <a:t>–</a:t>
            </a:r>
            <a:r>
              <a:rPr sz="2000" spc="-60" dirty="0">
                <a:cs typeface="Century Gothic"/>
              </a:rPr>
              <a:t> </a:t>
            </a:r>
            <a:r>
              <a:rPr sz="2000" spc="-10" dirty="0">
                <a:cs typeface="Century Gothic"/>
              </a:rPr>
              <a:t>160с.</a:t>
            </a:r>
            <a:endParaRPr sz="2000" dirty="0">
              <a:cs typeface="Century Gothic"/>
            </a:endParaRPr>
          </a:p>
          <a:p>
            <a:pPr marL="812800" indent="-457200" algn="just">
              <a:lnSpc>
                <a:spcPct val="100000"/>
              </a:lnSpc>
              <a:spcBef>
                <a:spcPts val="38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ru-RU" sz="2000" spc="-5" dirty="0" smtClean="0">
                <a:cs typeface="Century Gothic"/>
              </a:rPr>
              <a:t>Мамедова, Л.А. </a:t>
            </a:r>
            <a:r>
              <a:rPr sz="2000" spc="-5" dirty="0" err="1" smtClean="0">
                <a:cs typeface="Century Gothic"/>
              </a:rPr>
              <a:t>Принципы</a:t>
            </a:r>
            <a:r>
              <a:rPr sz="2000" spc="-5" dirty="0" smtClean="0">
                <a:cs typeface="Century Gothic"/>
              </a:rPr>
              <a:t> </a:t>
            </a:r>
            <a:r>
              <a:rPr sz="2000" spc="-5" dirty="0">
                <a:cs typeface="Century Gothic"/>
              </a:rPr>
              <a:t>эндодонтического </a:t>
            </a:r>
            <a:r>
              <a:rPr sz="2000" spc="-5" dirty="0" err="1">
                <a:cs typeface="Century Gothic"/>
              </a:rPr>
              <a:t>лечения</a:t>
            </a:r>
            <a:r>
              <a:rPr sz="2000" spc="-5" dirty="0">
                <a:cs typeface="Century Gothic"/>
              </a:rPr>
              <a:t> </a:t>
            </a:r>
            <a:r>
              <a:rPr sz="2000" spc="-10" dirty="0" err="1" smtClean="0">
                <a:cs typeface="Century Gothic"/>
              </a:rPr>
              <a:t>зубов</a:t>
            </a:r>
            <a:r>
              <a:rPr sz="2000" spc="-10" dirty="0" smtClean="0">
                <a:cs typeface="Century Gothic"/>
              </a:rPr>
              <a:t> </a:t>
            </a:r>
            <a:r>
              <a:rPr sz="2000" spc="-5" dirty="0" smtClean="0">
                <a:cs typeface="Century Gothic"/>
              </a:rPr>
              <a:t>/</a:t>
            </a:r>
            <a:r>
              <a:rPr lang="ru-RU" sz="2000" spc="-5" dirty="0" smtClean="0">
                <a:cs typeface="Century Gothic"/>
              </a:rPr>
              <a:t> </a:t>
            </a:r>
            <a:r>
              <a:rPr sz="2000" spc="-5" dirty="0" err="1" smtClean="0">
                <a:cs typeface="Century Gothic"/>
              </a:rPr>
              <a:t>учебное</a:t>
            </a:r>
            <a:r>
              <a:rPr sz="2000" spc="-5" dirty="0" smtClean="0">
                <a:cs typeface="Century Gothic"/>
              </a:rPr>
              <a:t> </a:t>
            </a:r>
            <a:r>
              <a:rPr sz="2000" spc="-5" dirty="0">
                <a:cs typeface="Century Gothic"/>
              </a:rPr>
              <a:t>пособие </a:t>
            </a:r>
            <a:r>
              <a:rPr sz="2000" dirty="0">
                <a:cs typeface="Century Gothic"/>
              </a:rPr>
              <a:t>–</a:t>
            </a:r>
            <a:r>
              <a:rPr sz="2000" spc="140" dirty="0">
                <a:cs typeface="Century Gothic"/>
              </a:rPr>
              <a:t> </a:t>
            </a:r>
            <a:r>
              <a:rPr sz="2000" spc="-15" dirty="0" smtClean="0">
                <a:cs typeface="Century Gothic"/>
              </a:rPr>
              <a:t>Л.А.</a:t>
            </a:r>
            <a:r>
              <a:rPr lang="ru-RU" sz="2000" dirty="0">
                <a:cs typeface="Century Gothic"/>
              </a:rPr>
              <a:t> </a:t>
            </a:r>
            <a:r>
              <a:rPr sz="2000" spc="-5" dirty="0" err="1" smtClean="0">
                <a:cs typeface="Century Gothic"/>
              </a:rPr>
              <a:t>Мамедова</a:t>
            </a:r>
            <a:r>
              <a:rPr sz="2000" spc="-5" dirty="0" smtClean="0">
                <a:cs typeface="Century Gothic"/>
              </a:rPr>
              <a:t> </a:t>
            </a:r>
            <a:r>
              <a:rPr sz="2000" dirty="0">
                <a:cs typeface="Century Gothic"/>
              </a:rPr>
              <a:t>– Мед.книга, </a:t>
            </a:r>
            <a:r>
              <a:rPr sz="2000" spc="-10" dirty="0">
                <a:cs typeface="Century Gothic"/>
              </a:rPr>
              <a:t>2009. </a:t>
            </a:r>
            <a:r>
              <a:rPr sz="2000" dirty="0">
                <a:cs typeface="Century Gothic"/>
              </a:rPr>
              <a:t>–</a:t>
            </a:r>
            <a:r>
              <a:rPr sz="2000" spc="-50" dirty="0">
                <a:cs typeface="Century Gothic"/>
              </a:rPr>
              <a:t> </a:t>
            </a:r>
            <a:r>
              <a:rPr sz="2000" spc="-5" dirty="0">
                <a:cs typeface="Century Gothic"/>
              </a:rPr>
              <a:t>76с.</a:t>
            </a:r>
            <a:endParaRPr sz="2000" dirty="0">
              <a:cs typeface="Century Gothic"/>
            </a:endParaRPr>
          </a:p>
          <a:p>
            <a:pPr marL="812800" marR="676910" indent="-457200" algn="just">
              <a:lnSpc>
                <a:spcPct val="100000"/>
              </a:lnSpc>
              <a:spcBef>
                <a:spcPts val="380"/>
              </a:spcBef>
              <a:buFont typeface="+mj-lt"/>
              <a:buAutoNum type="arabicPeriod"/>
              <a:tabLst>
                <a:tab pos="354965" algn="l"/>
                <a:tab pos="355600" algn="l"/>
              </a:tabLst>
            </a:pPr>
            <a:r>
              <a:rPr lang="ru-RU" sz="2000" spc="-5" dirty="0" smtClean="0">
                <a:cs typeface="Century Gothic"/>
              </a:rPr>
              <a:t>Елизарова В.М. </a:t>
            </a:r>
            <a:r>
              <a:rPr sz="2000" spc="-5" dirty="0" err="1" smtClean="0">
                <a:cs typeface="Century Gothic"/>
              </a:rPr>
              <a:t>Стоматология</a:t>
            </a:r>
            <a:r>
              <a:rPr sz="2000" spc="-5" dirty="0" smtClean="0">
                <a:cs typeface="Century Gothic"/>
              </a:rPr>
              <a:t> </a:t>
            </a:r>
            <a:r>
              <a:rPr sz="2000" spc="-5" dirty="0">
                <a:cs typeface="Century Gothic"/>
              </a:rPr>
              <a:t>детского возраста: учебник: </a:t>
            </a:r>
            <a:r>
              <a:rPr sz="2000" dirty="0">
                <a:cs typeface="Century Gothic"/>
              </a:rPr>
              <a:t>в 3 ч. </a:t>
            </a:r>
            <a:r>
              <a:rPr sz="2000" spc="-5" dirty="0">
                <a:cs typeface="Century Gothic"/>
              </a:rPr>
              <a:t>Ч. 1. </a:t>
            </a:r>
            <a:r>
              <a:rPr sz="2000" dirty="0" err="1" smtClean="0">
                <a:cs typeface="Century Gothic"/>
              </a:rPr>
              <a:t>Терапия</a:t>
            </a:r>
            <a:r>
              <a:rPr sz="2000" dirty="0" smtClean="0">
                <a:cs typeface="Century Gothic"/>
              </a:rPr>
              <a:t> </a:t>
            </a:r>
            <a:r>
              <a:rPr sz="2000" dirty="0">
                <a:cs typeface="Century Gothic"/>
              </a:rPr>
              <a:t>/ В.М.  </a:t>
            </a:r>
            <a:r>
              <a:rPr sz="2000" spc="-5" dirty="0">
                <a:cs typeface="Century Gothic"/>
              </a:rPr>
              <a:t>Елизарова. </a:t>
            </a:r>
            <a:r>
              <a:rPr sz="2000" dirty="0">
                <a:cs typeface="Century Gothic"/>
              </a:rPr>
              <a:t>– </a:t>
            </a:r>
            <a:r>
              <a:rPr sz="2000" spc="5" dirty="0">
                <a:cs typeface="Century Gothic"/>
              </a:rPr>
              <a:t>М.: </a:t>
            </a:r>
            <a:r>
              <a:rPr sz="2000" spc="-5" dirty="0">
                <a:cs typeface="Century Gothic"/>
              </a:rPr>
              <a:t>ГЭОТАР-Медиа, </a:t>
            </a:r>
            <a:r>
              <a:rPr sz="2000" spc="-10" dirty="0">
                <a:cs typeface="Century Gothic"/>
              </a:rPr>
              <a:t>2016. </a:t>
            </a:r>
            <a:r>
              <a:rPr sz="2000" dirty="0">
                <a:cs typeface="Century Gothic"/>
              </a:rPr>
              <a:t>–</a:t>
            </a:r>
            <a:r>
              <a:rPr sz="2000" spc="-30" dirty="0">
                <a:cs typeface="Century Gothic"/>
              </a:rPr>
              <a:t> </a:t>
            </a:r>
            <a:r>
              <a:rPr sz="2000" spc="-10" dirty="0">
                <a:cs typeface="Century Gothic"/>
              </a:rPr>
              <a:t>480с.</a:t>
            </a:r>
            <a:endParaRPr sz="2000" dirty="0"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7535" y="139385"/>
            <a:ext cx="7886700" cy="1325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5" dirty="0"/>
              <a:t>Классификация</a:t>
            </a:r>
            <a:endParaRPr b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585"/>
              </a:spcBef>
              <a:buNone/>
            </a:pPr>
            <a:r>
              <a:rPr lang="ru-RU" sz="2400" b="1" spc="-5" dirty="0">
                <a:cs typeface="Century Gothic"/>
              </a:rPr>
              <a:t>По</a:t>
            </a:r>
            <a:r>
              <a:rPr lang="ru-RU" sz="2400" b="1" spc="-15" dirty="0">
                <a:cs typeface="Century Gothic"/>
              </a:rPr>
              <a:t> </a:t>
            </a:r>
            <a:r>
              <a:rPr lang="ru-RU" sz="2400" b="1" spc="-5" dirty="0">
                <a:cs typeface="Century Gothic"/>
              </a:rPr>
              <a:t>локализации</a:t>
            </a:r>
            <a:endParaRPr lang="ru-RU" sz="2400" dirty="0">
              <a:cs typeface="Century Gothic"/>
            </a:endParaRPr>
          </a:p>
          <a:p>
            <a:pPr marL="355600" marR="606425" indent="-342900" algn="just">
              <a:lnSpc>
                <a:spcPct val="120000"/>
              </a:lnSpc>
            </a:pPr>
            <a:r>
              <a:rPr lang="ru-RU" sz="2400" spc="-10" dirty="0" smtClean="0">
                <a:cs typeface="Century Gothic"/>
              </a:rPr>
              <a:t>В</a:t>
            </a:r>
            <a:r>
              <a:rPr lang="ru-RU" sz="2400" dirty="0" smtClean="0">
                <a:cs typeface="Century Gothic"/>
              </a:rPr>
              <a:t>ерх</a:t>
            </a:r>
            <a:r>
              <a:rPr lang="ru-RU" sz="2400" spc="-20" dirty="0" smtClean="0">
                <a:cs typeface="Century Gothic"/>
              </a:rPr>
              <a:t>у</a:t>
            </a:r>
            <a:r>
              <a:rPr lang="ru-RU" sz="2400" spc="5" dirty="0" smtClean="0">
                <a:cs typeface="Century Gothic"/>
              </a:rPr>
              <a:t>ш</a:t>
            </a:r>
            <a:r>
              <a:rPr lang="ru-RU" sz="2400" dirty="0" smtClean="0">
                <a:cs typeface="Century Gothic"/>
              </a:rPr>
              <a:t>еч</a:t>
            </a:r>
            <a:r>
              <a:rPr lang="ru-RU" sz="2400" spc="5" dirty="0" smtClean="0">
                <a:cs typeface="Century Gothic"/>
              </a:rPr>
              <a:t>н</a:t>
            </a:r>
            <a:r>
              <a:rPr lang="ru-RU" sz="2400" dirty="0" smtClean="0">
                <a:cs typeface="Century Gothic"/>
              </a:rPr>
              <a:t>ый (апикальный)  </a:t>
            </a:r>
            <a:endParaRPr lang="ru-RU" sz="2400" dirty="0">
              <a:cs typeface="Century Gothic"/>
            </a:endParaRPr>
          </a:p>
          <a:p>
            <a:pPr marL="355600" marR="606425" indent="-342900" algn="just">
              <a:lnSpc>
                <a:spcPct val="120000"/>
              </a:lnSpc>
            </a:pPr>
            <a:r>
              <a:rPr lang="ru-RU" sz="2400" spc="-5" dirty="0" smtClean="0">
                <a:cs typeface="Century Gothic"/>
              </a:rPr>
              <a:t>Маргинальный (краевой)</a:t>
            </a:r>
            <a:endParaRPr lang="ru-RU" sz="2400" dirty="0">
              <a:cs typeface="Century Gothic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986530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b="1" spc="-5" dirty="0">
                <a:cs typeface="Century Gothic"/>
              </a:rPr>
              <a:t>По</a:t>
            </a:r>
            <a:r>
              <a:rPr lang="ru-RU" sz="2400" b="1" spc="-15" dirty="0">
                <a:cs typeface="Century Gothic"/>
              </a:rPr>
              <a:t> </a:t>
            </a:r>
            <a:r>
              <a:rPr lang="ru-RU" sz="2400" b="1" spc="-5" dirty="0">
                <a:cs typeface="Century Gothic"/>
              </a:rPr>
              <a:t>течению</a:t>
            </a:r>
            <a:endParaRPr lang="ru-RU" sz="2400" dirty="0"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480"/>
              </a:spcBef>
              <a:buNone/>
            </a:pPr>
            <a:r>
              <a:rPr lang="ru-RU" sz="2400" i="1" spc="-5" dirty="0">
                <a:cs typeface="Century Gothic"/>
              </a:rPr>
              <a:t>Острый</a:t>
            </a:r>
            <a:endParaRPr lang="ru-RU" sz="2400" i="1" dirty="0">
              <a:cs typeface="Century Gothic"/>
            </a:endParaRPr>
          </a:p>
          <a:p>
            <a:pPr marL="0" indent="0" algn="just">
              <a:lnSpc>
                <a:spcPct val="100000"/>
              </a:lnSpc>
              <a:spcBef>
                <a:spcPts val="480"/>
              </a:spcBef>
              <a:buNone/>
            </a:pPr>
            <a:r>
              <a:rPr lang="ru-RU" sz="2400" i="1" spc="-5" dirty="0">
                <a:cs typeface="Century Gothic"/>
              </a:rPr>
              <a:t>Хронический</a:t>
            </a:r>
            <a:endParaRPr lang="ru-RU" sz="2400" i="1" dirty="0">
              <a:cs typeface="Century Gothic"/>
            </a:endParaRPr>
          </a:p>
          <a:p>
            <a:pPr marL="355600" marR="5080" indent="-342900" algn="just">
              <a:lnSpc>
                <a:spcPct val="120100"/>
              </a:lnSpc>
            </a:pPr>
            <a:r>
              <a:rPr lang="ru-RU" sz="2400" spc="-10" dirty="0">
                <a:cs typeface="Century Gothic"/>
              </a:rPr>
              <a:t>Гранулирующий</a:t>
            </a:r>
          </a:p>
          <a:p>
            <a:pPr marL="355600" marR="5080" indent="-342900" algn="just">
              <a:lnSpc>
                <a:spcPct val="120100"/>
              </a:lnSpc>
            </a:pPr>
            <a:r>
              <a:rPr lang="ru-RU" sz="2400" spc="-10" dirty="0">
                <a:cs typeface="Century Gothic"/>
              </a:rPr>
              <a:t>Гранулематозный</a:t>
            </a:r>
          </a:p>
          <a:p>
            <a:pPr marL="355600" marR="5080" indent="-342900" algn="just">
              <a:lnSpc>
                <a:spcPct val="120100"/>
              </a:lnSpc>
            </a:pPr>
            <a:r>
              <a:rPr lang="ru-RU" sz="2400" spc="-10" dirty="0">
                <a:cs typeface="Century Gothic"/>
              </a:rPr>
              <a:t>Фиброзный</a:t>
            </a:r>
            <a:endParaRPr lang="ru-RU" sz="2400" dirty="0">
              <a:cs typeface="Century Gothic"/>
            </a:endParaRPr>
          </a:p>
          <a:p>
            <a:pPr marL="0" marR="825500" indent="0" algn="just">
              <a:lnSpc>
                <a:spcPct val="100000"/>
              </a:lnSpc>
              <a:spcBef>
                <a:spcPts val="480"/>
              </a:spcBef>
              <a:buNone/>
            </a:pPr>
            <a:r>
              <a:rPr lang="ru-RU" sz="2400" i="1" spc="-5" dirty="0" smtClean="0">
                <a:cs typeface="Century Gothic"/>
              </a:rPr>
              <a:t>Хронический в </a:t>
            </a:r>
            <a:r>
              <a:rPr lang="ru-RU" sz="2400" i="1" dirty="0">
                <a:cs typeface="Century Gothic"/>
              </a:rPr>
              <a:t>стадии  </a:t>
            </a:r>
            <a:r>
              <a:rPr lang="ru-RU" sz="2400" i="1" spc="-10" dirty="0">
                <a:cs typeface="Century Gothic"/>
              </a:rPr>
              <a:t>о</a:t>
            </a:r>
            <a:r>
              <a:rPr lang="ru-RU" sz="2400" i="1" dirty="0">
                <a:cs typeface="Century Gothic"/>
              </a:rPr>
              <a:t>б</a:t>
            </a:r>
            <a:r>
              <a:rPr lang="ru-RU" sz="2400" i="1" spc="-10" dirty="0">
                <a:cs typeface="Century Gothic"/>
              </a:rPr>
              <a:t>о</a:t>
            </a:r>
            <a:r>
              <a:rPr lang="ru-RU" sz="2400" i="1" dirty="0">
                <a:cs typeface="Century Gothic"/>
              </a:rPr>
              <a:t>стрен</a:t>
            </a:r>
            <a:r>
              <a:rPr lang="ru-RU" sz="2400" i="1" spc="5" dirty="0">
                <a:cs typeface="Century Gothic"/>
              </a:rPr>
              <a:t>и</a:t>
            </a:r>
            <a:r>
              <a:rPr lang="ru-RU" sz="2400" i="1" dirty="0">
                <a:cs typeface="Century Gothic"/>
              </a:rPr>
              <a:t>я</a:t>
            </a:r>
          </a:p>
          <a:p>
            <a:endParaRPr lang="ru-RU" dirty="0"/>
          </a:p>
        </p:txBody>
      </p:sp>
      <p:sp>
        <p:nvSpPr>
          <p:cNvPr id="4" name="object 4"/>
          <p:cNvSpPr txBox="1"/>
          <p:nvPr/>
        </p:nvSpPr>
        <p:spPr>
          <a:xfrm>
            <a:off x="547370" y="1104272"/>
            <a:ext cx="7987030" cy="81368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algn="just">
              <a:lnSpc>
                <a:spcPct val="100000"/>
              </a:lnSpc>
            </a:pPr>
            <a:endParaRPr sz="2400" dirty="0"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4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8200"/>
          </a:xfrm>
        </p:spPr>
        <p:txBody>
          <a:bodyPr/>
          <a:lstStyle/>
          <a:p>
            <a:pPr algn="ctr"/>
            <a:r>
              <a:rPr lang="ru-RU" b="1" dirty="0" smtClean="0"/>
              <a:t>Классификация МКБ-10 (версия 2018)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057650" cy="4351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600" b="1" dirty="0" smtClean="0"/>
              <a:t>К04.4 </a:t>
            </a:r>
          </a:p>
          <a:p>
            <a:pPr marL="0" indent="0" algn="just">
              <a:buNone/>
            </a:pPr>
            <a:r>
              <a:rPr lang="ru-RU" sz="2600" b="1" dirty="0" smtClean="0"/>
              <a:t>Острый </a:t>
            </a:r>
            <a:r>
              <a:rPr lang="ru-RU" sz="2600" b="1" dirty="0"/>
              <a:t>апикальный периодонтит пульпарного происхождения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Острый апикальный периодонтит БДУ</a:t>
            </a:r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r>
              <a:rPr lang="ru-RU" sz="2600" b="1" dirty="0"/>
              <a:t>K04.5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b="1" dirty="0"/>
              <a:t>Хронический апикальный периодонтит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Апикальная или </a:t>
            </a:r>
            <a:r>
              <a:rPr lang="ru-RU" sz="2600" dirty="0" err="1"/>
              <a:t>периапикальная</a:t>
            </a:r>
            <a:r>
              <a:rPr lang="ru-RU" sz="2600" dirty="0"/>
              <a:t> гранулема</a:t>
            </a:r>
          </a:p>
          <a:p>
            <a:pPr marL="0" indent="0" algn="just">
              <a:buNone/>
            </a:pPr>
            <a:r>
              <a:rPr lang="ru-RU" sz="2600" dirty="0"/>
              <a:t>Апикальный периодонтит БДУ</a:t>
            </a:r>
          </a:p>
          <a:p>
            <a:pPr marL="0" indent="0" algn="just">
              <a:buNone/>
            </a:pPr>
            <a:endParaRPr lang="ru-RU" sz="2600" b="1" dirty="0" smtClean="0"/>
          </a:p>
          <a:p>
            <a:pPr marL="0" indent="0" algn="just">
              <a:buNone/>
            </a:pPr>
            <a:r>
              <a:rPr lang="ru-RU" sz="2600" b="1" dirty="0" smtClean="0"/>
              <a:t>K04.6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b="1" dirty="0" err="1"/>
              <a:t>Периапикальный</a:t>
            </a:r>
            <a:r>
              <a:rPr lang="ru-RU" sz="2600" b="1" dirty="0"/>
              <a:t> абсцесс с полостью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Зубной [дентальный] абсцесс с полостью</a:t>
            </a:r>
          </a:p>
          <a:p>
            <a:pPr marL="0" indent="0" algn="just">
              <a:buNone/>
            </a:pPr>
            <a:r>
              <a:rPr lang="ru-RU" sz="2600" dirty="0" err="1"/>
              <a:t>Дентоальвеолярный</a:t>
            </a:r>
            <a:r>
              <a:rPr lang="ru-RU" sz="2600" dirty="0"/>
              <a:t> абсцесс с полостью</a:t>
            </a:r>
          </a:p>
          <a:p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4057650" cy="50323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600" b="1" dirty="0"/>
              <a:t>K04.7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b="1" dirty="0" err="1"/>
              <a:t>Периапикальный</a:t>
            </a:r>
            <a:r>
              <a:rPr lang="ru-RU" sz="2600" b="1" dirty="0"/>
              <a:t> абсцесс без полости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Зубной [дентальный] абсцесс БДУ</a:t>
            </a:r>
          </a:p>
          <a:p>
            <a:pPr marL="0" indent="0" algn="just">
              <a:buNone/>
            </a:pPr>
            <a:r>
              <a:rPr lang="ru-RU" sz="2600" dirty="0" err="1"/>
              <a:t>Дентоальвеолярный</a:t>
            </a:r>
            <a:r>
              <a:rPr lang="ru-RU" sz="2600" dirty="0"/>
              <a:t> абсцесс БДУ</a:t>
            </a:r>
          </a:p>
          <a:p>
            <a:pPr marL="0" indent="0" algn="just">
              <a:buNone/>
            </a:pPr>
            <a:r>
              <a:rPr lang="ru-RU" sz="2600" dirty="0" err="1"/>
              <a:t>Периапикальный</a:t>
            </a:r>
            <a:r>
              <a:rPr lang="ru-RU" sz="2600" dirty="0"/>
              <a:t> абсцесс БДУ</a:t>
            </a:r>
          </a:p>
          <a:p>
            <a:pPr marL="0" indent="0" algn="just">
              <a:buNone/>
            </a:pPr>
            <a:endParaRPr lang="ru-RU" sz="2600" b="1" dirty="0"/>
          </a:p>
          <a:p>
            <a:pPr marL="0" indent="0" algn="just">
              <a:buNone/>
            </a:pPr>
            <a:r>
              <a:rPr lang="ru-RU" sz="2600" b="1" dirty="0"/>
              <a:t>K04.8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b="1" dirty="0"/>
              <a:t>Корневая киста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dirty="0"/>
              <a:t>Киста:</a:t>
            </a:r>
          </a:p>
          <a:p>
            <a:pPr algn="just"/>
            <a:r>
              <a:rPr lang="ru-RU" sz="2600" dirty="0"/>
              <a:t>апикальная (</a:t>
            </a:r>
            <a:r>
              <a:rPr lang="ru-RU" sz="2600" dirty="0" err="1"/>
              <a:t>периодонтальная</a:t>
            </a:r>
            <a:r>
              <a:rPr lang="ru-RU" sz="2600" dirty="0"/>
              <a:t>)</a:t>
            </a:r>
          </a:p>
          <a:p>
            <a:pPr algn="just"/>
            <a:r>
              <a:rPr lang="ru-RU" sz="2600" dirty="0" err="1"/>
              <a:t>периапикальная</a:t>
            </a:r>
            <a:endParaRPr lang="ru-RU" sz="2600" dirty="0"/>
          </a:p>
          <a:p>
            <a:pPr algn="just"/>
            <a:r>
              <a:rPr lang="ru-RU" sz="2600" dirty="0"/>
              <a:t>остаточная корневая</a:t>
            </a:r>
          </a:p>
          <a:p>
            <a:pPr marL="0" indent="0" algn="just">
              <a:buNone/>
            </a:pPr>
            <a:r>
              <a:rPr lang="ru-RU" sz="2600" dirty="0"/>
              <a:t>Исключена: боковая киста </a:t>
            </a:r>
            <a:r>
              <a:rPr lang="ru-RU" sz="2600" dirty="0" err="1"/>
              <a:t>периодонтальная</a:t>
            </a:r>
            <a:r>
              <a:rPr lang="ru-RU" sz="2600" dirty="0"/>
              <a:t> (K09.0)</a:t>
            </a:r>
          </a:p>
          <a:p>
            <a:pPr marL="0" indent="0" algn="just">
              <a:buNone/>
            </a:pPr>
            <a:endParaRPr lang="ru-RU" sz="2600" b="1" dirty="0"/>
          </a:p>
          <a:p>
            <a:pPr marL="0" indent="0" algn="just">
              <a:buNone/>
            </a:pPr>
            <a:r>
              <a:rPr lang="ru-RU" sz="2600" b="1" dirty="0"/>
              <a:t>K04.9</a:t>
            </a:r>
            <a:endParaRPr lang="ru-RU" sz="2600" dirty="0"/>
          </a:p>
          <a:p>
            <a:pPr marL="0" indent="0" algn="just">
              <a:buNone/>
            </a:pPr>
            <a:r>
              <a:rPr lang="ru-RU" sz="2600" b="1" dirty="0"/>
              <a:t>Другие и неуточненные болезни пульпы и </a:t>
            </a:r>
            <a:r>
              <a:rPr lang="ru-RU" sz="2600" b="1" dirty="0" err="1"/>
              <a:t>периапикальных</a:t>
            </a:r>
            <a:r>
              <a:rPr lang="ru-RU" sz="2600" b="1" dirty="0"/>
              <a:t> тканей</a:t>
            </a:r>
            <a:endParaRPr lang="ru-RU" sz="26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5" y="685800"/>
            <a:ext cx="8629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Болезни органов пищеварения (</a:t>
            </a:r>
            <a:r>
              <a:rPr lang="en-US" dirty="0"/>
              <a:t>K00-K93)</a:t>
            </a:r>
            <a:endParaRPr lang="ru-RU" dirty="0"/>
          </a:p>
          <a:p>
            <a:pPr algn="ctr"/>
            <a:r>
              <a:rPr lang="ru-RU" cap="small" dirty="0"/>
              <a:t>БОЛЕЗНИ ПОЛОСТИ РТА, СЛЮННЫХ ЖЕЛЕЗ И ЧЕЛЮСТЕЙ </a:t>
            </a:r>
            <a:r>
              <a:rPr lang="ru-RU" dirty="0"/>
              <a:t>(K00-K14)</a:t>
            </a:r>
          </a:p>
          <a:p>
            <a:pPr algn="ctr"/>
            <a:r>
              <a:rPr lang="ru-RU" dirty="0"/>
              <a:t>Болезни пульпы и </a:t>
            </a:r>
            <a:r>
              <a:rPr lang="ru-RU" dirty="0" err="1"/>
              <a:t>периапикальных</a:t>
            </a:r>
            <a:r>
              <a:rPr lang="ru-RU" dirty="0"/>
              <a:t> тканей (K04)</a:t>
            </a:r>
          </a:p>
        </p:txBody>
      </p:sp>
    </p:spTree>
    <p:extLst>
      <p:ext uri="{BB962C8B-B14F-4D97-AF65-F5344CB8AC3E}">
        <p14:creationId xmlns:p14="http://schemas.microsoft.com/office/powerpoint/2010/main" val="1569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/>
          <a:lstStyle/>
          <a:p>
            <a:pPr algn="ctr"/>
            <a:r>
              <a:rPr lang="ru-RU" b="1" dirty="0" smtClean="0"/>
              <a:t>Этиология 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990601"/>
            <a:ext cx="8458200" cy="56387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200" b="1" dirty="0" smtClean="0"/>
              <a:t>Инфекционная, от:</a:t>
            </a:r>
          </a:p>
          <a:p>
            <a:pPr algn="just"/>
            <a:r>
              <a:rPr lang="ru-RU" sz="2200" dirty="0" smtClean="0"/>
              <a:t>Воспаленной или </a:t>
            </a:r>
            <a:r>
              <a:rPr lang="ru-RU" sz="2200" dirty="0" err="1" smtClean="0"/>
              <a:t>некротизированной</a:t>
            </a:r>
            <a:r>
              <a:rPr lang="ru-RU" sz="2200" dirty="0" smtClean="0"/>
              <a:t> пульпы через апикальное отверстие</a:t>
            </a:r>
          </a:p>
          <a:p>
            <a:pPr algn="just"/>
            <a:r>
              <a:rPr lang="ru-RU" sz="2200" dirty="0" err="1" smtClean="0"/>
              <a:t>Пародонтального</a:t>
            </a:r>
            <a:r>
              <a:rPr lang="ru-RU" sz="2200" dirty="0" smtClean="0"/>
              <a:t> кармана</a:t>
            </a:r>
          </a:p>
          <a:p>
            <a:pPr algn="just"/>
            <a:r>
              <a:rPr lang="ru-RU" sz="2200" dirty="0" smtClean="0"/>
              <a:t>Верхнечелюстной пазухи</a:t>
            </a:r>
          </a:p>
          <a:p>
            <a:pPr algn="just"/>
            <a:r>
              <a:rPr lang="ru-RU" sz="2200" dirty="0" smtClean="0"/>
              <a:t>Очага инфекции от соседнего зуба</a:t>
            </a:r>
          </a:p>
          <a:p>
            <a:pPr algn="just"/>
            <a:r>
              <a:rPr lang="ru-RU" sz="2200" dirty="0" smtClean="0"/>
              <a:t>Через линию перелом</a:t>
            </a:r>
          </a:p>
          <a:p>
            <a:pPr marL="0" indent="0" algn="just">
              <a:buNone/>
            </a:pPr>
            <a:r>
              <a:rPr lang="ru-RU" sz="2200" b="1" dirty="0" smtClean="0"/>
              <a:t>Токсическая:</a:t>
            </a:r>
          </a:p>
          <a:p>
            <a:pPr algn="just"/>
            <a:r>
              <a:rPr lang="ru-RU" sz="2200" dirty="0" smtClean="0"/>
              <a:t>Вследствие ошибки при эндодонтическом лечении</a:t>
            </a:r>
          </a:p>
          <a:p>
            <a:pPr marL="0" indent="0" algn="just">
              <a:buNone/>
            </a:pPr>
            <a:r>
              <a:rPr lang="ru-RU" sz="2200" b="1" dirty="0" smtClean="0"/>
              <a:t>Травматическая: </a:t>
            </a:r>
          </a:p>
          <a:p>
            <a:pPr algn="just"/>
            <a:r>
              <a:rPr lang="ru-RU" sz="2200" dirty="0" smtClean="0"/>
              <a:t>При острой травме</a:t>
            </a:r>
          </a:p>
          <a:p>
            <a:pPr algn="just"/>
            <a:r>
              <a:rPr lang="ru-RU" sz="2200" dirty="0" smtClean="0"/>
              <a:t>При хронической травме</a:t>
            </a:r>
          </a:p>
          <a:p>
            <a:pPr marL="0" indent="0" algn="just">
              <a:buNone/>
            </a:pPr>
            <a:r>
              <a:rPr lang="ru-RU" sz="2200" b="1" dirty="0" smtClean="0"/>
              <a:t>Ятрогенная:</a:t>
            </a:r>
          </a:p>
          <a:p>
            <a:pPr algn="just"/>
            <a:r>
              <a:rPr lang="ru-RU" sz="2200" dirty="0" smtClean="0"/>
              <a:t>Вследствие ошибки при эндодонтическом лечении</a:t>
            </a:r>
          </a:p>
          <a:p>
            <a:pPr algn="just"/>
            <a:r>
              <a:rPr lang="ru-RU" sz="2200" dirty="0" smtClean="0"/>
              <a:t>Нарушение </a:t>
            </a:r>
            <a:r>
              <a:rPr lang="ru-RU" sz="2200" dirty="0" err="1" smtClean="0"/>
              <a:t>окклюзионных</a:t>
            </a:r>
            <a:r>
              <a:rPr lang="ru-RU" sz="2200" dirty="0" smtClean="0"/>
              <a:t> контактов при пломбировании</a:t>
            </a:r>
          </a:p>
          <a:p>
            <a:pPr algn="just"/>
            <a:r>
              <a:rPr lang="ru-RU" sz="2200" dirty="0" smtClean="0"/>
              <a:t>Осложнение при удалении соседних зубов</a:t>
            </a:r>
          </a:p>
        </p:txBody>
      </p:sp>
    </p:spTree>
    <p:extLst>
      <p:ext uri="{BB962C8B-B14F-4D97-AF65-F5344CB8AC3E}">
        <p14:creationId xmlns:p14="http://schemas.microsoft.com/office/powerpoint/2010/main" val="40671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Особенности строения периодонта временных зубов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отсутствие </a:t>
            </a:r>
            <a:r>
              <a:rPr lang="ru-RU" sz="2400" dirty="0"/>
              <a:t>стабильной структуры и толщины периодонта в верхушечной части в </a:t>
            </a:r>
            <a:r>
              <a:rPr lang="ru-RU" sz="2400" dirty="0" smtClean="0"/>
              <a:t>период формирования корней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периодонт </a:t>
            </a:r>
            <a:r>
              <a:rPr lang="ru-RU" sz="2400" dirty="0"/>
              <a:t>представлен более рыхлой соединительной </a:t>
            </a:r>
            <a:r>
              <a:rPr lang="ru-RU" sz="2400" dirty="0" smtClean="0"/>
              <a:t>тканью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большое </a:t>
            </a:r>
            <a:r>
              <a:rPr lang="ru-RU" sz="2400" dirty="0"/>
              <a:t>количество клеточных элементов и кровеносных </a:t>
            </a:r>
            <a:r>
              <a:rPr lang="ru-RU" sz="2400" dirty="0" smtClean="0"/>
              <a:t>сосудов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широкие </a:t>
            </a:r>
            <a:r>
              <a:rPr lang="ru-RU" sz="2400" dirty="0"/>
              <a:t>апикальное отверстие и </a:t>
            </a:r>
            <a:r>
              <a:rPr lang="ru-RU" sz="2400" dirty="0" err="1"/>
              <a:t>периодонтальная</a:t>
            </a:r>
            <a:r>
              <a:rPr lang="ru-RU" sz="2400" dirty="0"/>
              <a:t> </a:t>
            </a:r>
            <a:r>
              <a:rPr lang="ru-RU" sz="2400" dirty="0" smtClean="0"/>
              <a:t>щель</a:t>
            </a:r>
            <a:endParaRPr lang="ru-RU" sz="2400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/>
              <a:t>близкое </a:t>
            </a:r>
            <a:r>
              <a:rPr lang="ru-RU" sz="2400" dirty="0"/>
              <a:t>расположение зачатка постоянного </a:t>
            </a:r>
            <a:r>
              <a:rPr lang="ru-RU" sz="2400" dirty="0" smtClean="0"/>
              <a:t>зуба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/>
              <a:t>с</a:t>
            </a:r>
            <a:r>
              <a:rPr lang="ru-RU" sz="2400" dirty="0" smtClean="0"/>
              <a:t>ниженная </a:t>
            </a:r>
            <a:r>
              <a:rPr lang="ru-RU" sz="2400" dirty="0"/>
              <a:t>минерализация костной ткани челюстных </a:t>
            </a:r>
            <a:r>
              <a:rPr lang="ru-RU" sz="2400" dirty="0" smtClean="0"/>
              <a:t>костей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93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3343</Words>
  <Application>Microsoft Office PowerPoint</Application>
  <PresentationFormat>Экран (4:3)</PresentationFormat>
  <Paragraphs>357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Century Gothic</vt:lpstr>
      <vt:lpstr>Times New Roman</vt:lpstr>
      <vt:lpstr>Times New Roman+FPEF</vt:lpstr>
      <vt:lpstr>Тема Office</vt:lpstr>
      <vt:lpstr>Презентация PowerPoint</vt:lpstr>
      <vt:lpstr>Актуальность </vt:lpstr>
      <vt:lpstr>Цель </vt:lpstr>
      <vt:lpstr>Задачи </vt:lpstr>
      <vt:lpstr>Периодонтит</vt:lpstr>
      <vt:lpstr>Классификация</vt:lpstr>
      <vt:lpstr>Классификация МКБ-10 (версия 2018)</vt:lpstr>
      <vt:lpstr>Этиология </vt:lpstr>
      <vt:lpstr>Особенности строения периодонта временных зубов</vt:lpstr>
      <vt:lpstr>Клиника острого периодонтита временного зуба</vt:lpstr>
      <vt:lpstr>Презентация PowerPoint</vt:lpstr>
      <vt:lpstr>Презентация PowerPoint</vt:lpstr>
      <vt:lpstr>Хронический периодонтит временных зубов</vt:lpstr>
      <vt:lpstr>Хронический гранулирующий периодонтит временных зубов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</vt:lpstr>
      <vt:lpstr>Показания к удалению</vt:lpstr>
      <vt:lpstr>Презентация PowerPoint</vt:lpstr>
      <vt:lpstr>Необходимо учитывать следующие факторы</vt:lpstr>
      <vt:lpstr>Показания к эндодонтическому лечению</vt:lpstr>
      <vt:lpstr>Эндодонтическое лечение временных зубов</vt:lpstr>
      <vt:lpstr>Презентация PowerPoint</vt:lpstr>
      <vt:lpstr>Презентация PowerPoint</vt:lpstr>
      <vt:lpstr>Презентация PowerPoint</vt:lpstr>
      <vt:lpstr>Периодонтит постоянных зубов с несформированными корнями</vt:lpstr>
      <vt:lpstr>Острый периодонтит</vt:lpstr>
      <vt:lpstr>Презентация PowerPoint</vt:lpstr>
      <vt:lpstr>Хронический фиброзный периодонтит</vt:lpstr>
      <vt:lpstr>Хронический гранулирующий периодонтит</vt:lpstr>
      <vt:lpstr>Презентация PowerPoint</vt:lpstr>
      <vt:lpstr>Презентация PowerPoint</vt:lpstr>
      <vt:lpstr>Хронический гранулематозный периодонтит</vt:lpstr>
      <vt:lpstr>Презентация PowerPoint</vt:lpstr>
      <vt:lpstr>Лечение </vt:lpstr>
      <vt:lpstr>Презентация PowerPoint</vt:lpstr>
      <vt:lpstr>Хронический периодонтит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Дополнение к основному лечению</vt:lpstr>
      <vt:lpstr>Заключение </vt:lpstr>
      <vt:lpstr>Список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периодонтитов у детей. Современные пломбировочные материалы для обтурации корневого канала. Кариес первых постоянных зубов у детей.</dc:title>
  <dc:creator>Megabit</dc:creator>
  <cp:lastModifiedBy>Светлана Лакина</cp:lastModifiedBy>
  <cp:revision>36</cp:revision>
  <dcterms:created xsi:type="dcterms:W3CDTF">2018-11-08T14:46:01Z</dcterms:created>
  <dcterms:modified xsi:type="dcterms:W3CDTF">2018-11-14T16:05:54Z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2018-11-08T00:00:00Z</vt:filetime>
  </property>
</Properties>
</file>