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3" r:id="rId2"/>
    <p:sldId id="295" r:id="rId3"/>
    <p:sldId id="309" r:id="rId4"/>
    <p:sldId id="310" r:id="rId5"/>
    <p:sldId id="313" r:id="rId6"/>
    <p:sldId id="296" r:id="rId7"/>
    <p:sldId id="297" r:id="rId8"/>
    <p:sldId id="312" r:id="rId9"/>
    <p:sldId id="298" r:id="rId10"/>
    <p:sldId id="299" r:id="rId11"/>
    <p:sldId id="300" r:id="rId12"/>
    <p:sldId id="311" r:id="rId13"/>
    <p:sldId id="301" r:id="rId14"/>
    <p:sldId id="302" r:id="rId15"/>
    <p:sldId id="303" r:id="rId16"/>
    <p:sldId id="305" r:id="rId17"/>
    <p:sldId id="306" r:id="rId18"/>
    <p:sldId id="307" r:id="rId19"/>
    <p:sldId id="320" r:id="rId20"/>
    <p:sldId id="321" r:id="rId21"/>
    <p:sldId id="323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69232-90F6-4EEA-A1EE-2D71A5775FC3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C031-1376-4FC6-8E59-60728273F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7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402688" cy="3168352"/>
          </a:xfrm>
        </p:spPr>
        <p:txBody>
          <a:bodyPr>
            <a:normAutofit/>
          </a:bodyPr>
          <a:lstStyle/>
          <a:p>
            <a:pPr eaLnBrk="1" hangingPunct="1">
              <a:lnSpc>
                <a:spcPct val="140000"/>
              </a:lnSpc>
            </a:pP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УТВЕРЖДЕНИЕ ТЕМ </a:t>
            </a:r>
            <a:br>
              <a:rPr lang="ru-RU" alt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ДИССЕРТАЦИОННЫХ РАБОТ </a:t>
            </a:r>
            <a:br>
              <a:rPr lang="ru-RU" alt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НА СОИСКАНИЕ УЧЁНОЙ СТЕПЕНИ </a:t>
            </a:r>
            <a:br>
              <a:rPr lang="ru-RU" alt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КАНДИДАТА МЕДИЦИНСКИХ НАУК</a:t>
            </a:r>
          </a:p>
        </p:txBody>
      </p:sp>
      <p:sp>
        <p:nvSpPr>
          <p:cNvPr id="2" name="AutoShape 2" descr="https://krasgmu.ru/sys/files/attach/09/09943d6013e21562ace4385947d0f50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404"/>
            <a:ext cx="15605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0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548680"/>
            <a:ext cx="6336704" cy="628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Паршин Никита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Андреевич</a:t>
            </a: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очный </a:t>
            </a:r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аспирант</a:t>
            </a: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к</a:t>
            </a:r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афедры </a:t>
            </a:r>
            <a:r>
              <a:rPr lang="ru-RU" sz="1800" b="1" dirty="0">
                <a:latin typeface="Arial Narrow" panose="020B0606020202030204" pitchFamily="34" charset="0"/>
              </a:rPr>
              <a:t>педиатрии ИПО</a:t>
            </a:r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«Комплексный подход к оценке течения раннего неонатального периода у недоношенных детей с очень низкой массой тела, перенесших асфиксию при рождении»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14.01.08 – Педиатрия (медицинские науки)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д.м.н., профессор Таранушенко Т.Е. заведующий кафедрой педиатрии ИПО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430" y="1628800"/>
            <a:ext cx="19050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1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7" y="404664"/>
            <a:ext cx="6552729" cy="6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Кирилл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Владимирович</a:t>
            </a: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очный </a:t>
            </a:r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аспирант</a:t>
            </a: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к</a:t>
            </a:r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афедры </a:t>
            </a:r>
            <a:r>
              <a:rPr lang="ru-RU" sz="1800" b="1" dirty="0">
                <a:latin typeface="Arial Narrow" panose="020B0606020202030204" pitchFamily="34" charset="0"/>
              </a:rPr>
              <a:t>физической и реабилитационной медицины с курсом ПО</a:t>
            </a:r>
            <a:endParaRPr lang="ru-RU" altLang="ru-RU" sz="18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«Диагностика и реабилитация нарушения внешнего дыхания у пациентов, перенесших </a:t>
            </a:r>
            <a:r>
              <a:rPr lang="ru-RU" altLang="ru-RU" sz="2200" b="1" dirty="0" err="1" smtClean="0">
                <a:latin typeface="Arial Narrow" panose="020B0606020202030204" pitchFamily="34" charset="0"/>
                <a:cs typeface="Arial" pitchFamily="34" charset="0"/>
              </a:rPr>
              <a:t>коронавирусную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 инфекцию </a:t>
            </a:r>
            <a:r>
              <a:rPr lang="en-US" altLang="ru-RU" sz="2200" b="1" dirty="0">
                <a:latin typeface="Arial Narrow" panose="020B0606020202030204" pitchFamily="34" charset="0"/>
                <a:cs typeface="Arial" pitchFamily="34" charset="0"/>
              </a:rPr>
              <a:t>COVID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-19»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14.03.11 – Восстановительная медицина, спортивная медицина, лечебная физкультура, курортология и физиотерапия (медицинские науки)</a:t>
            </a: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д.м.н., доцент Можейко Е.Ю. заведующий кафедрой физической и реабилитационной медицины с курсом ПО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617" y="1772816"/>
            <a:ext cx="190500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3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7" y="548680"/>
            <a:ext cx="6336705" cy="628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Сербаева Маргарита Сергеевна</a:t>
            </a:r>
          </a:p>
          <a:p>
            <a:pPr algn="l" eaLnBrk="1" hangingPunct="1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очный </a:t>
            </a:r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аспирант</a:t>
            </a: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к</a:t>
            </a:r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афедры онкологии и лучевой терапии </a:t>
            </a:r>
            <a:r>
              <a:rPr lang="ru-RU" sz="1800" b="1" dirty="0" smtClean="0">
                <a:latin typeface="Arial Narrow" panose="020B0606020202030204" pitchFamily="34" charset="0"/>
              </a:rPr>
              <a:t>с </a:t>
            </a:r>
            <a:r>
              <a:rPr lang="ru-RU" sz="1800" b="1" dirty="0">
                <a:latin typeface="Arial Narrow" panose="020B0606020202030204" pitchFamily="34" charset="0"/>
              </a:rPr>
              <a:t>курсом </a:t>
            </a:r>
            <a:r>
              <a:rPr lang="ru-RU" sz="1800" b="1" dirty="0" smtClean="0">
                <a:latin typeface="Arial Narrow" panose="020B0606020202030204" pitchFamily="34" charset="0"/>
              </a:rPr>
              <a:t>ПО</a:t>
            </a: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«Диагностическая значимость </a:t>
            </a:r>
            <a:r>
              <a:rPr lang="ru-RU" altLang="ru-RU" sz="2200" b="1" dirty="0" err="1" smtClean="0">
                <a:latin typeface="Arial Narrow" panose="020B0606020202030204" pitchFamily="34" charset="0"/>
                <a:cs typeface="Arial" pitchFamily="34" charset="0"/>
              </a:rPr>
              <a:t>нановезикулярных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 маркеров у больных </a:t>
            </a:r>
            <a:r>
              <a:rPr lang="ru-RU" altLang="ru-RU" sz="2200" b="1" dirty="0" err="1" smtClean="0">
                <a:latin typeface="Arial Narrow" panose="020B0606020202030204" pitchFamily="34" charset="0"/>
                <a:cs typeface="Arial" pitchFamily="34" charset="0"/>
              </a:rPr>
              <a:t>колоректальным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 раком»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14.01.12 – Онкология (медицинские науки)</a:t>
            </a: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д.м.н., профессор </a:t>
            </a:r>
            <a:r>
              <a:rPr lang="ru-RU" altLang="ru-RU" sz="2000" b="1" dirty="0" err="1" smtClean="0">
                <a:latin typeface="Arial Narrow" panose="020B0606020202030204" pitchFamily="34" charset="0"/>
                <a:cs typeface="Arial" pitchFamily="34" charset="0"/>
              </a:rPr>
              <a:t>Зуков</a:t>
            </a:r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 Р.А. заведующий кафедрой онкологии и лучевой терапии с курсом ПО</a:t>
            </a:r>
          </a:p>
        </p:txBody>
      </p:sp>
      <p:pic>
        <p:nvPicPr>
          <p:cNvPr id="4098" name="Picture 2" descr="C:\Users\ChesnokovaLL\Desktop\608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052" y="1663477"/>
            <a:ext cx="18859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7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485502"/>
            <a:ext cx="6552728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Табакаева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Мария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</a:t>
            </a:r>
          </a:p>
          <a:p>
            <a:pPr algn="l" eaLnBrk="1" hangingPunct="1"/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заочный аспирант </a:t>
            </a:r>
          </a:p>
          <a:p>
            <a:pPr algn="l" eaLnBrk="1" hangingPunct="1"/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кафедры </a:t>
            </a:r>
            <a:r>
              <a:rPr lang="ru-RU" sz="1800" b="1" dirty="0">
                <a:latin typeface="Arial Narrow" panose="020B0606020202030204" pitchFamily="34" charset="0"/>
              </a:rPr>
              <a:t>акушерства и гинекологии </a:t>
            </a:r>
            <a:r>
              <a:rPr lang="ru-RU" sz="1800" b="1" dirty="0" smtClean="0">
                <a:latin typeface="Arial Narrow" panose="020B0606020202030204" pitchFamily="34" charset="0"/>
              </a:rPr>
              <a:t>ИПО</a:t>
            </a: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«Эффективность реабилитационных технологий после хирургического лечения переднего и заднего генитального пролапса у женщин репродуктивного возраста» </a:t>
            </a: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14.01.01 – Акушерство и гинекология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(медицинские науки)</a:t>
            </a: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д.м.н., доцент </a:t>
            </a:r>
            <a:r>
              <a:rPr lang="ru-RU" altLang="ru-RU" sz="2000" b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Базина</a:t>
            </a:r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 М.И. заведующий кафедрой акушерства и гинекологии  ИПО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963" y="1916832"/>
            <a:ext cx="1804394" cy="238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2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485501"/>
            <a:ext cx="6984776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Толстокорова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</a:p>
          <a:p>
            <a:pPr algn="l" eaLnBrk="1" hangingPunct="1"/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заочный аспирант </a:t>
            </a:r>
          </a:p>
          <a:p>
            <a:pPr algn="l" eaLnBrk="1" hangingPunct="1"/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кафедры </a:t>
            </a:r>
            <a:r>
              <a:rPr lang="ru-RU" sz="1800" b="1" dirty="0">
                <a:latin typeface="Arial Narrow" panose="020B0606020202030204" pitchFamily="34" charset="0"/>
              </a:rPr>
              <a:t>факультетской </a:t>
            </a:r>
            <a:r>
              <a:rPr lang="ru-RU" sz="1800" b="1" dirty="0" smtClean="0">
                <a:latin typeface="Arial Narrow" panose="020B0606020202030204" pitchFamily="34" charset="0"/>
              </a:rPr>
              <a:t>терапии</a:t>
            </a:r>
          </a:p>
          <a:p>
            <a:pPr algn="l" eaLnBrk="1" hangingPunct="1"/>
            <a:endParaRPr lang="ru-RU" sz="1800" b="1" dirty="0" smtClean="0">
              <a:latin typeface="Arial Narrow" panose="020B0606020202030204" pitchFamily="34" charset="0"/>
            </a:endParaRPr>
          </a:p>
          <a:p>
            <a:pPr algn="l" eaLnBrk="1" hangingPunct="1"/>
            <a:endParaRPr lang="ru-RU" sz="1800" b="1" dirty="0" smtClean="0">
              <a:latin typeface="Arial Narrow" panose="020B0606020202030204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«</a:t>
            </a:r>
            <a:r>
              <a:rPr lang="ru-RU" altLang="ru-RU" sz="2200" b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Соматометрическая</a:t>
            </a:r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, молекулярно-генетическая и электрофизиологическая характеристика больных с синдромом ВПУ» </a:t>
            </a: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14.01.05 – Кардиология (медицинские науки)</a:t>
            </a: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д.м.н., профессор Никулина С.Ю. заведующий кафедрой факультетской терапии</a:t>
            </a:r>
          </a:p>
        </p:txBody>
      </p:sp>
      <p:pic>
        <p:nvPicPr>
          <p:cNvPr id="9218" name="Picture 2" descr="C:\Users\ChesnokovaLL\Desktop\69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873" y="1772816"/>
            <a:ext cx="1857375" cy="253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2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7" y="548679"/>
            <a:ext cx="6624737" cy="628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Усольцева Анна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</a:p>
          <a:p>
            <a:pPr algn="l" eaLnBrk="1" hangingPunct="1"/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очный аспирант </a:t>
            </a:r>
          </a:p>
          <a:p>
            <a:pPr algn="l" eaLnBrk="1" hangingPunct="1"/>
            <a:r>
              <a:rPr lang="ru-RU" altLang="ru-RU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к</a:t>
            </a:r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афедры медицинской генетики и клинической </a:t>
            </a:r>
          </a:p>
          <a:p>
            <a:pPr algn="l" eaLnBrk="1" hangingPunct="1"/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нейрофизиологии ИПО</a:t>
            </a:r>
          </a:p>
          <a:p>
            <a:pPr algn="l" eaLnBrk="1" hangingPunct="1"/>
            <a:endParaRPr lang="ru-RU" sz="1800" b="1" dirty="0" smtClean="0">
              <a:latin typeface="Arial Narrow" panose="020B0606020202030204" pitchFamily="34" charset="0"/>
            </a:endParaRPr>
          </a:p>
          <a:p>
            <a:pPr algn="l" eaLnBrk="1" hangingPunct="1"/>
            <a:endParaRPr lang="ru-RU" sz="1800" b="1" dirty="0" smtClean="0">
              <a:latin typeface="Arial Narrow" panose="020B0606020202030204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«Поиск преодоления </a:t>
            </a:r>
            <a:r>
              <a:rPr lang="ru-RU" altLang="ru-RU" sz="2200" b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фармакорезистентности</a:t>
            </a:r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 и нежелательных реакций противоэпилептических препаратов» </a:t>
            </a: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14.01.11 – Нервные болезни (медицинские науки)</a:t>
            </a: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д.м.н., доцент Дмитренко Д.В. заведующий кафедрой медицинской генетики и клинической нейрофизиологии ИПО</a:t>
            </a:r>
          </a:p>
        </p:txBody>
      </p:sp>
      <p:pic>
        <p:nvPicPr>
          <p:cNvPr id="10242" name="Picture 2" descr="C:\Users\ChesnokovaLL\Desktop\699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44824"/>
            <a:ext cx="192310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3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485501"/>
            <a:ext cx="6336704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Джабраилов Денис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Умарович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очный аспирант </a:t>
            </a:r>
          </a:p>
          <a:p>
            <a:pPr algn="l" eaLnBrk="1" hangingPunct="1"/>
            <a:r>
              <a:rPr lang="ru-RU" altLang="ru-RU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к</a:t>
            </a:r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афедры </a:t>
            </a:r>
            <a:r>
              <a:rPr lang="ru-RU" sz="1800" b="1" dirty="0">
                <a:latin typeface="Arial Narrow" panose="020B0606020202030204" pitchFamily="34" charset="0"/>
              </a:rPr>
              <a:t>анестезиологии и реаниматологии </a:t>
            </a:r>
            <a:r>
              <a:rPr lang="ru-RU" sz="1800" b="1" dirty="0" smtClean="0">
                <a:latin typeface="Arial Narrow" panose="020B0606020202030204" pitchFamily="34" charset="0"/>
              </a:rPr>
              <a:t>ИПО</a:t>
            </a:r>
          </a:p>
          <a:p>
            <a:pPr algn="l" eaLnBrk="1" hangingPunct="1"/>
            <a:endParaRPr lang="ru-RU" altLang="ru-RU" sz="18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«Управление развитием послеоперационной 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когнитивной дисфункции в процессе анестезии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и интенсивной терапии у пациентов 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травматологического профиля» </a:t>
            </a: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14.01.20 – </a:t>
            </a:r>
            <a:r>
              <a:rPr lang="ru-RU" altLang="ru-RU" sz="22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А</a:t>
            </a:r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нестезиология и реаниматология (медицинские науки)</a:t>
            </a: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д.м.н., профессор Грицан А.И. заведующий кафедрой анестезиологии и реаниматологии ИПО</a:t>
            </a:r>
          </a:p>
        </p:txBody>
      </p:sp>
      <p:pic>
        <p:nvPicPr>
          <p:cNvPr id="12290" name="Picture 2" descr="C:\Users\ChesnokovaLL\Desktop\31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660" y="1700808"/>
            <a:ext cx="1730524" cy="251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485501"/>
            <a:ext cx="6912768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Дугаржапова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Туяна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Очировна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очный аспирант </a:t>
            </a:r>
          </a:p>
          <a:p>
            <a:pPr algn="l" eaLnBrk="1" hangingPunct="1"/>
            <a:r>
              <a:rPr lang="ru-RU" altLang="ru-RU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к</a:t>
            </a:r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афедры </a:t>
            </a:r>
            <a:r>
              <a:rPr lang="ru-RU" sz="1800" b="1" dirty="0">
                <a:latin typeface="Arial Narrow" panose="020B0606020202030204" pitchFamily="34" charset="0"/>
              </a:rPr>
              <a:t>урологии, андрологии и сексологии </a:t>
            </a:r>
            <a:r>
              <a:rPr lang="ru-RU" sz="1800" b="1" dirty="0" smtClean="0">
                <a:latin typeface="Arial Narrow" panose="020B0606020202030204" pitchFamily="34" charset="0"/>
              </a:rPr>
              <a:t>ИПО</a:t>
            </a:r>
          </a:p>
          <a:p>
            <a:pPr algn="l" eaLnBrk="1" hangingPunct="1"/>
            <a:endParaRPr lang="ru-RU" altLang="ru-RU" sz="18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«Конституциональные особенности больных с </a:t>
            </a:r>
            <a:r>
              <a:rPr lang="ru-RU" altLang="ru-RU" sz="2200" b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гестационным</a:t>
            </a:r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 пиелонефритом в оптимизации диагностической и лечебной тактики» </a:t>
            </a: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14.01.23 – Урология (медицинские науки)</a:t>
            </a: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д.м.н., </a:t>
            </a:r>
            <a:r>
              <a:rPr lang="ru-RU" altLang="ru-RU" sz="2000" b="1" dirty="0" err="1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Неймарк</a:t>
            </a:r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 А.И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. </a:t>
            </a:r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профессор кафедры урологии, андрологии и 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сексологии </a:t>
            </a:r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ИПО</a:t>
            </a:r>
          </a:p>
        </p:txBody>
      </p:sp>
      <p:pic>
        <p:nvPicPr>
          <p:cNvPr id="13315" name="Picture 3" descr="C:\Users\ChesnokovaLL\Desktop\312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92" y="1844824"/>
            <a:ext cx="177606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3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692695"/>
            <a:ext cx="6912768" cy="6145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Сулдем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Атланта Андреевна</a:t>
            </a:r>
          </a:p>
          <a:p>
            <a:pPr algn="l" eaLnBrk="1" hangingPunct="1"/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заочный аспирант </a:t>
            </a:r>
          </a:p>
          <a:p>
            <a:pPr algn="l" eaLnBrk="1" hangingPunct="1"/>
            <a:r>
              <a:rPr lang="ru-RU" altLang="ru-RU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кафедры </a:t>
            </a:r>
            <a:r>
              <a:rPr lang="ru-RU" sz="1800" b="1" dirty="0">
                <a:latin typeface="Arial Narrow" panose="020B0606020202030204" pitchFamily="34" charset="0"/>
              </a:rPr>
              <a:t>анестезиологии и реаниматологии ИПО</a:t>
            </a: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«Оптимизация лечения больных в критическом состоянии с развитием разных вариантов острой сердечной недостаточности, в клинической картине которых присутствую массивные безбелковые отеки </a:t>
            </a:r>
          </a:p>
          <a:p>
            <a:pPr algn="l" eaLnBrk="1" hangingPunct="1"/>
            <a:r>
              <a:rPr lang="ru-RU" altLang="ru-RU" sz="22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(и без них) с проведением сравнительной оценки по клинико-лабораторной части» </a:t>
            </a: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14.01.20 – Анестезиология и реаниматология </a:t>
            </a:r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медицинские науки)</a:t>
            </a:r>
          </a:p>
          <a:p>
            <a:pPr algn="l" eaLnBrk="1" hangingPunct="1"/>
            <a:endParaRPr lang="ru-RU" altLang="ru-RU" sz="2000" b="1" dirty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д.м.н</a:t>
            </a:r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., профессор Грицан А.И. заведующий кафедрой анестезиологии и реаниматологии ИПО</a:t>
            </a:r>
          </a:p>
          <a:p>
            <a:pPr algn="l" eaLnBrk="1" hangingPunct="1"/>
            <a:endParaRPr lang="ru-RU" altLang="ru-RU" sz="2000" b="1" dirty="0" smtClean="0">
              <a:solidFill>
                <a:prstClr val="black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026" name="Picture 2" descr="C:\Users\ChesnokovaLL\Desktop\399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181" y="1628800"/>
            <a:ext cx="1805733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4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49006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Аспиранты не утвердившие темы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диссертационных работ на соискание ученой степени кандидата медицинских наук: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223098"/>
              </p:ext>
            </p:extLst>
          </p:nvPr>
        </p:nvGraphicFramePr>
        <p:xfrm>
          <a:off x="827584" y="1124744"/>
          <a:ext cx="8208912" cy="5348085"/>
        </p:xfrm>
        <a:graphic>
          <a:graphicData uri="http://schemas.openxmlformats.org/drawingml/2006/table">
            <a:tbl>
              <a:tblPr firstRow="1" firstCol="1" bandRow="1"/>
              <a:tblGrid>
                <a:gridCol w="288032"/>
                <a:gridCol w="1224136"/>
                <a:gridCol w="1008112"/>
                <a:gridCol w="1296144"/>
                <a:gridCol w="2160240"/>
                <a:gridCol w="2232248"/>
              </a:tblGrid>
              <a:tr h="27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Ф.И.О. аспиранта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Курс/Форма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обучения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Специальность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Кафедра/Руководитель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Причина (отсутствуют документы)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Ахметова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Валентина Александровна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/оч.форма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14.01.08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Педиатрия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детских инфекционных болезней с курсом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 проф. Мартынова Г.П.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из протокола проблемной комиссии;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2.Выписка 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3.Справка о проведении патентно-информационного поиска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Жуков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Артур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Владимирович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/заоч.форма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14.01.20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Анестезиология и реаниматология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анестезиологии и реаниматологии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проф. Грицан А.И.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из протокола проблемной комиссии;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2.Выписка 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3.Справка о проведении патентно-информационного поиска.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Авдеев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Николай Валерьевич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/оч.форма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14.01.20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Анестезиология и реаниматология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анестезиологии и реаниматологии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ИПО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проф. Грицан А.И.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 Выписка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 Справка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 проведении патентно-информационного поиска.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Азизов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Айбек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Халилович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/заоч.форма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14.01.20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Анестезиология и реаниматология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анестезиологии и реаниматологии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ИПО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проф. Грицан А.И.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2.Справка о проведении патентно-информационного поиска.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Бучатская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Кристина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Ивановна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/заоч.форма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14.01.20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Анестезиология и реаниматология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анестезиологии и реаниматологии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ИПО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проф. Грицан А.И.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ЛЭК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 Справка о проведении патентно-информационного поиска.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2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7" y="620687"/>
            <a:ext cx="7056785" cy="621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Болдырева Юлия Александровна</a:t>
            </a: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очный аспирант</a:t>
            </a:r>
            <a:endParaRPr lang="ru-RU" altLang="ru-RU" sz="18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кафедры </a:t>
            </a:r>
            <a:r>
              <a:rPr lang="ru-RU" altLang="ru-RU" sz="1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перинатологии, </a:t>
            </a:r>
            <a:r>
              <a:rPr lang="ru-RU" sz="1800" b="1" dirty="0" smtClean="0">
                <a:latin typeface="Arial Narrow" panose="020B0606020202030204" pitchFamily="34" charset="0"/>
              </a:rPr>
              <a:t>акушерства </a:t>
            </a:r>
            <a:r>
              <a:rPr lang="ru-RU" sz="1800" b="1" dirty="0">
                <a:latin typeface="Arial Narrow" panose="020B0606020202030204" pitchFamily="34" charset="0"/>
              </a:rPr>
              <a:t>и гинекологии </a:t>
            </a:r>
            <a:r>
              <a:rPr lang="ru-RU" sz="1800" b="1" dirty="0" smtClean="0">
                <a:latin typeface="Arial Narrow" panose="020B0606020202030204" pitchFamily="34" charset="0"/>
              </a:rPr>
              <a:t>лечебного факультета</a:t>
            </a:r>
            <a:endParaRPr lang="ru-RU" sz="1800" b="1" dirty="0">
              <a:latin typeface="Arial Narrow" panose="020B0606020202030204" pitchFamily="34" charset="0"/>
            </a:endParaRP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endParaRPr lang="ru-RU" alt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«Улучшение исходов оперативного лечения и профилактика рецидивов у женщин с апикальным пролапсом»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000" b="1" dirty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14.01.01 – Акушерство и гинекология (медицинские науки</a:t>
            </a:r>
            <a:r>
              <a:rPr lang="ru-RU" alt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itchFamily="34" charset="0"/>
              </a:rPr>
              <a:t>)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д.м.н., профессор </a:t>
            </a:r>
            <a:r>
              <a:rPr lang="ru-RU" altLang="ru-RU" sz="2000" b="1" dirty="0" err="1" smtClean="0">
                <a:latin typeface="Arial Narrow" panose="020B0606020202030204" pitchFamily="34" charset="0"/>
                <a:cs typeface="Arial" pitchFamily="34" charset="0"/>
              </a:rPr>
              <a:t>Цхай</a:t>
            </a:r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 В.Б. заведующий кафедрой перинатологии, акушерства и гинекологии лечебного факультета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556792"/>
            <a:ext cx="177795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4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Аспиранты не утвердившие темы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диссертационных работ на соискание ученой степени кандидата медицинских наук: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8031"/>
              </p:ext>
            </p:extLst>
          </p:nvPr>
        </p:nvGraphicFramePr>
        <p:xfrm>
          <a:off x="827584" y="980728"/>
          <a:ext cx="8136904" cy="5590794"/>
        </p:xfrm>
        <a:graphic>
          <a:graphicData uri="http://schemas.openxmlformats.org/drawingml/2006/table">
            <a:tbl>
              <a:tblPr firstRow="1" firstCol="1" bandRow="1"/>
              <a:tblGrid>
                <a:gridCol w="312958"/>
                <a:gridCol w="1271218"/>
                <a:gridCol w="1080120"/>
                <a:gridCol w="1224136"/>
                <a:gridCol w="2232248"/>
                <a:gridCol w="2016224"/>
              </a:tblGrid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Ф.И.О. аспиранта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Курс/Форма обучения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Специальность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Кафедра/Руководитель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Причина (отсутствуют документы)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Здзитовецкая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Наталья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Дмитриевна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/оч.форма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14.01.10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Кожные и венерические болезни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дерматовенерологии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имени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профессора В.И. Прохоренкова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 курсом косметологии 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доцент Карачева Ю.В.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из протокола проблемной комиссии;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2.Выписка 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3.Справка о проведении патентно-информационного поиска.</a:t>
                      </a:r>
                    </a:p>
                  </a:txBody>
                  <a:tcPr marL="44444" marR="44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Трубкин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Алексей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Валерьевич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/оч.форма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14.01.18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Нейрохирургия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травматологии, ортопедии и нейрохирургии с курсом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доц. Шнякин П.Г.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из протокола проблемной комиссии;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2.Выписка 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3.Справка о проведении патентно-информационного поиска.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Эпова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Анна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Сергеевна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/заоч.форма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14.01.01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Акушерство и гинекология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оперативной гинекологии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доц. Макаренко Т.А.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из протокола проблемной комиссии;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2.Выписка 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3.Справка о проведении патентно-информационного поиска.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Згуевич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Ирина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Михайловна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/заоч.форма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14.01.04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Внутренние болезни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факультетской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терапии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 Чернова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А.А.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2.Справка о проведении патентно-информационного поиска.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Красуля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Иван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Владимирович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/оч.форма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14.01.17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Хирургия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факультетской хирургии имени профессора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Ю.М. Лубенского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доц. Здзитовецкий Д.Э.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из протокола проблемной комиссии;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2.Выписка ЛЭК;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2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Аспиранты не утвердившие темы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диссертационных работ на соискание ученой степени кандидата медицинских наук: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124558"/>
              </p:ext>
            </p:extLst>
          </p:nvPr>
        </p:nvGraphicFramePr>
        <p:xfrm>
          <a:off x="827584" y="1124744"/>
          <a:ext cx="8136904" cy="4241292"/>
        </p:xfrm>
        <a:graphic>
          <a:graphicData uri="http://schemas.openxmlformats.org/drawingml/2006/table">
            <a:tbl>
              <a:tblPr firstRow="1" firstCol="1" bandRow="1"/>
              <a:tblGrid>
                <a:gridCol w="312958"/>
                <a:gridCol w="1271218"/>
                <a:gridCol w="1008112"/>
                <a:gridCol w="1296144"/>
                <a:gridCol w="2160240"/>
                <a:gridCol w="2088232"/>
              </a:tblGrid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Ф.И.О. аспиранта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Курс/Форма обучения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Специальность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Кафедра/Руководитель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Причина (отсутствуют документы)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Цюпко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Екатерина Владиславовна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/оч.форма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14.03.05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Судебная медицина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судебной медицины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проф. Алябьев Ф.В.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1.Справка о проведении патентно-информационного поиска.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Дажы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Айдыс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Шолбанович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курс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/заоч.форма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14.01.23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Урология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Кафедра урологии, андрологии и сексологии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/к.м.н., доц. Фирсов М.А.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из протокола проблемной комиссии.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Никифорова Светлана Владимировна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 курс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/заоч.форма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19.00.04 Медицинская психология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 клинической психологии и психотерапии с курсом 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/д.м.н., проф. Логинова И.О.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2.Справка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 проведении патентно-информационного поиска.</a:t>
                      </a: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Тарасов Александр Александрович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 курс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/оч.форма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14.02.03 Общественное здоровье и организация здравоохранения, социология и история медицины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 общественного здоровья и здравоохранения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/д.м.н. проф. Виноградов</a:t>
                      </a:r>
                      <a:r>
                        <a:rPr lang="ru-RU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К.А.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1.Выписка ЛЭК;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592" marR="36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3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7" y="548679"/>
            <a:ext cx="6422505" cy="628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Галанин Владислав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Васильевич</a:t>
            </a: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очный аспирант</a:t>
            </a:r>
            <a:endParaRPr lang="ru-RU" altLang="ru-RU" sz="18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кафедры </a:t>
            </a:r>
            <a: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госпитальной терапии и иммунологии с курсом </a:t>
            </a:r>
            <a:r>
              <a:rPr lang="ru-RU" sz="1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</a:t>
            </a: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endParaRPr lang="ru-RU" alt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«Особенности лечения </a:t>
            </a:r>
            <a:r>
              <a:rPr lang="ru-RU" altLang="ru-RU" sz="2200" b="1" dirty="0" err="1" smtClean="0">
                <a:latin typeface="Arial Narrow" panose="020B0606020202030204" pitchFamily="34" charset="0"/>
                <a:cs typeface="Arial" pitchFamily="34" charset="0"/>
              </a:rPr>
              <a:t>коронавирусной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 инфекции </a:t>
            </a:r>
            <a:r>
              <a:rPr lang="en-US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COVID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-19 у пациентов с хроническим </a:t>
            </a:r>
            <a:r>
              <a:rPr lang="ru-RU" altLang="ru-RU" sz="2200" b="1" dirty="0" err="1" smtClean="0">
                <a:latin typeface="Arial Narrow" panose="020B0606020202030204" pitchFamily="34" charset="0"/>
                <a:cs typeface="Arial" pitchFamily="34" charset="0"/>
              </a:rPr>
              <a:t>лимфолейкозом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 и множественной миеломой и факторы риска неблагоприятного прогноза»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14.01.21 – Гематология и переливание крови (медицинские науки)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д.м.н., профессор </a:t>
            </a:r>
            <a:r>
              <a:rPr lang="ru-RU" altLang="ru-RU" sz="2000" b="1" dirty="0" err="1" smtClean="0">
                <a:latin typeface="Arial Narrow" panose="020B0606020202030204" pitchFamily="34" charset="0"/>
                <a:cs typeface="Arial" pitchFamily="34" charset="0"/>
              </a:rPr>
              <a:t>Демко</a:t>
            </a:r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 И.В. заведующий кафедрой госпитальной терапии и иммунологии с курсом ПО</a:t>
            </a:r>
          </a:p>
        </p:txBody>
      </p:sp>
      <p:pic>
        <p:nvPicPr>
          <p:cNvPr id="2050" name="Picture 2" descr="C:\Users\ChesnokovaLL\Desktop\694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969" y="1700808"/>
            <a:ext cx="17144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7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7" y="692696"/>
            <a:ext cx="6840761" cy="614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Гуревич Владимир </a:t>
            </a:r>
          </a:p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Александрович</a:t>
            </a: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очный аспирант</a:t>
            </a:r>
            <a:endParaRPr lang="ru-RU" altLang="ru-RU" sz="18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кафедры </a:t>
            </a:r>
            <a:r>
              <a:rPr lang="ru-RU" sz="1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нервных болезней с </a:t>
            </a:r>
            <a:r>
              <a:rPr lang="ru-RU" sz="18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курсом </a:t>
            </a:r>
            <a:r>
              <a:rPr lang="ru-RU" sz="1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</a:t>
            </a: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endParaRPr lang="ru-RU" alt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«Оптимизация ходьбы при постинсультном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гемипарезе на основе биомеханической коррекции»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14.01.11 – </a:t>
            </a:r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Нервные болезни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(медицинские науки)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д.м.н., профессор Прокопенко С.В. заведующий кафедрой нервных болезней с курсом ПО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9750"/>
            <a:ext cx="179638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0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7" y="782365"/>
            <a:ext cx="6696745" cy="60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Дзюба Денис Владиславович</a:t>
            </a: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очный аспирант</a:t>
            </a:r>
            <a:endParaRPr lang="ru-RU" altLang="ru-RU" sz="18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кафедры </a:t>
            </a:r>
            <a:r>
              <a:rPr lang="ru-RU" sz="18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медицинской кибернетики и информатики</a:t>
            </a: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endParaRPr lang="ru-RU" altLang="ru-RU" sz="18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«Разработка информационной системы классификации изображений оптической когерентной томографии сетчатки глаза для диагностики патологий сетчатки»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14.02.03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– </a:t>
            </a:r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Общественное здоровье и здравоохранение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(медицинские науки)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д.м.н., доцент Наркевич А.Д. заведующий кафедрой медицинской кибернетики и информатики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260" y="1700808"/>
            <a:ext cx="1763688" cy="268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10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7" y="485501"/>
            <a:ext cx="6624737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Карнаухов Владислав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Евгеньевич</a:t>
            </a: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очный аспирант</a:t>
            </a: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кафедры </a:t>
            </a:r>
            <a:r>
              <a:rPr lang="ru-RU" sz="1800" b="1" dirty="0">
                <a:latin typeface="Arial Narrow" panose="020B0606020202030204" pitchFamily="34" charset="0"/>
              </a:rPr>
              <a:t>медицинской генетики </a:t>
            </a:r>
            <a:r>
              <a:rPr lang="ru-RU" sz="1800" b="1" dirty="0" smtClean="0"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latin typeface="Arial Narrow" panose="020B0606020202030204" pitchFamily="34" charset="0"/>
              </a:rPr>
              <a:t>клинической нейрофизиологии </a:t>
            </a:r>
            <a:r>
              <a:rPr lang="ru-RU" sz="1800" b="1" dirty="0" smtClean="0">
                <a:latin typeface="Arial Narrow" panose="020B0606020202030204" pitchFamily="34" charset="0"/>
              </a:rPr>
              <a:t>ИПО</a:t>
            </a: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«Генетические и </a:t>
            </a:r>
            <a:r>
              <a:rPr lang="ru-RU" altLang="ru-RU" sz="2200" b="1" dirty="0" err="1" smtClean="0">
                <a:latin typeface="Arial Narrow" panose="020B0606020202030204" pitchFamily="34" charset="0"/>
                <a:cs typeface="Arial" pitchFamily="34" charset="0"/>
              </a:rPr>
              <a:t>внешнесредовые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 предикторы нарушений сна у медицинских работников, работающих в условиях </a:t>
            </a:r>
            <a:r>
              <a:rPr lang="en-US" altLang="ru-RU" sz="2200" b="1" dirty="0">
                <a:latin typeface="Arial Narrow" panose="020B0606020202030204" pitchFamily="34" charset="0"/>
                <a:cs typeface="Arial" pitchFamily="34" charset="0"/>
              </a:rPr>
              <a:t>COVID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-19»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14.01.11 – Нервные болезни (медицинские науки)</a:t>
            </a:r>
          </a:p>
          <a:p>
            <a:pPr algn="l" eaLnBrk="1" hangingPunct="1"/>
            <a:endParaRPr lang="ru-RU" altLang="ru-RU" sz="2000" b="1" dirty="0" smtClean="0"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к.м.н. </a:t>
            </a:r>
            <a:r>
              <a:rPr lang="ru-RU" altLang="ru-RU" sz="2000" b="1" dirty="0" err="1" smtClean="0">
                <a:latin typeface="Arial Narrow" panose="020B0606020202030204" pitchFamily="34" charset="0"/>
                <a:cs typeface="Arial" pitchFamily="34" charset="0"/>
              </a:rPr>
              <a:t>Народова</a:t>
            </a:r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 Е.А., доцент кафедры медицинской генетики и клинической нейрофизиологии  ИПО</a:t>
            </a:r>
          </a:p>
        </p:txBody>
      </p:sp>
      <p:pic>
        <p:nvPicPr>
          <p:cNvPr id="3074" name="Picture 2" descr="C:\Users\ChesnokovaLL\Desktop\54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333" y="1704628"/>
            <a:ext cx="18764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260648"/>
            <a:ext cx="6336704" cy="657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Круглова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Ольга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</a:t>
            </a: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очный аспирант</a:t>
            </a: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к</a:t>
            </a:r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афедры </a:t>
            </a:r>
            <a:r>
              <a:rPr lang="ru-RU" sz="1800" b="1" dirty="0">
                <a:latin typeface="Arial Narrow" panose="020B0606020202030204" pitchFamily="34" charset="0"/>
              </a:rPr>
              <a:t>госпитальной терапии и иммунологии с курсом ПО</a:t>
            </a:r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«Клинические и лабораторные особенности течения</a:t>
            </a:r>
            <a:r>
              <a:rPr lang="en-US" altLang="ru-RU" sz="2200" b="1" dirty="0">
                <a:latin typeface="Arial Narrow" panose="020B0606020202030204" pitchFamily="34" charset="0"/>
                <a:cs typeface="Arial" pitchFamily="34" charset="0"/>
              </a:rPr>
              <a:t> COVID</a:t>
            </a:r>
            <a:r>
              <a:rPr lang="ru-RU" altLang="ru-RU" sz="2200" b="1" dirty="0">
                <a:latin typeface="Arial Narrow" panose="020B0606020202030204" pitchFamily="34" charset="0"/>
                <a:cs typeface="Arial" pitchFamily="34" charset="0"/>
              </a:rPr>
              <a:t>-19 у пациентов 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с бронхиальной астмой и метаболическим синдромом»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14.01.04 – </a:t>
            </a:r>
            <a:r>
              <a:rPr lang="ru-RU" altLang="ru-RU" sz="2200" b="1" dirty="0">
                <a:latin typeface="Arial Narrow" panose="020B0606020202030204" pitchFamily="34" charset="0"/>
                <a:cs typeface="Arial" pitchFamily="34" charset="0"/>
              </a:rPr>
              <a:t>В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нутренние болезни (медицинские науки)</a:t>
            </a: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., профессор </a:t>
            </a:r>
            <a:r>
              <a:rPr lang="ru-RU" altLang="ru-RU" sz="2000" b="1" dirty="0" err="1">
                <a:latin typeface="Arial Narrow" panose="020B0606020202030204" pitchFamily="34" charset="0"/>
                <a:cs typeface="Arial" pitchFamily="34" charset="0"/>
              </a:rPr>
              <a:t>Демко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 И.В. заведующий кафедрой госпитальной терапии и иммунологии с курсом ПО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4098" name="Picture 2" descr="C:\Users\ChesnokovaLL\Desktop\69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292" y="1628800"/>
            <a:ext cx="1784151" cy="249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64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332656"/>
            <a:ext cx="6336704" cy="650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Логинова Ольга Владимировна</a:t>
            </a: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очный аспирант</a:t>
            </a: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к</a:t>
            </a:r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афедры </a:t>
            </a:r>
            <a:r>
              <a:rPr lang="ru-RU" sz="1800" b="1" dirty="0" smtClean="0">
                <a:latin typeface="Arial Narrow" panose="020B0606020202030204" pitchFamily="34" charset="0"/>
              </a:rPr>
              <a:t>нервных болезней с </a:t>
            </a:r>
            <a:r>
              <a:rPr lang="ru-RU" sz="1800" b="1" dirty="0">
                <a:latin typeface="Arial Narrow" panose="020B0606020202030204" pitchFamily="34" charset="0"/>
              </a:rPr>
              <a:t>курсом ПО</a:t>
            </a:r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«Восстановление постинсультной дизартрии с использованием биологической обратной связи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и метода стимуляции </a:t>
            </a:r>
            <a:r>
              <a:rPr lang="ru-RU" altLang="ru-RU" sz="2200" b="1" dirty="0" err="1" smtClean="0">
                <a:latin typeface="Arial Narrow" panose="020B0606020202030204" pitchFamily="34" charset="0"/>
                <a:cs typeface="Arial" pitchFamily="34" charset="0"/>
              </a:rPr>
              <a:t>проприоцептивной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altLang="ru-RU" sz="2200" b="1" dirty="0" err="1" smtClean="0">
                <a:latin typeface="Arial Narrow" panose="020B0606020202030204" pitchFamily="34" charset="0"/>
                <a:cs typeface="Arial" pitchFamily="34" charset="0"/>
              </a:rPr>
              <a:t>афферентации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 у пациентов в раннем восстановительном периоде ОНМК»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14.01.11 – Нервные болезни (медицинские науки)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д.м.н., доцент Можейко Е.Ю. заведующий кафедрой физической и реабилитационной медицины с курсом ПО</a:t>
            </a:r>
          </a:p>
        </p:txBody>
      </p:sp>
      <p:pic>
        <p:nvPicPr>
          <p:cNvPr id="1026" name="Picture 2" descr="C:\Users\ChesnokovaLL\Desktop\309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72816"/>
            <a:ext cx="1741737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0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908719"/>
            <a:ext cx="6336704" cy="592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Минеева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</a:t>
            </a:r>
          </a:p>
          <a:p>
            <a:pPr algn="l" eaLnBrk="1" hangingPunct="1"/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очный </a:t>
            </a:r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аспирант</a:t>
            </a:r>
          </a:p>
          <a:p>
            <a:pPr algn="l" eaLnBrk="1" hangingPunct="1"/>
            <a:r>
              <a:rPr lang="ru-RU" altLang="ru-RU" sz="1800" b="1" dirty="0">
                <a:latin typeface="Arial Narrow" panose="020B0606020202030204" pitchFamily="34" charset="0"/>
                <a:cs typeface="Arial" pitchFamily="34" charset="0"/>
              </a:rPr>
              <a:t>к</a:t>
            </a:r>
            <a:r>
              <a:rPr lang="ru-RU" altLang="ru-RU" sz="1800" b="1" dirty="0" smtClean="0">
                <a:latin typeface="Arial Narrow" panose="020B0606020202030204" pitchFamily="34" charset="0"/>
                <a:cs typeface="Arial" pitchFamily="34" charset="0"/>
              </a:rPr>
              <a:t>афедры </a:t>
            </a:r>
            <a:r>
              <a:rPr lang="ru-RU" sz="1800" b="1" dirty="0">
                <a:latin typeface="Arial Narrow" panose="020B0606020202030204" pitchFamily="34" charset="0"/>
              </a:rPr>
              <a:t>госпитальной терапии и иммунологии с курсом ПО</a:t>
            </a:r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18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Тема 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диссертационного исследования: </a:t>
            </a:r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«Особенности течения </a:t>
            </a:r>
            <a:r>
              <a:rPr lang="ru-RU" altLang="ru-RU" sz="2200" b="1" dirty="0" err="1" smtClean="0">
                <a:latin typeface="Arial Narrow" panose="020B0606020202030204" pitchFamily="34" charset="0"/>
                <a:cs typeface="Arial" pitchFamily="34" charset="0"/>
              </a:rPr>
              <a:t>коронавирусной</a:t>
            </a:r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 инфекции у вакцинированных пациентов» 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Специальность </a:t>
            </a:r>
          </a:p>
          <a:p>
            <a:pPr algn="l" eaLnBrk="1" hangingPunct="1"/>
            <a:r>
              <a:rPr lang="ru-RU" altLang="ru-RU" sz="2200" b="1" dirty="0" smtClean="0">
                <a:latin typeface="Arial Narrow" panose="020B0606020202030204" pitchFamily="34" charset="0"/>
                <a:cs typeface="Arial" pitchFamily="34" charset="0"/>
              </a:rPr>
              <a:t>14.01.04 – Внутренние болезни (медицинские науки)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endParaRPr lang="ru-RU" altLang="ru-RU" sz="2000" b="1" dirty="0">
              <a:latin typeface="Arial Narrow" panose="020B0606020202030204" pitchFamily="34" charset="0"/>
              <a:cs typeface="Arial" pitchFamily="34" charset="0"/>
            </a:endParaRP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Научный руководитель: </a:t>
            </a:r>
          </a:p>
          <a:p>
            <a:pPr algn="l" eaLnBrk="1" hangingPunct="1"/>
            <a:r>
              <a:rPr lang="ru-RU" altLang="ru-RU" sz="2000" b="1" dirty="0" smtClean="0">
                <a:latin typeface="Arial Narrow" panose="020B0606020202030204" pitchFamily="34" charset="0"/>
                <a:cs typeface="Arial" pitchFamily="34" charset="0"/>
              </a:rPr>
              <a:t>д.м.н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., профессор </a:t>
            </a:r>
            <a:r>
              <a:rPr lang="ru-RU" altLang="ru-RU" sz="2000" b="1" dirty="0" err="1">
                <a:latin typeface="Arial Narrow" panose="020B0606020202030204" pitchFamily="34" charset="0"/>
                <a:cs typeface="Arial" pitchFamily="34" charset="0"/>
              </a:rPr>
              <a:t>Демко</a:t>
            </a:r>
            <a:r>
              <a:rPr lang="ru-RU" altLang="ru-RU" sz="2000" b="1" dirty="0">
                <a:latin typeface="Arial Narrow" panose="020B0606020202030204" pitchFamily="34" charset="0"/>
                <a:cs typeface="Arial" pitchFamily="34" charset="0"/>
              </a:rPr>
              <a:t> И.В. заведующий кафедрой госпитальной терапии и иммунологии с курсом ПО</a:t>
            </a:r>
          </a:p>
          <a:p>
            <a:pPr algn="l" eaLnBrk="1" hangingPunct="1"/>
            <a:endParaRPr lang="ru-RU" altLang="ru-RU" sz="2000" b="1" dirty="0" smtClean="0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5122" name="Picture 2" descr="C:\Users\ChesnokovaLL\Desktop\609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410" y="1628800"/>
            <a:ext cx="1895475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1593</Words>
  <Application>Microsoft Office PowerPoint</Application>
  <PresentationFormat>Экран (4:3)</PresentationFormat>
  <Paragraphs>443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УТВЕРЖДЕНИЕ ТЕМ  ДИССЕРТАЦИОННЫХ РАБОТ  НА СОИСКАНИЕ УЧЁНОЙ СТЕПЕНИ  КАНДИДАТА МЕДИЦИНСКИХ НАУК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Аспиранты не утвердившие темы  диссертационных работ на соискание ученой степени кандидата медицинских наук:</vt:lpstr>
      <vt:lpstr>Аспиранты не утвердившие темы  диссертационных работ на соискание ученой степени кандидата медицинских наук:</vt:lpstr>
      <vt:lpstr>Аспиранты не утвердившие темы  диссертационных работ на соискание ученой степени кандидата медицинских наук: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Шестерня</cp:lastModifiedBy>
  <cp:revision>293</cp:revision>
  <cp:lastPrinted>2021-09-07T06:13:57Z</cp:lastPrinted>
  <dcterms:created xsi:type="dcterms:W3CDTF">2020-06-24T17:01:32Z</dcterms:created>
  <dcterms:modified xsi:type="dcterms:W3CDTF">2022-03-23T01:00:55Z</dcterms:modified>
</cp:coreProperties>
</file>