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8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09C87-9EC2-48CE-9391-BA5B6598E5E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88DA-3BA8-4750-BA5D-3F37E0D6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6C36-07C0-4BF3-B469-A28B1F6E0C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Локализация опухоли: нижний, средний,</a:t>
            </a:r>
            <a:r>
              <a:rPr lang="ru-RU" baseline="0" dirty="0" smtClean="0"/>
              <a:t> </a:t>
            </a:r>
            <a:r>
              <a:rPr lang="ru-RU" dirty="0" smtClean="0"/>
              <a:t>верхний отдел прямой кишки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6C36-07C0-4BF3-B469-A28B1F6E0C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Расположение рака прямой кишки и соответствующая ему категория 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6C36-07C0-4BF3-B469-A28B1F6E0C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5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3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3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5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9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9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1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8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4760A-4D8B-48F0-85A5-8F8095006FB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6465-DF6C-45F0-A786-BD582DC72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0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58200" y="1659830"/>
            <a:ext cx="1144404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ts val="4201"/>
              </a:lnSpc>
            </a:pP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МРТ диагностика рака </a:t>
            </a:r>
            <a:r>
              <a:rPr lang="ru-RU" sz="40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прямой 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кишки: </a:t>
            </a:r>
            <a:r>
              <a:rPr lang="ru-RU" sz="40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стадирование</a:t>
            </a:r>
            <a:r>
              <a:rPr lang="ru-RU" sz="40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методы визуализации и </a:t>
            </a:r>
            <a:r>
              <a:rPr lang="ru-RU" sz="40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лечение</a:t>
            </a:r>
          </a:p>
          <a:p>
            <a:pPr algn="ctr">
              <a:lnSpc>
                <a:spcPts val="4201"/>
              </a:lnSpc>
            </a:pPr>
            <a:r>
              <a:rPr lang="ru-RU" sz="4000" b="1" spc="-1" dirty="0" smtClean="0">
                <a:solidFill>
                  <a:srgbClr val="000000"/>
                </a:solidFill>
                <a:latin typeface="Times New Roman"/>
              </a:rPr>
              <a:t>Часть 2</a:t>
            </a:r>
            <a:endParaRPr lang="ru-RU" sz="40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599160" y="5446080"/>
            <a:ext cx="5378760" cy="14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2000" spc="-1">
                <a:solidFill>
                  <a:srgbClr val="000000"/>
                </a:solidFill>
                <a:latin typeface="Times New Roman"/>
                <a:ea typeface="DejaVu Sans"/>
              </a:rPr>
              <a:t>Выполнил: ординатор 2-го года обучения 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2000" spc="-1">
                <a:solidFill>
                  <a:srgbClr val="000000"/>
                </a:solidFill>
                <a:latin typeface="Times New Roman"/>
                <a:ea typeface="DejaVu Sans"/>
              </a:rPr>
              <a:t>по специальности «Рентгенология» 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2000" spc="-1">
                <a:solidFill>
                  <a:srgbClr val="000000"/>
                </a:solidFill>
                <a:latin typeface="Times New Roman"/>
                <a:ea typeface="DejaVu Sans"/>
              </a:rPr>
              <a:t>Тутарков Сергей Геннадьевич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ctr">
              <a:spcBef>
                <a:spcPts val="1001"/>
              </a:spcBef>
            </a:pP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0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4" name="CustomShape 3"/>
          <p:cNvSpPr/>
          <p:nvPr/>
        </p:nvSpPr>
        <p:spPr>
          <a:xfrm flipV="1">
            <a:off x="-7846200" y="6215760"/>
            <a:ext cx="200160" cy="4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228600" y="292680"/>
            <a:ext cx="117032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spc="-1">
                <a:solidFill>
                  <a:srgbClr val="000000"/>
                </a:solidFill>
                <a:latin typeface="Times New Roman"/>
                <a:ea typeface="DejaVu Sans"/>
              </a:rPr>
              <a:t>ФГБОУ ВО «Красноярский государственный медицинский университет имени профессора В.Ф. Войно - Ясенецкого» 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ctr"/>
            <a:r>
              <a:rPr lang="ru-RU" sz="2000" b="1" spc="-1">
                <a:solidFill>
                  <a:srgbClr val="000000"/>
                </a:solidFill>
                <a:latin typeface="Times New Roman"/>
                <a:ea typeface="DejaVu Sans"/>
              </a:rPr>
              <a:t>Кафедра лучевой диагностики ИПО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407922" y="6151500"/>
            <a:ext cx="5183280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200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32961"/>
            <a:ext cx="6760704" cy="21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0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прямой кишки,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сагиттальная плоскость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2490" y="19676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2270" y="19676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прямой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кишки: приподнятые края, накопление слизи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просвете прямой кишки в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Опухоль в средней части прямой кишки с клинической стадией T3b, с положительными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мезоректальными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лимфатическими узлами, скоплением слизи в просвете прямой кишки и с приподнятыми краями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31" y="1967665"/>
            <a:ext cx="40862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прямой кишки,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плоскость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2490" y="19676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90" y="1835421"/>
            <a:ext cx="3859623" cy="38364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5804130"/>
            <a:ext cx="10395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Наиболее </a:t>
            </a:r>
            <a:r>
              <a:rPr lang="ru-RU" dirty="0"/>
              <a:t>инвазивная часть опухоли часто располагается вокруг центра С-образной формы. </a:t>
            </a:r>
            <a:endParaRPr lang="ru-RU" dirty="0" smtClean="0"/>
          </a:p>
          <a:p>
            <a:pPr algn="ctr"/>
            <a:r>
              <a:rPr lang="en-US" dirty="0" smtClean="0"/>
              <a:t>b) </a:t>
            </a:r>
            <a:r>
              <a:rPr lang="ru-RU" dirty="0" smtClean="0"/>
              <a:t>Опухоль </a:t>
            </a:r>
            <a:r>
              <a:rPr lang="ru-RU" dirty="0"/>
              <a:t>инфильтрирует за пределы собственной мышечной оболочки, на 2 мм в </a:t>
            </a:r>
            <a:r>
              <a:rPr lang="ru-RU" dirty="0" err="1"/>
              <a:t>мезоректум</a:t>
            </a:r>
            <a:r>
              <a:rPr lang="ru-RU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c) </a:t>
            </a:r>
            <a:r>
              <a:rPr lang="ru-RU" dirty="0" smtClean="0"/>
              <a:t>два </a:t>
            </a:r>
            <a:r>
              <a:rPr lang="ru-RU" dirty="0"/>
              <a:t>7-мм круглых гетерогенных </a:t>
            </a:r>
            <a:r>
              <a:rPr lang="ru-RU" dirty="0" err="1"/>
              <a:t>мезоректальных</a:t>
            </a:r>
            <a:r>
              <a:rPr lang="ru-RU" dirty="0"/>
              <a:t> лимфатических </a:t>
            </a:r>
            <a:r>
              <a:rPr lang="ru-RU" dirty="0" smtClean="0"/>
              <a:t>узла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51" y="1860656"/>
            <a:ext cx="4586749" cy="39348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67051" y="1661814"/>
            <a:ext cx="6261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0086" y="17355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132430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верхнего отделов прямой кишки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368" y="1690688"/>
            <a:ext cx="6000135" cy="46632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точность (85%), чувствительность (87%)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специфичность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МРТ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разрешения при оценке категории 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глубина инвазии опухоли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стенку прямой кишки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экстрамуральное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прилежащие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инвазивная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обычно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на полпути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краниокаудальном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мезоректума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барьер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распространения опухоли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45" y="1690688"/>
            <a:ext cx="5387223" cy="47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3" y="146820"/>
            <a:ext cx="11547987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верхнего отделов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Т2-ВИ прямой кишки, сагиттальная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аксиальная плоскости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841" y="5456903"/>
            <a:ext cx="10645877" cy="1300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МРТ-изображения прямой кишки,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трех разных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Полиповидное образование,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окруженное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слизью,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тонкой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ножкой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стенке прямой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мышечной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оболочкой (характерно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опухоли T1 или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32" y="1623178"/>
            <a:ext cx="4190385" cy="3721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42" y="1623178"/>
            <a:ext cx="4400053" cy="3740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8408" y="170275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42" y="1623178"/>
            <a:ext cx="7011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8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верхнего отделов прямой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 МРТ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Т2-ВИ прямой кишки,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плоскость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54" y="5518508"/>
            <a:ext cx="10868946" cy="13394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Опухоль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инфильтрирующую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 за пределы собственной мышечной оболочки (T3c),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фасции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Инвазия опухоли в переднюю брюшную стенку,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характерным признаком опухоли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Т4а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44" y="1618674"/>
            <a:ext cx="4441723" cy="3899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58" y="1642168"/>
            <a:ext cx="4643284" cy="38763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9644" y="164216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7058" y="1701392"/>
            <a:ext cx="54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54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Низкорасположенный рак прямой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Figure 11a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297857" y="1470026"/>
            <a:ext cx="9822427" cy="37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недостаточно, поскольку опухоли в нижнем отделе прямой кишки находятся в непосредственной близости от анального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большей вероятностью прорастают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мезоректальную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фасцию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органы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30% случаев из-за сужения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отчете должно быть указано, прорастает ли опухоль во внутренний сфинктер,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интерсфинктерную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плоскость и наружный сфинктер и/или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Figure 11a."/>
          <p:cNvSpPr>
            <a:spLocks noChangeAspect="1" noChangeArrowheads="1"/>
          </p:cNvSpPr>
          <p:nvPr/>
        </p:nvSpPr>
        <p:spPr bwMode="auto">
          <a:xfrm>
            <a:off x="155575" y="-144463"/>
            <a:ext cx="4576082" cy="45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70" y="0"/>
            <a:ext cx="10945762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Низкорасположенный рак прямой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Figure 11a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695769" y="5822465"/>
            <a:ext cx="4436804" cy="10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сагиттальная плоскость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Полуокружную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нижнем отделе прямой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Figure 11a."/>
          <p:cNvSpPr>
            <a:spLocks noChangeAspect="1" noChangeArrowheads="1"/>
          </p:cNvSpPr>
          <p:nvPr/>
        </p:nvSpPr>
        <p:spPr bwMode="auto">
          <a:xfrm>
            <a:off x="155575" y="-144463"/>
            <a:ext cx="4576082" cy="45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60" y="1332681"/>
            <a:ext cx="5414172" cy="4493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11" y="1332681"/>
            <a:ext cx="5179500" cy="44897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7627" y="5829583"/>
            <a:ext cx="4263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Полуокружная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изъязвленная опухоль</a:t>
            </a:r>
          </a:p>
        </p:txBody>
      </p:sp>
    </p:spTree>
    <p:extLst>
      <p:ext uri="{BB962C8B-B14F-4D97-AF65-F5344CB8AC3E}">
        <p14:creationId xmlns:p14="http://schemas.microsoft.com/office/powerpoint/2010/main" val="122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Figure 11a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921775" y="5892379"/>
            <a:ext cx="10287000" cy="8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Опухоль, инфильтрирующая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пределы собственной мышечной оболочки и врастающую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 и мышцу, поднимающую задний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Figure 11a."/>
          <p:cNvSpPr>
            <a:spLocks noChangeAspect="1" noChangeArrowheads="1"/>
          </p:cNvSpPr>
          <p:nvPr/>
        </p:nvSpPr>
        <p:spPr bwMode="auto">
          <a:xfrm>
            <a:off x="155575" y="-144463"/>
            <a:ext cx="4576082" cy="45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60" y="1846659"/>
            <a:ext cx="4762500" cy="3962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13" y="1846659"/>
            <a:ext cx="4479126" cy="39572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2157" y="0"/>
            <a:ext cx="945393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Низкорасположенный рак прямой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</a:p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прямой кишки, </a:t>
            </a:r>
          </a:p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и корональная плоскости 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 Status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2310" y="1231939"/>
            <a:ext cx="504149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 – поверхность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неперитонеальной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прямой кишки, резецируемая во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кратчайшее расстояние между самой удаленной частью опухоли прямой кишки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фасцией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CRM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положителен если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растояние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 1 мм, и отрицательный при 1-2 мм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кишка не полностью окружена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фасцией и, таким образом, статус CRM неприменим, если опухоль расположена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перитонеальной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стенки прямой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9" y="1231939"/>
            <a:ext cx="5061155" cy="47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06" y="339213"/>
            <a:ext cx="1116698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Метастазирование тазовых органов при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опухолях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T4b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812" y="1825625"/>
            <a:ext cx="964298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влагалище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предстательнуя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семенные пузырьки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мочеточники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пресакральная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фасция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крестцовых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крестец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подвздошные сосуды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таза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8196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Анатомические особенности рака прямой кишки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ЗНО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Метастазирование тазовых органов при раке прямой кишки </a:t>
            </a:r>
          </a:p>
        </p:txBody>
      </p:sp>
    </p:spTree>
    <p:extLst>
      <p:ext uri="{BB962C8B-B14F-4D97-AF65-F5344CB8AC3E}">
        <p14:creationId xmlns:p14="http://schemas.microsoft.com/office/powerpoint/2010/main" val="32514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65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Экстрамуральная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сосудистая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инвазия (ЭМСИ)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может отображать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ЭМСИ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умеренной чувствительностью и высокой специфичностью, что является важным прогностическим фактором и предиктором метастатического заболевания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на сосуды брыжейки прямой кишки,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неравномерности стенок, очаговому увеличению и/или интенсивности сигнала опухоли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сосуда </a:t>
            </a:r>
          </a:p>
        </p:txBody>
      </p:sp>
    </p:spTree>
    <p:extLst>
      <p:ext uri="{BB962C8B-B14F-4D97-AF65-F5344CB8AC3E}">
        <p14:creationId xmlns:p14="http://schemas.microsoft.com/office/powerpoint/2010/main" val="20419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1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Экстрамуральная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сосудистая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инвазия</a:t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прямой кишки, </a:t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сагиттальная плоскость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15487"/>
            <a:ext cx="10515600" cy="10740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ЭМСИ: фокальное расширение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опухоли,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замещающей пористую полость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бугристость стенки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58" y="1667388"/>
            <a:ext cx="4073013" cy="401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013" y="1684347"/>
            <a:ext cx="4088990" cy="39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Метастазирование лимфатических узлов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прямой кишки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0" y="2105963"/>
            <a:ext cx="4495800" cy="43776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Т.к. большая часть метастатических лимфатических узлов менее 5 мм, размер не является надежным критерием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менее, узлы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8" y="2241897"/>
            <a:ext cx="6113769" cy="1748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7080" y="4064044"/>
            <a:ext cx="5118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Неровные границы, неоднородная интенсивность сигнала и круглая форма.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Измерено по наибольшей короткой оси.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отсутствие злокачественности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злокачественность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318" y="13158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злокачественности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размер лимфатических узлов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Метастазирование лимфатических узлов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прямой кишки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3833"/>
            <a:ext cx="10515600" cy="494974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Регионарные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узлы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лимфатические узлы считаются отдаленными метастазами (М1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Экстрамезоректальные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вдоль боковой стенки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 - негативный прогноз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инфильтрирующие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пресакральное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пространство, проявляются забрюшинными лимфатическими узлами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опухолевых клеток, не связанных с лимфоидными или сосудистыми тканями, характеризуется как N1c</a:t>
            </a:r>
          </a:p>
        </p:txBody>
      </p:sp>
    </p:spTree>
    <p:extLst>
      <p:ext uri="{BB962C8B-B14F-4D97-AF65-F5344CB8AC3E}">
        <p14:creationId xmlns:p14="http://schemas.microsoft.com/office/powerpoint/2010/main" val="41549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94" y="28428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100" y="-103239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Анатомические особенности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прямой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38" y="999260"/>
            <a:ext cx="7054324" cy="5858740"/>
          </a:xfrm>
        </p:spPr>
      </p:pic>
    </p:spTree>
    <p:extLst>
      <p:ext uri="{BB962C8B-B14F-4D97-AF65-F5344CB8AC3E}">
        <p14:creationId xmlns:p14="http://schemas.microsoft.com/office/powerpoint/2010/main" val="20075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прямой кишки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МРТ в косой аксиальной проекции лучше всего отображают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фасцию, брыжейку,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слои стенки прямой кишки и переходную складку тазовой брюшины.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МРТ в сагиттальной проекции лучше всего отображают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позадипрямокишечное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пространство, аноректальное кольцо и анальную кромку.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МРТ в коронарной проекции лучше всего отображают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межсфинктерное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внутренний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31" y="188685"/>
            <a:ext cx="63442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стадии рака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 с помощью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716" y="1690688"/>
            <a:ext cx="529712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морфологии опухоли,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анального сфинктера,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стенки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таза,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EMVI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атегории N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шаблоне рентгенологического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перечислены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визуализации и особенности, которые следует оценить на первичной стадии и включить в отчет МРТ прямой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81" y="0"/>
            <a:ext cx="5157019" cy="6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319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ts val="33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ЗНО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6921"/>
            <a:ext cx="4869422" cy="50408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829" y="1606921"/>
            <a:ext cx="6027178" cy="49266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опухоли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краниокаудальном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циркулярной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передней брюшной стенке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нижней границы опухоли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19" y="201001"/>
            <a:ext cx="11783962" cy="1325563"/>
          </a:xfrm>
        </p:spPr>
        <p:txBody>
          <a:bodyPr>
            <a:noAutofit/>
          </a:bodyPr>
          <a:lstStyle/>
          <a:p>
            <a:pPr algn="ctr">
              <a:lnSpc>
                <a:spcPts val="3300"/>
              </a:lnSpc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прямой кишки, сагиттальная плоскость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34" y="1526564"/>
            <a:ext cx="4020458" cy="4653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1485" y="6179872"/>
            <a:ext cx="992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Опухоли, расположенные выше 15 см от анальной кромки, трактуются как рак толстой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Пунктиром обозначено расстояние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входа в прямую кишку до места расположения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06" y="1526564"/>
            <a:ext cx="3304318" cy="4663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72" y="1526564"/>
            <a:ext cx="393226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187" y="2033157"/>
            <a:ext cx="9309393" cy="37924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картина опухоли: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Полипоидная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Изъязвляющая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Периферическая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Полуокружная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опухоли: высокая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сигнала на МРТ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Т2-ВИ; худший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прогноз, чем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немуцинозных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склонностью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метастазированию, 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стадией на момент постановки диагноза</a:t>
            </a:r>
          </a:p>
        </p:txBody>
      </p:sp>
    </p:spTree>
    <p:extLst>
      <p:ext uri="{BB962C8B-B14F-4D97-AF65-F5344CB8AC3E}">
        <p14:creationId xmlns:p14="http://schemas.microsoft.com/office/powerpoint/2010/main" val="4968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1680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морфология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Т2-ВИ прямой кишки,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плоскость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6103712"/>
            <a:ext cx="4270828" cy="61640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интенсивность сигнала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1645383"/>
            <a:ext cx="4762500" cy="441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535" y="1597129"/>
            <a:ext cx="4629092" cy="44809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33535" y="6055458"/>
            <a:ext cx="465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Немуцинозная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955</Words>
  <Application>Microsoft Office PowerPoint</Application>
  <PresentationFormat>Широкоэкранный</PresentationFormat>
  <Paragraphs>124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Содержание </vt:lpstr>
      <vt:lpstr>Анатомические особенности рака прямой кишки </vt:lpstr>
      <vt:lpstr>Анатомические особенности  рака прямой кишки </vt:lpstr>
      <vt:lpstr>Определение стадии рака прямой кишки с помощью МРТ</vt:lpstr>
      <vt:lpstr>Локализация и морфология ЗНО  прямой кишки</vt:lpstr>
      <vt:lpstr>Локализация и морфология  МРТ Т2-ВИ прямой кишки, сагиттальная плоскость</vt:lpstr>
      <vt:lpstr>Локализация и морфология </vt:lpstr>
      <vt:lpstr>Локализация и морфология  МРТ Т2-ВИ прямой кишки, аксиальная плоскость</vt:lpstr>
      <vt:lpstr>Локализация и морфология  МРТ Т2-ВИ прямой кишки, сагиттальная плоскость</vt:lpstr>
      <vt:lpstr>Локализация и морфология  МРТ Т2-ВИ прямой кишки, аксиальная плоскость</vt:lpstr>
      <vt:lpstr>Рак среднего и верхнего отделов прямой кишки</vt:lpstr>
      <vt:lpstr>Рак среднего и верхнего отделов  МРТ Т2-ВИ прямой кишки, сагиттальная и аксиальная плоскости</vt:lpstr>
      <vt:lpstr>Рак среднего и верхнего отделов прямой кишки МРТ Т2-ВИ прямой кишки, аксиальная плоскость</vt:lpstr>
      <vt:lpstr>Низкорасположенный рак прямой кишки</vt:lpstr>
      <vt:lpstr>Низкорасположенный рак прямой кишки</vt:lpstr>
      <vt:lpstr>Презентация PowerPoint</vt:lpstr>
      <vt:lpstr>CRM Status</vt:lpstr>
      <vt:lpstr>Метастазирование тазовых органов при опухолях T4b </vt:lpstr>
      <vt:lpstr>Экстрамуральная сосудистая инвазия (ЭМСИ)</vt:lpstr>
      <vt:lpstr>Экстрамуральная сосудистая инвазия МРТ Т2-ВИ прямой кишки,  сагиттальная плоскость</vt:lpstr>
      <vt:lpstr>Метастазирование лимфатических узлов при раке прямой кишки</vt:lpstr>
      <vt:lpstr>Метастазирование лимфатических узлов при раке прямой кишки</vt:lpstr>
      <vt:lpstr>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Тутарковы</dc:creator>
  <cp:lastModifiedBy>Тутарковы</cp:lastModifiedBy>
  <cp:revision>1</cp:revision>
  <dcterms:created xsi:type="dcterms:W3CDTF">2023-05-25T02:14:12Z</dcterms:created>
  <dcterms:modified xsi:type="dcterms:W3CDTF">2023-05-25T02:15:35Z</dcterms:modified>
</cp:coreProperties>
</file>