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1" r:id="rId18"/>
    <p:sldId id="274" r:id="rId19"/>
    <p:sldId id="278" r:id="rId20"/>
    <p:sldId id="279" r:id="rId21"/>
    <p:sldId id="277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631"/>
    <a:srgbClr val="E1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B3BEF-99D9-47ED-B625-7435509611D9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6C035-575C-4D55-8994-2B47B05EA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0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C035-575C-4D55-8994-2B47B05EA4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1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C035-575C-4D55-8994-2B47B05EA49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5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13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55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96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1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04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92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1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5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1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3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7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B80FC9-4DD4-49BC-86F8-E631F90E9C41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1301CDC-9E98-40F0-AD51-0443BBEF08B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8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7DF41-9B92-945B-1B9E-B56B606E5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4875" y="-697488"/>
            <a:ext cx="10058400" cy="356616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Министерства здравоохранения Российской Федерации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Кафедра стоматологии ИПО </a:t>
            </a:r>
            <a:b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D1E46-D488-D58D-4855-1928D725D27F}"/>
              </a:ext>
            </a:extLst>
          </p:cNvPr>
          <p:cNvSpPr txBox="1"/>
          <p:nvPr/>
        </p:nvSpPr>
        <p:spPr>
          <a:xfrm>
            <a:off x="5564171" y="4502755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Выполнил ординатор </a:t>
            </a:r>
          </a:p>
          <a:p>
            <a:pPr algn="ctr"/>
            <a:r>
              <a:rPr lang="ru-RU" dirty="0">
                <a:latin typeface="+mj-lt"/>
              </a:rPr>
              <a:t>кафедры стоматологии ИПО </a:t>
            </a:r>
          </a:p>
          <a:p>
            <a:pPr algn="ctr"/>
            <a:r>
              <a:rPr lang="ru-RU" dirty="0">
                <a:latin typeface="+mj-lt"/>
              </a:rPr>
              <a:t>по специальности  «стоматология детская»</a:t>
            </a:r>
          </a:p>
          <a:p>
            <a:pPr algn="ctr"/>
            <a:r>
              <a:rPr lang="ru-RU" dirty="0">
                <a:latin typeface="+mj-lt"/>
              </a:rPr>
              <a:t>Жиделева Виктория Евгеньевна</a:t>
            </a:r>
          </a:p>
          <a:p>
            <a:pPr algn="ctr"/>
            <a:r>
              <a:rPr lang="ru-RU" dirty="0">
                <a:latin typeface="+mj-lt"/>
              </a:rPr>
              <a:t>рецензент к.м.н., доцент </a:t>
            </a:r>
            <a:r>
              <a:rPr lang="ru-RU" dirty="0" err="1">
                <a:latin typeface="+mj-lt"/>
              </a:rPr>
              <a:t>Буянкина</a:t>
            </a:r>
            <a:r>
              <a:rPr lang="ru-RU" dirty="0">
                <a:latin typeface="+mj-lt"/>
              </a:rPr>
              <a:t> Римма Геннадьевна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F8DA2-9E22-4A9A-6490-74DB21183667}"/>
              </a:ext>
            </a:extLst>
          </p:cNvPr>
          <p:cNvSpPr txBox="1"/>
          <p:nvPr/>
        </p:nvSpPr>
        <p:spPr>
          <a:xfrm>
            <a:off x="5242240" y="6423143"/>
            <a:ext cx="170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+mj-lt"/>
              </a:rPr>
              <a:t>Красноярск,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A53D7-CDD2-438E-4986-5C5F7202B084}"/>
              </a:ext>
            </a:extLst>
          </p:cNvPr>
          <p:cNvSpPr txBox="1"/>
          <p:nvPr/>
        </p:nvSpPr>
        <p:spPr>
          <a:xfrm>
            <a:off x="2851217" y="2453174"/>
            <a:ext cx="7150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ПРОФИЛАКТИКА СТОМАТОЛОГИЧЕСКИХ ЗАБОЛЕВАНИЙ У ДЕТЕЙ 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391666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CE76F-7D28-9740-C9A4-98522B57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Профессиональная гигиена полости рта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6E1FC-DED9-49AD-6DF5-654EBAABB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1.Антисептическая обработка полости рта;</a:t>
            </a:r>
          </a:p>
          <a:p>
            <a:r>
              <a:rPr lang="ru-RU" sz="1400" dirty="0"/>
              <a:t>2.Удаление наддесневого камня ручными инструментами или ультразвуковым скейлером. При использовании ручных инструментов для размягчения камня можно использовать специальные гели на основе этилен-диамин-</a:t>
            </a:r>
            <a:r>
              <a:rPr lang="ru-RU" sz="1400" dirty="0" err="1"/>
              <a:t>тетрауксусной</a:t>
            </a:r>
            <a:r>
              <a:rPr lang="ru-RU" sz="1400" dirty="0"/>
              <a:t> кислоты. С аппроксимальных поверхностей пигментированный налет и камни удаляют с помощью штрипсов;</a:t>
            </a:r>
          </a:p>
          <a:p>
            <a:r>
              <a:rPr lang="ru-RU" sz="1400" dirty="0"/>
              <a:t>3.Удаление пигментированного зубного налета (щетки и абразивные пасты, аппарат </a:t>
            </a:r>
            <a:r>
              <a:rPr lang="en-US" sz="1400" dirty="0"/>
              <a:t>Air-flow)</a:t>
            </a:r>
            <a:r>
              <a:rPr lang="ru-RU" sz="1400" dirty="0"/>
              <a:t>;</a:t>
            </a:r>
          </a:p>
          <a:p>
            <a:r>
              <a:rPr lang="ru-RU" sz="1400" dirty="0"/>
              <a:t>4.Полирование поверхности коронки и корня после удаления зубных отложений (неабразивные полировальные пасты, щетки или резинки);</a:t>
            </a:r>
          </a:p>
          <a:p>
            <a:r>
              <a:rPr lang="ru-RU" sz="1400" dirty="0"/>
              <a:t>5.Гемостаз, антисептическая обработка;</a:t>
            </a:r>
          </a:p>
          <a:p>
            <a:r>
              <a:rPr lang="ru-RU" sz="1400" dirty="0"/>
              <a:t>6.По показаниям- наложение лечебной или антисептической повязки, или нанесение </a:t>
            </a:r>
            <a:r>
              <a:rPr lang="ru-RU" sz="1400" dirty="0" err="1"/>
              <a:t>реминерализующего</a:t>
            </a:r>
            <a:r>
              <a:rPr lang="ru-RU" sz="1400" dirty="0"/>
              <a:t> средства на поверхность эмали.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70C6A3-8190-D462-495F-002A57F08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7" y="4794280"/>
            <a:ext cx="2963732" cy="1471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AF4294-CDFA-5BA1-3E1A-63BE8FADA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" t="14625" b="-962"/>
          <a:stretch/>
        </p:blipFill>
        <p:spPr>
          <a:xfrm>
            <a:off x="8586715" y="4768134"/>
            <a:ext cx="1301356" cy="147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CEEBCF-0AE8-1DB6-2737-DB521EDC8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261" y="4789364"/>
            <a:ext cx="2584582" cy="147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лако 3">
            <a:extLst>
              <a:ext uri="{FF2B5EF4-FFF2-40B4-BE49-F238E27FC236}">
                <a16:creationId xmlns:a16="http://schemas.microsoft.com/office/drawing/2014/main" id="{E37181E3-CDEE-E76E-F38E-2B625F45BAB4}"/>
              </a:ext>
            </a:extLst>
          </p:cNvPr>
          <p:cNvSpPr/>
          <p:nvPr/>
        </p:nvSpPr>
        <p:spPr>
          <a:xfrm>
            <a:off x="8901952" y="912031"/>
            <a:ext cx="3290048" cy="145075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Это комплекс мер, устраняющих и предотвращающих развитие кариеса зубов и воспалительных заболеваний пародонта путем механического удаления с поверхностей зубов над- и </a:t>
            </a:r>
            <a:r>
              <a:rPr lang="ru-RU" sz="1050" dirty="0" err="1"/>
              <a:t>поддесневых</a:t>
            </a:r>
            <a:r>
              <a:rPr lang="ru-RU" sz="1050" dirty="0"/>
              <a:t> зубных отложений. </a:t>
            </a:r>
          </a:p>
        </p:txBody>
      </p:sp>
    </p:spTree>
    <p:extLst>
      <p:ext uri="{BB962C8B-B14F-4D97-AF65-F5344CB8AC3E}">
        <p14:creationId xmlns:p14="http://schemas.microsoft.com/office/powerpoint/2010/main" val="90151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904B2-984B-5A2B-816F-2B4C7D9E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Эндогенное использование препаратов фтора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7EE37E-D333-93EA-A505-37B6C0734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09829"/>
            <a:ext cx="10058400" cy="4023360"/>
          </a:xfrm>
        </p:spPr>
        <p:txBody>
          <a:bodyPr/>
          <a:lstStyle/>
          <a:p>
            <a:r>
              <a:rPr lang="ru-RU" dirty="0"/>
              <a:t>Системный (эндогенный) способ фторпрофилактики предусматривает поступление фторидов в организм с водой, солью, молоком, в таблетках или каплях.</a:t>
            </a: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3955F9C2-3AEF-A824-CC53-4E4F9EEEF2AE}"/>
              </a:ext>
            </a:extLst>
          </p:cNvPr>
          <p:cNvSpPr/>
          <p:nvPr/>
        </p:nvSpPr>
        <p:spPr>
          <a:xfrm>
            <a:off x="1256357" y="2524916"/>
            <a:ext cx="2795990" cy="3651915"/>
          </a:xfrm>
          <a:prstGeom prst="wedgeRoundRectCallout">
            <a:avLst>
              <a:gd name="adj1" fmla="val -23358"/>
              <a:gd name="adj2" fmla="val 4966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Фторирование питьевой воды</a:t>
            </a:r>
          </a:p>
          <a:p>
            <a:pPr algn="ctr"/>
            <a:r>
              <a:rPr lang="ru-RU" sz="1100" dirty="0"/>
              <a:t>Клиническая эффективность фторирования воды высока: снижение</a:t>
            </a:r>
          </a:p>
          <a:p>
            <a:pPr algn="ctr"/>
            <a:r>
              <a:rPr lang="ru-RU" sz="1100" dirty="0"/>
              <a:t>интенсивности кариеса временных</a:t>
            </a:r>
          </a:p>
          <a:p>
            <a:pPr algn="ctr"/>
            <a:r>
              <a:rPr lang="ru-RU" sz="1100" dirty="0"/>
              <a:t>зубов достигает 50 %, постоянных — 50-75%. </a:t>
            </a:r>
          </a:p>
          <a:p>
            <a:pPr algn="ctr"/>
            <a:r>
              <a:rPr lang="ru-RU" sz="1100" dirty="0"/>
              <a:t>Фторирование питьевой воды в</a:t>
            </a:r>
          </a:p>
          <a:p>
            <a:pPr algn="ctr"/>
            <a:r>
              <a:rPr lang="ru-RU" sz="1100" dirty="0"/>
              <a:t>школах применяют в тех местностях,</a:t>
            </a:r>
          </a:p>
          <a:p>
            <a:pPr algn="ctr"/>
            <a:r>
              <a:rPr lang="ru-RU" sz="1100" dirty="0"/>
              <a:t>где нельзя организовать ее централизованное фторирование. Концентрация фторида, добавленного к</a:t>
            </a:r>
          </a:p>
          <a:p>
            <a:pPr algn="ctr"/>
            <a:r>
              <a:rPr lang="ru-RU" sz="1100" dirty="0"/>
              <a:t>воде в этом случае, должна в 4—5 раз превышать оптимальную, т.е. составлять 4—5 мг/л, поскольку дети</a:t>
            </a:r>
          </a:p>
          <a:p>
            <a:pPr algn="ctr"/>
            <a:r>
              <a:rPr lang="ru-RU" sz="1100" dirty="0"/>
              <a:t>потребляют фторированную воду только в школе.</a:t>
            </a:r>
          </a:p>
          <a:p>
            <a:pPr algn="ctr"/>
            <a:r>
              <a:rPr lang="ru-RU" sz="1100" dirty="0"/>
              <a:t>Клиническая эффективность данного метода, выражающаяся в снижении интенсивности кариеса зубов,</a:t>
            </a:r>
          </a:p>
          <a:p>
            <a:pPr algn="ctr"/>
            <a:r>
              <a:rPr lang="ru-RU" sz="1100" dirty="0"/>
              <a:t>составляет 35—40 %.</a:t>
            </a: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2924C221-5CDB-55D6-0E7C-A2D89F857938}"/>
              </a:ext>
            </a:extLst>
          </p:cNvPr>
          <p:cNvSpPr/>
          <p:nvPr/>
        </p:nvSpPr>
        <p:spPr>
          <a:xfrm>
            <a:off x="4228746" y="2519337"/>
            <a:ext cx="2795990" cy="1841610"/>
          </a:xfrm>
          <a:prstGeom prst="wedgeRoundRectCallout">
            <a:avLst>
              <a:gd name="adj1" fmla="val -20501"/>
              <a:gd name="adj2" fmla="val 5032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Фторирование молока</a:t>
            </a:r>
          </a:p>
          <a:p>
            <a:pPr algn="ctr"/>
            <a:r>
              <a:rPr lang="ru-RU" sz="1200" dirty="0"/>
              <a:t>эффективно использовать этот</a:t>
            </a:r>
          </a:p>
          <a:p>
            <a:pPr algn="ctr"/>
            <a:r>
              <a:rPr lang="ru-RU" sz="1200" dirty="0"/>
              <a:t>метод профилактики среди детей от 3 до 12 лет;</a:t>
            </a:r>
          </a:p>
          <a:p>
            <a:pPr algn="ctr"/>
            <a:r>
              <a:rPr lang="ru-RU" sz="1200" dirty="0"/>
              <a:t>• ежедневно ребенок должен употреблять 1 стакан молока с 0,5 мг фторида;</a:t>
            </a:r>
          </a:p>
          <a:p>
            <a:pPr algn="ctr"/>
            <a:r>
              <a:rPr lang="ru-RU" sz="1200" dirty="0"/>
              <a:t>• в течение года ребенок должен</a:t>
            </a:r>
          </a:p>
          <a:p>
            <a:pPr algn="ctr"/>
            <a:r>
              <a:rPr lang="ru-RU" sz="1200" dirty="0"/>
              <a:t>пить фторированное молоко не менее 250 дней</a:t>
            </a: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3A5EEA65-736D-029E-2668-7C0C1466BDD8}"/>
              </a:ext>
            </a:extLst>
          </p:cNvPr>
          <p:cNvSpPr/>
          <p:nvPr/>
        </p:nvSpPr>
        <p:spPr>
          <a:xfrm>
            <a:off x="4264568" y="4455032"/>
            <a:ext cx="2795990" cy="1721799"/>
          </a:xfrm>
          <a:prstGeom prst="wedgeRoundRectCallout">
            <a:avLst>
              <a:gd name="adj1" fmla="val -20409"/>
              <a:gd name="adj2" fmla="val 5026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Фторирование поваренной соли</a:t>
            </a:r>
          </a:p>
          <a:p>
            <a:pPr algn="ctr"/>
            <a:r>
              <a:rPr lang="ru-RU" sz="1400" dirty="0"/>
              <a:t>Клиническая эффективность применения фторированной соли несколько ниже, чем фторированной воды: редукция прироста кариеса</a:t>
            </a:r>
          </a:p>
          <a:p>
            <a:pPr algn="ctr"/>
            <a:r>
              <a:rPr lang="ru-RU" sz="1400" dirty="0"/>
              <a:t>составляет примерно 40—50 %.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2F093946-D44E-558A-5C68-08A57E9ACA2E}"/>
              </a:ext>
            </a:extLst>
          </p:cNvPr>
          <p:cNvSpPr/>
          <p:nvPr/>
        </p:nvSpPr>
        <p:spPr>
          <a:xfrm>
            <a:off x="7236957" y="2546104"/>
            <a:ext cx="2919245" cy="3651915"/>
          </a:xfrm>
          <a:prstGeom prst="wedgeRoundRectCallout">
            <a:avLst>
              <a:gd name="adj1" fmla="val -20330"/>
              <a:gd name="adj2" fmla="val 5018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Таблетки, содержащие фторид</a:t>
            </a:r>
          </a:p>
          <a:p>
            <a:pPr algn="ctr"/>
            <a:r>
              <a:rPr lang="ru-RU" sz="1200" dirty="0"/>
              <a:t> При правильном регулярном приеме </a:t>
            </a:r>
            <a:r>
              <a:rPr lang="ru-RU" sz="1200" dirty="0" err="1"/>
              <a:t>фторидсодержащих</a:t>
            </a:r>
            <a:r>
              <a:rPr lang="ru-RU" sz="1200" dirty="0"/>
              <a:t> таблеток можно восполнить дефицит фторида в организме. Таблетки эффективны во время развития и созревания зубов. Применять их следует не менее 250 дней в году с 2 до 15 лет. Наиболее эффективно раздавать таблетки детям в организованных коллективах (детские сады, школы).</a:t>
            </a:r>
          </a:p>
          <a:p>
            <a:pPr algn="ctr"/>
            <a:r>
              <a:rPr lang="ru-RU" sz="1200" dirty="0"/>
              <a:t>Дозы таблеток фторида натрия (с 1 мг фторида), рекомендуемые для</a:t>
            </a:r>
          </a:p>
          <a:p>
            <a:pPr algn="ctr"/>
            <a:r>
              <a:rPr lang="ru-RU" sz="1200" dirty="0"/>
              <a:t>профилактики кариеса зубов у детей,</a:t>
            </a:r>
          </a:p>
          <a:p>
            <a:pPr algn="ctr"/>
            <a:r>
              <a:rPr lang="ru-RU" sz="1200" dirty="0"/>
              <a:t>проживающих в регионах с</a:t>
            </a:r>
          </a:p>
          <a:p>
            <a:pPr algn="ctr"/>
            <a:r>
              <a:rPr lang="ru-RU" sz="1200" dirty="0"/>
              <a:t>содержанием этого микроэлемента в</a:t>
            </a:r>
          </a:p>
          <a:p>
            <a:pPr algn="ctr"/>
            <a:r>
              <a:rPr lang="ru-RU" sz="1200" dirty="0"/>
              <a:t>питьевой воде менее 0,5 мг/л,</a:t>
            </a:r>
          </a:p>
          <a:p>
            <a:pPr algn="ctr"/>
            <a:r>
              <a:rPr lang="ru-RU" sz="1200" dirty="0"/>
              <a:t>приведены в табл. 2.4.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E7D951-DF07-A609-FBA9-3C4ABE864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33" t="68962" r="33814" b="17526"/>
          <a:stretch/>
        </p:blipFill>
        <p:spPr>
          <a:xfrm>
            <a:off x="10246432" y="5004557"/>
            <a:ext cx="1812602" cy="117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62BC3558-8B65-16FB-A16B-E9362CC2A90A}"/>
              </a:ext>
            </a:extLst>
          </p:cNvPr>
          <p:cNvSpPr/>
          <p:nvPr/>
        </p:nvSpPr>
        <p:spPr>
          <a:xfrm>
            <a:off x="10332600" y="2576200"/>
            <a:ext cx="1653211" cy="2355887"/>
          </a:xfrm>
          <a:prstGeom prst="wedgeRoundRectCallout">
            <a:avLst>
              <a:gd name="adj1" fmla="val -22557"/>
              <a:gd name="adj2" fmla="val 4913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</a:t>
            </a:r>
          </a:p>
          <a:p>
            <a:pPr algn="ctr"/>
            <a:r>
              <a:rPr lang="ru-RU" sz="1200" dirty="0"/>
              <a:t>регулярном приеме таблеток фторида натрия их эффект можно соизмерить с воздействием фторированной воды: снижение интенсивности кариеса составляет около 60%.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409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F3A44-7A0B-4A89-478D-9507862B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Экзогенная профилактика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EA793C4-E42C-317E-80FD-C70F35F495A6}"/>
              </a:ext>
            </a:extLst>
          </p:cNvPr>
          <p:cNvSpPr/>
          <p:nvPr/>
        </p:nvSpPr>
        <p:spPr>
          <a:xfrm>
            <a:off x="1097279" y="2221887"/>
            <a:ext cx="2438611" cy="25009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Фторидсодержащие препараты</a:t>
            </a:r>
          </a:p>
          <a:p>
            <a:pPr algn="ctr"/>
            <a:r>
              <a:rPr lang="ru-RU" sz="1400" dirty="0"/>
              <a:t>для местного применения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40D724-E60E-357E-B52F-FA6B9AD3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17" y="2221887"/>
            <a:ext cx="2438611" cy="24142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0EA073-9E28-66ED-7BD9-31D463FC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622" y="2221887"/>
            <a:ext cx="2438611" cy="2414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0BA48C-0145-CB1E-8A96-F31EB2A6F0FB}"/>
              </a:ext>
            </a:extLst>
          </p:cNvPr>
          <p:cNvSpPr txBox="1"/>
          <p:nvPr/>
        </p:nvSpPr>
        <p:spPr>
          <a:xfrm>
            <a:off x="4896284" y="3172118"/>
            <a:ext cx="207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Реминерализирующие</a:t>
            </a:r>
            <a:r>
              <a:rPr lang="ru-RU" sz="1400" dirty="0">
                <a:solidFill>
                  <a:schemeClr val="bg1"/>
                </a:solidFill>
              </a:rPr>
              <a:t> растворы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6B44B8-D412-5E2B-A1FC-F0B9DFE41E22}"/>
              </a:ext>
            </a:extLst>
          </p:cNvPr>
          <p:cNvSpPr txBox="1"/>
          <p:nvPr/>
        </p:nvSpPr>
        <p:spPr>
          <a:xfrm>
            <a:off x="6481713" y="2890390"/>
            <a:ext cx="60944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Герметики для запечатывания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фиссур зубов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EB9F16-0E54-0254-49DC-A9DE3925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443" y="3889440"/>
            <a:ext cx="2083510" cy="1666778"/>
          </a:xfrm>
          <a:prstGeom prst="ellipse">
            <a:avLst/>
          </a:prstGeom>
          <a:ln w="63500" cap="rnd">
            <a:solidFill>
              <a:srgbClr val="DB86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BD6D66-90CF-02C1-4C98-9977EDD4C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06" y="3909722"/>
            <a:ext cx="2070441" cy="1626214"/>
          </a:xfrm>
          <a:prstGeom prst="ellipse">
            <a:avLst/>
          </a:prstGeom>
          <a:ln w="63500" cap="rnd">
            <a:solidFill>
              <a:srgbClr val="DB86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F214D8-7783-E640-892F-57660A924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05" y="3889440"/>
            <a:ext cx="2124776" cy="1626214"/>
          </a:xfrm>
          <a:prstGeom prst="ellipse">
            <a:avLst/>
          </a:prstGeom>
          <a:ln w="63500" cap="rnd">
            <a:solidFill>
              <a:srgbClr val="DB86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6853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E4FC9-14CB-B498-C5B2-2AEA3866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Фторидсодержащие препараты </a:t>
            </a:r>
          </a:p>
        </p:txBody>
      </p:sp>
      <p:sp>
        <p:nvSpPr>
          <p:cNvPr id="4" name="Табличка 3">
            <a:extLst>
              <a:ext uri="{FF2B5EF4-FFF2-40B4-BE49-F238E27FC236}">
                <a16:creationId xmlns:a16="http://schemas.microsoft.com/office/drawing/2014/main" id="{ADB06A48-4A77-030A-243C-FB7051214D2E}"/>
              </a:ext>
            </a:extLst>
          </p:cNvPr>
          <p:cNvSpPr/>
          <p:nvPr/>
        </p:nvSpPr>
        <p:spPr>
          <a:xfrm>
            <a:off x="1258244" y="1806116"/>
            <a:ext cx="2424815" cy="2207130"/>
          </a:xfrm>
          <a:prstGeom prst="plaque">
            <a:avLst>
              <a:gd name="adj" fmla="val 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Зубные пасты</a:t>
            </a:r>
          </a:p>
          <a:p>
            <a:pPr algn="ctr"/>
            <a:r>
              <a:rPr lang="ru-RU" sz="1200" dirty="0"/>
              <a:t>Применять пасты необходимо 2</a:t>
            </a:r>
          </a:p>
          <a:p>
            <a:pPr algn="ctr"/>
            <a:r>
              <a:rPr lang="ru-RU" sz="1200" dirty="0"/>
              <a:t>раза в день по 3 мин, последовательно очищая все поверхности зубов.</a:t>
            </a:r>
          </a:p>
          <a:p>
            <a:pPr algn="ctr"/>
            <a:r>
              <a:rPr lang="ru-RU" sz="1200" dirty="0"/>
              <a:t>Клиническая эффективность:</a:t>
            </a:r>
          </a:p>
          <a:p>
            <a:pPr algn="ctr"/>
            <a:r>
              <a:rPr lang="ru-RU" sz="1200" dirty="0"/>
              <a:t>При регулярном применении </a:t>
            </a:r>
            <a:r>
              <a:rPr lang="ru-RU" sz="1200" dirty="0" err="1"/>
              <a:t>фторидсодержащих</a:t>
            </a:r>
            <a:r>
              <a:rPr lang="ru-RU" sz="1200" dirty="0"/>
              <a:t> зубных паст редукция прироста кариеса зубов, по данным различных авторов, составляет 25—40 %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193E41-2E69-5A28-0B0A-FBF8B1388C41}"/>
              </a:ext>
            </a:extLst>
          </p:cNvPr>
          <p:cNvSpPr/>
          <p:nvPr/>
        </p:nvSpPr>
        <p:spPr>
          <a:xfrm>
            <a:off x="4019119" y="1806116"/>
            <a:ext cx="3520199" cy="44214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  <a:p>
            <a:pPr algn="ctr"/>
            <a:r>
              <a:rPr lang="ru-RU" sz="1100" dirty="0"/>
              <a:t>Фторидсодержащие лаки</a:t>
            </a:r>
          </a:p>
          <a:p>
            <a:pPr algn="ctr"/>
            <a:r>
              <a:rPr lang="ru-RU" sz="1100" dirty="0"/>
              <a:t>Фторидсодержащий лак - композиция природных смол вязкой консистенции, содержащая фтор. В его состав входят натрия фторид, бальзам пихтовый, шеллак, хлороформ, спирт этиловый.</a:t>
            </a:r>
          </a:p>
          <a:p>
            <a:pPr algn="ctr"/>
            <a:r>
              <a:rPr lang="ru-RU" sz="1100" dirty="0"/>
              <a:t>Пленка фторидсодержащего лака удерживается на поверхности зуба в течение многих часов, отдавая поверхностному слою эмали, ионы фтора, что способствует образованию более прочного и менее растворимого фторапатита. Современный фторидсодержащий лак образует тончайшую пленку, которая сохраняется на зубах до нескольких месяцев.</a:t>
            </a:r>
          </a:p>
          <a:p>
            <a:pPr algn="ctr"/>
            <a:r>
              <a:rPr lang="ru-RU" sz="1100" dirty="0"/>
              <a:t>Применение:</a:t>
            </a:r>
          </a:p>
          <a:p>
            <a:pPr algn="ctr"/>
            <a:r>
              <a:rPr lang="ru-RU" sz="1100" dirty="0"/>
              <a:t>сначала проводится профессиональная гигиена</a:t>
            </a:r>
          </a:p>
          <a:p>
            <a:pPr algn="ctr"/>
            <a:r>
              <a:rPr lang="ru-RU" sz="1100" dirty="0"/>
              <a:t>полости рта, зубы очищаются от зубного налета, изолируются от ротовой жидкости, высушиваются ватными тампонами и теплым воздухом, затем кисточкой, пластмассовой или деревянной палочкой на все поверхности зубов тонким слоем наносится </a:t>
            </a:r>
            <a:r>
              <a:rPr lang="ru-RU" sz="1100" dirty="0" err="1"/>
              <a:t>фторлак</a:t>
            </a:r>
            <a:r>
              <a:rPr lang="ru-RU" sz="1100" dirty="0"/>
              <a:t>, избегая попадания препарата на слизистую оболочку. Через 3-5 минут лак высыхает. </a:t>
            </a:r>
          </a:p>
          <a:p>
            <a:pPr algn="ctr"/>
            <a:r>
              <a:rPr lang="ru-RU" sz="1100" dirty="0"/>
              <a:t>В течение 12-22 часов рекомендуется употреблять только жидкую пищу и не чистить зубы. Рекомендуется трёхкратное покрытие зубов </a:t>
            </a:r>
            <a:r>
              <a:rPr lang="ru-RU" sz="1100" dirty="0" err="1"/>
              <a:t>фторидсодержащим</a:t>
            </a:r>
            <a:r>
              <a:rPr lang="ru-RU" sz="1100" dirty="0"/>
              <a:t> лаком с интервалом 1-2 дня. Через 6 месяцев повторить процедуру.</a:t>
            </a:r>
          </a:p>
          <a:p>
            <a:pPr algn="ctr"/>
            <a:endParaRPr lang="ru-RU" sz="11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DF8713-1CA1-F5BE-D14E-D3666B26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45" y="4108956"/>
            <a:ext cx="2424815" cy="211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DF552F-C1AE-DED7-098E-6CFAE88028CF}"/>
              </a:ext>
            </a:extLst>
          </p:cNvPr>
          <p:cNvSpPr/>
          <p:nvPr/>
        </p:nvSpPr>
        <p:spPr>
          <a:xfrm>
            <a:off x="7875378" y="1806116"/>
            <a:ext cx="3280302" cy="44214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Фторидсодержащие растворы и гели для профессионального применения.</a:t>
            </a:r>
          </a:p>
          <a:p>
            <a:pPr algn="ctr"/>
            <a:r>
              <a:rPr lang="ru-RU" sz="1200" dirty="0"/>
              <a:t>В стоматологических клиниках применяют препараты с достаточно высокой концентрацией фторида натрия: 2 % раствор фторида натрия; фторид натрия, </a:t>
            </a:r>
            <a:r>
              <a:rPr lang="ru-RU" sz="1200" dirty="0" err="1"/>
              <a:t>подкисленосный</a:t>
            </a:r>
            <a:r>
              <a:rPr lang="ru-RU" sz="1200" dirty="0"/>
              <a:t> фосфорной кислотой (APF) в виде раствора и геля (концентрация фторида 1,23 %); растворы и гели, содержащие фторид олова или </a:t>
            </a:r>
            <a:r>
              <a:rPr lang="ru-RU" sz="1200" dirty="0" err="1"/>
              <a:t>аминофториды</a:t>
            </a:r>
            <a:r>
              <a:rPr lang="ru-RU" sz="1200" dirty="0"/>
              <a:t>. </a:t>
            </a:r>
          </a:p>
          <a:p>
            <a:pPr algn="ctr"/>
            <a:r>
              <a:rPr lang="ru-RU" sz="1200" dirty="0"/>
              <a:t>Указанные растворы и гели можно использовать у детей в виде полосканий и аппликаций 1—2 раза в год. Для выполнения аппликации зубы, предварительно очищенные от налета, следует изолировать от слюны ватными валиками, высушить поверхности зуба и наложить рыхлый ватный тампон, обильно смоченный раствором фторида натрия. После процедуры пациенту не следует есть и пить в течение 2 ч.</a:t>
            </a:r>
          </a:p>
          <a:p>
            <a:pPr algn="ctr"/>
            <a:r>
              <a:rPr lang="ru-RU" sz="1200" dirty="0"/>
              <a:t>Клиническая эффективность:</a:t>
            </a:r>
          </a:p>
          <a:p>
            <a:pPr algn="ctr"/>
            <a:r>
              <a:rPr lang="ru-RU" sz="1200" dirty="0"/>
              <a:t>В среднем редукция прироста кариеса</a:t>
            </a:r>
          </a:p>
          <a:p>
            <a:pPr algn="ctr"/>
            <a:r>
              <a:rPr lang="ru-RU" sz="1200" dirty="0"/>
              <a:t>зубов при применении этих средств</a:t>
            </a:r>
          </a:p>
          <a:p>
            <a:pPr algn="ctr"/>
            <a:r>
              <a:rPr lang="ru-RU" sz="1200" dirty="0"/>
              <a:t>составляет 30—50 %</a:t>
            </a:r>
          </a:p>
        </p:txBody>
      </p:sp>
    </p:spTree>
    <p:extLst>
      <p:ext uri="{BB962C8B-B14F-4D97-AF65-F5344CB8AC3E}">
        <p14:creationId xmlns:p14="http://schemas.microsoft.com/office/powerpoint/2010/main" val="99261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CC7BD-888D-DA5F-39ED-57D9B051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Фторидсодержащие препараты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259154-3109-2461-12CC-27518DF33841}"/>
              </a:ext>
            </a:extLst>
          </p:cNvPr>
          <p:cNvSpPr/>
          <p:nvPr/>
        </p:nvSpPr>
        <p:spPr>
          <a:xfrm>
            <a:off x="741993" y="1923434"/>
            <a:ext cx="3369221" cy="4356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Фторидсодержащие растворы для самостоятельного применения.</a:t>
            </a:r>
          </a:p>
          <a:p>
            <a:pPr algn="ctr"/>
            <a:r>
              <a:rPr lang="ru-RU" sz="1200" dirty="0"/>
              <a:t>Широкое применение в профилактике кариеса зубов нашли растворы с низкими концентрациями фторида.</a:t>
            </a:r>
          </a:p>
          <a:p>
            <a:pPr algn="ctr"/>
            <a:r>
              <a:rPr lang="ru-RU" sz="1200" dirty="0"/>
              <a:t>Полоскания назначают, когда у детей прорезываются первые постоянные зубы. Этот метод профилактики получил большое распространение в организованных детских коллективах, так как он не требует значительных</a:t>
            </a:r>
          </a:p>
          <a:p>
            <a:pPr algn="ctr"/>
            <a:r>
              <a:rPr lang="ru-RU" sz="1200" dirty="0"/>
              <a:t>затрат времени и материальных ресурсов и в то же время достаточно эффективен. Наибольшее влияние полоскания оказывают на гладкие и проксимальные поверхности зубов.</a:t>
            </a:r>
          </a:p>
          <a:p>
            <a:pPr algn="ctr"/>
            <a:r>
              <a:rPr lang="ru-RU" sz="1200" dirty="0"/>
              <a:t>Кратность полосканий растворами фторида натрия: 0,05 % — 1 раз в день, 0,1 % — 1 раз в неделю, 0,2 % — 1 раз в 2 недели. Продолжительность одного полоскания 1 мин.</a:t>
            </a:r>
          </a:p>
          <a:p>
            <a:pPr algn="ctr"/>
            <a:r>
              <a:rPr lang="ru-RU" sz="1200" dirty="0"/>
              <a:t>Клиническая эффективность. </a:t>
            </a:r>
          </a:p>
          <a:p>
            <a:pPr algn="ctr"/>
            <a:r>
              <a:rPr lang="ru-RU" sz="1200" dirty="0"/>
              <a:t>У детей, начавших применять полоскания с 6 лет, за 3 года снижение интенсивности кариеса зубов составляет 30-40 %.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0FB108-1BF8-8D40-C8E1-D79543AF03D4}"/>
              </a:ext>
            </a:extLst>
          </p:cNvPr>
          <p:cNvSpPr/>
          <p:nvPr/>
        </p:nvSpPr>
        <p:spPr>
          <a:xfrm>
            <a:off x="4439931" y="1927412"/>
            <a:ext cx="3241332" cy="13685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Герметизация фиссур – обтурация фиссур и других анатомических углублений здоровых зубов герметиками для предотвращения воздействия местных кариесогенных факторов и создания условий для полноценного созревания эмали.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E003F0-582B-093D-C496-E5EA1716288C}"/>
              </a:ext>
            </a:extLst>
          </p:cNvPr>
          <p:cNvSpPr/>
          <p:nvPr/>
        </p:nvSpPr>
        <p:spPr>
          <a:xfrm>
            <a:off x="8080784" y="1925423"/>
            <a:ext cx="3074895" cy="26734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Показания к герметизации фиссур: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100" dirty="0"/>
              <a:t>постоянные моляры, отличающиеся низкой кариесрезистентностью;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100" dirty="0"/>
              <a:t>наличие кариеса временных зубов в анамнезе;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100" dirty="0"/>
              <a:t>индивидуальные особенности анатомического строения фиссур, способствующие развитию кариозных поражений тканей зуба;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100" dirty="0"/>
              <a:t>низкий уровень гигиены полости рта, высокий или средний риск развития кариеса;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100" dirty="0"/>
              <a:t>наличие условий для качественной изоляции фиссур перед их запечатыванием.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C94F7C-CD7C-8917-61EF-E82BCB991A58}"/>
              </a:ext>
            </a:extLst>
          </p:cNvPr>
          <p:cNvSpPr/>
          <p:nvPr/>
        </p:nvSpPr>
        <p:spPr>
          <a:xfrm>
            <a:off x="8080784" y="4760065"/>
            <a:ext cx="3074895" cy="1519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Относительные противопоказания: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открытые, хорошо самоочищающиеся фиссуры;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невозможность полной изоляции от слюны;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отсутствие кариеса в </a:t>
            </a:r>
            <a:r>
              <a:rPr lang="ru-RU" sz="1100" dirty="0" err="1"/>
              <a:t>фиссурах</a:t>
            </a:r>
            <a:r>
              <a:rPr lang="ru-RU" sz="1100" dirty="0"/>
              <a:t> на протяжении 4-х и более лет после прорезывания зуба;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наличие кариозной полости на любой поверхности зуба.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93B56F-17D5-E8AC-7D18-A4D1EBEB4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74" t="32157" r="18382" b="34509"/>
          <a:stretch/>
        </p:blipFill>
        <p:spPr>
          <a:xfrm>
            <a:off x="4439931" y="3429000"/>
            <a:ext cx="3272117" cy="2850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16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DCF2B-B0B6-C558-5EF0-10D4B9B1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Герметизация фиссур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DCE433C-2ED0-A5B5-694F-84AACB196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70" t="21181" r="17704" b="16866"/>
          <a:stretch/>
        </p:blipFill>
        <p:spPr>
          <a:xfrm>
            <a:off x="362175" y="3637387"/>
            <a:ext cx="2730649" cy="2503435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5E9A14-50F7-AD7D-D6CD-975BACD77D55}"/>
              </a:ext>
            </a:extLst>
          </p:cNvPr>
          <p:cNvSpPr/>
          <p:nvPr/>
        </p:nvSpPr>
        <p:spPr>
          <a:xfrm>
            <a:off x="362175" y="1856689"/>
            <a:ext cx="2730649" cy="17112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Неинвазивная герметизация фиссур – мероприятие, состоящее из</a:t>
            </a:r>
          </a:p>
          <a:p>
            <a:pPr algn="ctr"/>
            <a:r>
              <a:rPr lang="ru-RU" sz="1200" dirty="0"/>
              <a:t>глубокого фторирования или запечатывания фиссур без нарушения</a:t>
            </a:r>
          </a:p>
          <a:p>
            <a:pPr algn="ctr"/>
            <a:r>
              <a:rPr lang="ru-RU" sz="1200" dirty="0"/>
              <a:t>целостности эмали (препарирование отсутствует). Показана после</a:t>
            </a:r>
          </a:p>
          <a:p>
            <a:pPr algn="ctr"/>
            <a:r>
              <a:rPr lang="ru-RU" sz="1200" dirty="0"/>
              <a:t>прорезывания зубов, для широких и открытых фиссур.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659BAE-EEFA-779C-6F64-D2DE827C7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38" t="38692" r="26544" b="34118"/>
          <a:stretch/>
        </p:blipFill>
        <p:spPr>
          <a:xfrm>
            <a:off x="3200401" y="1856689"/>
            <a:ext cx="3191436" cy="17112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03CB8A-4094-3F45-51BF-BA6B830AB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97" t="35555" r="17941" b="10196"/>
          <a:stretch/>
        </p:blipFill>
        <p:spPr>
          <a:xfrm>
            <a:off x="3200401" y="3637388"/>
            <a:ext cx="3191436" cy="250343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FBD64B-621C-4624-662A-23D7E6C3BCE9}"/>
              </a:ext>
            </a:extLst>
          </p:cNvPr>
          <p:cNvSpPr/>
          <p:nvPr/>
        </p:nvSpPr>
        <p:spPr>
          <a:xfrm>
            <a:off x="6499414" y="1856688"/>
            <a:ext cx="2730649" cy="81479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Инвазивная герметизация фиссур– </a:t>
            </a:r>
          </a:p>
          <a:p>
            <a:pPr algn="ctr"/>
            <a:r>
              <a:rPr lang="ru-RU" sz="1200" dirty="0"/>
              <a:t>раскрытие фиссур бором и</a:t>
            </a:r>
          </a:p>
          <a:p>
            <a:pPr algn="ctr"/>
            <a:r>
              <a:rPr lang="ru-RU" sz="1200" dirty="0"/>
              <a:t>заливка герметиком. Показана для узких и глубоких фиссур.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D69C43-227D-C652-7051-1EB43A47F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35" t="16471" r="18412" b="51895"/>
          <a:stretch/>
        </p:blipFill>
        <p:spPr>
          <a:xfrm>
            <a:off x="6499414" y="2790810"/>
            <a:ext cx="2730649" cy="13924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4E5CDC-77A1-C518-3104-E232ACD153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59" t="28104" r="19044" b="25334"/>
          <a:stretch/>
        </p:blipFill>
        <p:spPr>
          <a:xfrm>
            <a:off x="6499414" y="4302566"/>
            <a:ext cx="2730649" cy="18382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142287-E662-A423-C43B-BAEC2EC0AE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559" t="20784" r="18088" b="20784"/>
          <a:stretch/>
        </p:blipFill>
        <p:spPr>
          <a:xfrm>
            <a:off x="9337640" y="1872334"/>
            <a:ext cx="2730649" cy="23109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8ADCAB-4DC1-2DE4-B8DA-7C7EAAC43A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338" t="40694" r="18014" b="19215"/>
          <a:stretch/>
        </p:blipFill>
        <p:spPr>
          <a:xfrm>
            <a:off x="9337640" y="4318211"/>
            <a:ext cx="2730649" cy="17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6BF10-6EE7-F76D-5588-0870EB4A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Реминерализующая терапия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459CA6-CF26-BA88-9017-FE0F1C15073E}"/>
              </a:ext>
            </a:extLst>
          </p:cNvPr>
          <p:cNvSpPr/>
          <p:nvPr/>
        </p:nvSpPr>
        <p:spPr>
          <a:xfrm>
            <a:off x="4706472" y="1855692"/>
            <a:ext cx="3693458" cy="44106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REMARS GEL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- нанесите состав REMARS GEL из тюбика №1 на зубную щетку;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- чистите зубы 2 мин.;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- нанесите состав REMARS GEL из тюбика №2;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- не ополаскивая закончите чистить зубы через 2 мин.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- </a:t>
            </a:r>
            <a:r>
              <a:rPr lang="ru-RU" sz="1400" dirty="0" err="1">
                <a:solidFill>
                  <a:schemeClr val="bg1"/>
                </a:solidFill>
              </a:rPr>
              <a:t>прополоскайте</a:t>
            </a:r>
            <a:r>
              <a:rPr lang="ru-RU" sz="1400" dirty="0">
                <a:solidFill>
                  <a:schemeClr val="bg1"/>
                </a:solidFill>
              </a:rPr>
              <a:t> полость рта;</a:t>
            </a:r>
          </a:p>
          <a:p>
            <a:pPr marL="171450" indent="-171450" algn="ctr">
              <a:buFontTx/>
              <a:buChar char="-"/>
            </a:pPr>
            <a:r>
              <a:rPr lang="ru-RU" sz="1400" dirty="0">
                <a:solidFill>
                  <a:schemeClr val="bg1"/>
                </a:solidFill>
              </a:rPr>
              <a:t>смойте остатки геля с зубной щетки.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КУРС ЛЕЧЕНИЯ эмали зубов состоит из 20-28 процедур.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При видимых повреждениях зубов REMARS GEL нужно использовать каждый день до восстановления эмали, а затем – в качестве закрепления действия комплекса 1-2 раза в неделю.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ДЛЯ ПРОФИЛАКТИЧЕСКОГО ВОЗДЕЙСТВИЯ достаточно 10-14 процедур.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Профилактический курс REMARS GEL рекомендуется проводить 3 раза в год.</a:t>
            </a: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BCC5C-600A-8CAD-A7D9-9DD60DC53104}"/>
              </a:ext>
            </a:extLst>
          </p:cNvPr>
          <p:cNvSpPr txBox="1"/>
          <p:nvPr/>
        </p:nvSpPr>
        <p:spPr>
          <a:xfrm>
            <a:off x="1097280" y="1771100"/>
            <a:ext cx="38422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Общая: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А. Препараты кальция и фтора: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«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Кальцинова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«Кальций-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Сандоз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Форте»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Натрия фторид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«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Витафтор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Местная: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А. Аппликационные гели и кремы: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Кальциевый гель («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AmazingWhiteMinerals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GCToothMousse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Remars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Gel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R.O.C.S. Medical Minerals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Б. Кальцийсодержащие зубные пасты: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Splat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Биокальций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President Unique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Новый жемчуг Кальций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9BE969-FFFA-44DA-3C63-FF071108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231" y="1855692"/>
            <a:ext cx="3119647" cy="4410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19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39985-2D75-9CA7-4517-31045790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Реминерализующая терапия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540BDA-34AD-3220-CCFA-2342531A8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3414" y="0"/>
            <a:ext cx="1815702" cy="181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8F145F-1EA7-368A-3576-067D2D419759}"/>
              </a:ext>
            </a:extLst>
          </p:cNvPr>
          <p:cNvSpPr/>
          <p:nvPr/>
        </p:nvSpPr>
        <p:spPr>
          <a:xfrm>
            <a:off x="152400" y="1857490"/>
            <a:ext cx="2608730" cy="43640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I. Нанесение с помощью индивидуальной каппы:</a:t>
            </a:r>
          </a:p>
          <a:p>
            <a:pPr algn="ctr"/>
            <a:r>
              <a:rPr lang="ru-RU" sz="1000" dirty="0"/>
              <a:t>1.Тщательно промойте каппу под струей воды перед использованием.</a:t>
            </a:r>
          </a:p>
          <a:p>
            <a:pPr algn="ctr"/>
            <a:r>
              <a:rPr lang="ru-RU" sz="1000" dirty="0"/>
              <a:t>2.Выдавите в каппу толстый слой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 и установите каппу на верхний и/или нижний ряд зубов.</a:t>
            </a:r>
          </a:p>
          <a:p>
            <a:pPr algn="ctr"/>
            <a:r>
              <a:rPr lang="ru-RU" sz="1000" dirty="0"/>
              <a:t>3.Оставьте каппу зафиксированной в полости рта минимум на 3 минуты.</a:t>
            </a:r>
          </a:p>
          <a:p>
            <a:pPr algn="ctr"/>
            <a:r>
              <a:rPr lang="ru-RU" sz="1000" dirty="0"/>
              <a:t>Удалите каппу.</a:t>
            </a:r>
          </a:p>
          <a:p>
            <a:pPr algn="ctr"/>
            <a:r>
              <a:rPr lang="ru-RU" sz="1000" dirty="0"/>
              <a:t>4.Попросите пациента языком распределить остатки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 по поверхности зубов и тканям полости рта. 5.Затем попросите пациента постараться как можно дольше (еще примерно 1-2 минуты) не сплёвывать и не сглатывать слюну. Чем дольше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 и слюна находятся в полости рта, тем эффективнее результат.</a:t>
            </a:r>
          </a:p>
          <a:p>
            <a:pPr algn="ctr"/>
            <a:r>
              <a:rPr lang="ru-RU" sz="1000" dirty="0"/>
              <a:t>6.Попросите пациента как можно тщательнее сплюнуть слюну и остатки препарата и по возможности не споласкивать рот. Незначительные возможные остатки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 быстро растворятся. </a:t>
            </a:r>
          </a:p>
          <a:p>
            <a:pPr algn="ctr"/>
            <a:r>
              <a:rPr lang="ru-RU" sz="1000" dirty="0"/>
              <a:t>7.Предупредите пациента, что ему не следует пить и есть в течение 30 минут после окончания лечебного сеанса.</a:t>
            </a:r>
          </a:p>
          <a:p>
            <a:pPr algn="ctr"/>
            <a:endParaRPr lang="ru-RU" sz="7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6F5115-5B4A-4AE9-2DA3-737CD27F6601}"/>
              </a:ext>
            </a:extLst>
          </p:cNvPr>
          <p:cNvSpPr/>
          <p:nvPr/>
        </p:nvSpPr>
        <p:spPr>
          <a:xfrm>
            <a:off x="2904565" y="1857490"/>
            <a:ext cx="3164542" cy="43682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/>
              <a:t>II. Нанесение без применения каппы:</a:t>
            </a:r>
          </a:p>
          <a:p>
            <a:pPr algn="ctr"/>
            <a:r>
              <a:rPr lang="ru-RU" sz="1050" dirty="0"/>
              <a:t>1.Если это необходимо, удалите излишки слюны с поверхности зубов с помощью ватного тампона. Однако НЕТ необходимости просушивать поверхность зубов струей воздуха.</a:t>
            </a:r>
          </a:p>
          <a:p>
            <a:pPr algn="ctr"/>
            <a:r>
              <a:rPr lang="ru-RU" sz="1050" dirty="0"/>
              <a:t>2.Нанесите GC </a:t>
            </a:r>
            <a:r>
              <a:rPr lang="ru-RU" sz="1050" dirty="0" err="1"/>
              <a:t>Тус</a:t>
            </a:r>
            <a:r>
              <a:rPr lang="ru-RU" sz="1050" dirty="0"/>
              <a:t> Мусс на поверхность зубов с помощью ватного тампона или пальцем в перчатке, а в труднодоступных </a:t>
            </a:r>
            <a:r>
              <a:rPr lang="ru-RU" sz="1050" dirty="0" err="1"/>
              <a:t>интерпроксимальных</a:t>
            </a:r>
            <a:r>
              <a:rPr lang="ru-RU" sz="1050" dirty="0"/>
              <a:t> областях воспользуйтесь специальной щеткой.</a:t>
            </a:r>
          </a:p>
          <a:p>
            <a:pPr algn="ctr"/>
            <a:r>
              <a:rPr lang="ru-RU" sz="1050" dirty="0"/>
              <a:t>3.Оставьте GC </a:t>
            </a:r>
            <a:r>
              <a:rPr lang="ru-RU" sz="1050" dirty="0" err="1"/>
              <a:t>Тус</a:t>
            </a:r>
            <a:r>
              <a:rPr lang="ru-RU" sz="1050" dirty="0"/>
              <a:t> Мусс на поверхности зубов минимум на 3 минуты.</a:t>
            </a:r>
          </a:p>
          <a:p>
            <a:pPr algn="ctr"/>
            <a:r>
              <a:rPr lang="ru-RU" sz="1050" dirty="0"/>
              <a:t>4.Попросите пациента языком распределить остатки GC </a:t>
            </a:r>
            <a:r>
              <a:rPr lang="ru-RU" sz="1050" dirty="0" err="1"/>
              <a:t>Tooth</a:t>
            </a:r>
            <a:r>
              <a:rPr lang="ru-RU" sz="1050" dirty="0"/>
              <a:t> </a:t>
            </a:r>
            <a:r>
              <a:rPr lang="ru-RU" sz="1050" dirty="0" err="1"/>
              <a:t>Mousse</a:t>
            </a:r>
            <a:r>
              <a:rPr lang="ru-RU" sz="1050" dirty="0"/>
              <a:t> по поверхности зубов и тканям полости рта. Затем попросите пациента постараться как можно дольше (еще примерно 1-2 минуты) не сплёвывать и не сглатывать слюну. Чем дольше GC </a:t>
            </a:r>
            <a:r>
              <a:rPr lang="ru-RU" sz="1050" dirty="0" err="1"/>
              <a:t>Tooth</a:t>
            </a:r>
            <a:r>
              <a:rPr lang="ru-RU" sz="1050" dirty="0"/>
              <a:t> </a:t>
            </a:r>
            <a:r>
              <a:rPr lang="ru-RU" sz="1050" dirty="0" err="1"/>
              <a:t>Mousse</a:t>
            </a:r>
            <a:r>
              <a:rPr lang="ru-RU" sz="1050" dirty="0"/>
              <a:t> и слюна находятся в полости рта, тем эффективнее результат.</a:t>
            </a:r>
          </a:p>
          <a:p>
            <a:pPr algn="ctr"/>
            <a:r>
              <a:rPr lang="ru-RU" sz="1050" dirty="0"/>
              <a:t>5.Попросите пациента как можно тщательнее сплюнуть слюну и остатки препарата и по возможности не споласкивать рот. Незначительные возможные остатки GC </a:t>
            </a:r>
            <a:r>
              <a:rPr lang="ru-RU" sz="1050" dirty="0" err="1"/>
              <a:t>Tooth</a:t>
            </a:r>
            <a:r>
              <a:rPr lang="ru-RU" sz="1050" dirty="0"/>
              <a:t> </a:t>
            </a:r>
            <a:r>
              <a:rPr lang="ru-RU" sz="1050" dirty="0" err="1"/>
              <a:t>Mousse</a:t>
            </a:r>
            <a:r>
              <a:rPr lang="ru-RU" sz="1050" dirty="0"/>
              <a:t> быстро растворятся. Предупредите пациента, что ему не следует пить и есть в течение 30 минут после окончания лечебного сеанса.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09FB83-9309-3AA5-50C5-0DFE37202849}"/>
              </a:ext>
            </a:extLst>
          </p:cNvPr>
          <p:cNvSpPr/>
          <p:nvPr/>
        </p:nvSpPr>
        <p:spPr>
          <a:xfrm>
            <a:off x="6212542" y="1861702"/>
            <a:ext cx="3021107" cy="43640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  <a:p>
            <a:pPr algn="ctr"/>
            <a:endParaRPr lang="ru-RU" sz="1050" dirty="0"/>
          </a:p>
          <a:p>
            <a:pPr algn="ctr"/>
            <a:endParaRPr lang="ru-RU" sz="1050" dirty="0"/>
          </a:p>
          <a:p>
            <a:pPr algn="ctr"/>
            <a:r>
              <a:rPr lang="ru-RU" sz="1050" b="1" dirty="0"/>
              <a:t>​Нанесение </a:t>
            </a:r>
            <a:r>
              <a:rPr lang="ru-RU" sz="1050" b="1" dirty="0" err="1"/>
              <a:t>Тус</a:t>
            </a:r>
            <a:r>
              <a:rPr lang="ru-RU" sz="1050" b="1" dirty="0"/>
              <a:t> Мусс в домашних условиях:</a:t>
            </a:r>
          </a:p>
          <a:p>
            <a:pPr algn="ctr"/>
            <a:r>
              <a:rPr lang="ru-RU" sz="1050" b="1" dirty="0"/>
              <a:t>​III. Нанесение в дневное время после чистки зубов в соответствии с рекомендацией стоматолога:</a:t>
            </a:r>
          </a:p>
          <a:p>
            <a:pPr algn="ctr"/>
            <a:r>
              <a:rPr lang="ru-RU" sz="1050" dirty="0"/>
              <a:t>1.Нанесите шарик препарата размером с крупную горошину – это необходимый минимум для каждого зубного ряда. Препарат наносится на поверхность зубов с помощью ватного тампона или сухим чистым пальцем. В труднодоступных местах (между зубами) пользуйтесь специальной щеткой или зубной нитью, смазанной GC </a:t>
            </a:r>
            <a:r>
              <a:rPr lang="ru-RU" sz="1050" dirty="0" err="1"/>
              <a:t>Tooth</a:t>
            </a:r>
            <a:r>
              <a:rPr lang="ru-RU" sz="1050" dirty="0"/>
              <a:t> </a:t>
            </a:r>
            <a:r>
              <a:rPr lang="ru-RU" sz="1050" dirty="0" err="1"/>
              <a:t>Mousse</a:t>
            </a:r>
            <a:r>
              <a:rPr lang="ru-RU" sz="1050" dirty="0"/>
              <a:t>.</a:t>
            </a:r>
          </a:p>
          <a:p>
            <a:pPr algn="ctr"/>
            <a:r>
              <a:rPr lang="ru-RU" sz="1050" dirty="0"/>
              <a:t>2.Оставьте </a:t>
            </a:r>
            <a:r>
              <a:rPr lang="ru-RU" sz="1050" dirty="0" err="1"/>
              <a:t>Тус</a:t>
            </a:r>
            <a:r>
              <a:rPr lang="ru-RU" sz="1050" dirty="0"/>
              <a:t> Мусс на поверхности зубов минимум на 3 минуты.</a:t>
            </a:r>
          </a:p>
          <a:p>
            <a:pPr algn="ctr"/>
            <a:r>
              <a:rPr lang="ru-RU" sz="1050" dirty="0"/>
              <a:t>3.Затем языком распределите остатки GC </a:t>
            </a:r>
            <a:r>
              <a:rPr lang="ru-RU" sz="1050" dirty="0" err="1"/>
              <a:t>Tooth</a:t>
            </a:r>
            <a:r>
              <a:rPr lang="ru-RU" sz="1050" dirty="0"/>
              <a:t> </a:t>
            </a:r>
            <a:r>
              <a:rPr lang="ru-RU" sz="1050" dirty="0" err="1"/>
              <a:t>Mousse</a:t>
            </a:r>
            <a:r>
              <a:rPr lang="ru-RU" sz="1050" dirty="0"/>
              <a:t> по поверхности зубов и тканям полости рта. Постарайтесь как можно дольше (еще примерно 1-2 минуты) не сплёвывать и не сглатывать слюну. Чем дольше GC </a:t>
            </a:r>
            <a:r>
              <a:rPr lang="ru-RU" sz="1050" dirty="0" err="1"/>
              <a:t>Tooth</a:t>
            </a:r>
            <a:r>
              <a:rPr lang="ru-RU" sz="1050" dirty="0"/>
              <a:t> </a:t>
            </a:r>
            <a:r>
              <a:rPr lang="ru-RU" sz="1050" dirty="0" err="1"/>
              <a:t>Mousse</a:t>
            </a:r>
            <a:r>
              <a:rPr lang="ru-RU" sz="1050" dirty="0"/>
              <a:t> и слюна находятся в полости рта, тем эффективнее результат.</a:t>
            </a:r>
          </a:p>
          <a:p>
            <a:pPr algn="ctr"/>
            <a:r>
              <a:rPr lang="ru-RU" sz="1050" dirty="0"/>
              <a:t>4.Тщательно сплюньте слюну и остатки препарата и по возможности не споласкивайте рот. Незначительные возможные остатки GC </a:t>
            </a:r>
            <a:r>
              <a:rPr lang="ru-RU" sz="1050" dirty="0" err="1"/>
              <a:t>Тус</a:t>
            </a:r>
            <a:r>
              <a:rPr lang="ru-RU" sz="1050" dirty="0"/>
              <a:t> Мусс быстро растворятся. Не ешьте и не пейте в течение 30 минут после процедуры нанесения геля.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9DEA00-FD9C-2481-32E8-D40E4D9BD90D}"/>
              </a:ext>
            </a:extLst>
          </p:cNvPr>
          <p:cNvSpPr/>
          <p:nvPr/>
        </p:nvSpPr>
        <p:spPr>
          <a:xfrm>
            <a:off x="9377085" y="1857490"/>
            <a:ext cx="2662516" cy="43485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Нанесение </a:t>
            </a:r>
            <a:r>
              <a:rPr lang="ru-RU" sz="1000" b="1" dirty="0" err="1"/>
              <a:t>Тус</a:t>
            </a:r>
            <a:r>
              <a:rPr lang="ru-RU" sz="1000" b="1" dirty="0"/>
              <a:t> Мусс в домашних условиях:</a:t>
            </a:r>
          </a:p>
          <a:p>
            <a:pPr algn="ctr"/>
            <a:r>
              <a:rPr lang="ru-RU" sz="1000" b="1" dirty="0"/>
              <a:t>IV. Нанесение в ночное время после чистки зубов в соответствии с рекомендацией стоматолога:</a:t>
            </a:r>
          </a:p>
          <a:p>
            <a:pPr algn="ctr"/>
            <a:r>
              <a:rPr lang="ru-RU" sz="1000" dirty="0"/>
              <a:t>1.Нанесите шарик препарата размером с крупную горошину – это необходимый минимум для каждого зубного ряда. Препарат наносится на поверхность зубов с помощью ватного тампона или сухим чистым пальцем. В труднодоступных местах (между зубами) пользуйтесь специальной щеткой или зубной нитью, смазанной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.</a:t>
            </a:r>
          </a:p>
          <a:p>
            <a:pPr algn="ctr"/>
            <a:r>
              <a:rPr lang="ru-RU" sz="1000" dirty="0"/>
              <a:t>2.Оставьте GC </a:t>
            </a:r>
            <a:r>
              <a:rPr lang="ru-RU" sz="1000" dirty="0" err="1"/>
              <a:t>Тус</a:t>
            </a:r>
            <a:r>
              <a:rPr lang="ru-RU" sz="1000" dirty="0"/>
              <a:t> Мусс на поверхности зубов минимум на 3 минуты.</a:t>
            </a:r>
          </a:p>
          <a:p>
            <a:pPr algn="ctr"/>
            <a:r>
              <a:rPr lang="ru-RU" sz="1000" dirty="0"/>
              <a:t>3.Затем языком распределите остатки GC </a:t>
            </a:r>
            <a:r>
              <a:rPr lang="ru-RU" sz="1000" dirty="0" err="1"/>
              <a:t>Тус</a:t>
            </a:r>
            <a:r>
              <a:rPr lang="ru-RU" sz="1000" dirty="0"/>
              <a:t> Мусс по поверхности зубов и тканям полости рта. Постарайтесь как можно дольше (еще примерно 1-2 минуты) не сплёвывать и не сглатывать слюну. Чем дольше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 и слюна находятся в полости рта, тем эффективнее результат.</a:t>
            </a:r>
          </a:p>
          <a:p>
            <a:pPr algn="ctr"/>
            <a:r>
              <a:rPr lang="ru-RU" sz="1000" dirty="0"/>
              <a:t>4.Тщательно сплюньте слюну и остатки препарата и по возможности не споласкивайте рот. Незначительные возможные остатки GC </a:t>
            </a:r>
            <a:r>
              <a:rPr lang="ru-RU" sz="1000" dirty="0" err="1"/>
              <a:t>Tooth</a:t>
            </a:r>
            <a:r>
              <a:rPr lang="ru-RU" sz="1000" dirty="0"/>
              <a:t> </a:t>
            </a:r>
            <a:r>
              <a:rPr lang="ru-RU" sz="1000" dirty="0" err="1"/>
              <a:t>Mousse</a:t>
            </a:r>
            <a:r>
              <a:rPr lang="ru-RU" sz="1000" dirty="0"/>
              <a:t> быстро растворятся. Не ешьте и не пейте в течение 30 минут после процедуры нанесения крема.</a:t>
            </a:r>
          </a:p>
        </p:txBody>
      </p:sp>
    </p:spTree>
    <p:extLst>
      <p:ext uri="{BB962C8B-B14F-4D97-AF65-F5344CB8AC3E}">
        <p14:creationId xmlns:p14="http://schemas.microsoft.com/office/powerpoint/2010/main" val="55757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C0151-0491-34C1-CFE3-CC5D3B11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Стоматологическое просвещение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FF0D8E-72FA-EA8C-F0B6-EA121A3E5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Это предоставление населению любых познавательных возможностей для самооценки и выработки правил поведения и привычек, минимизирующих факторы риска возникновения заболеваний и поддерживающих приемлемый уровень стоматологического здоровья.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6769F4-8FEC-FEB5-CC5C-204667352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42" t="31765" r="20807" b="27973"/>
          <a:stretch/>
        </p:blipFill>
        <p:spPr>
          <a:xfrm>
            <a:off x="3273425" y="3044411"/>
            <a:ext cx="5892766" cy="3681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7980DE-6F2E-29E9-F844-0818974AE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" y="2841935"/>
            <a:ext cx="3055266" cy="2030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ABCE9E-8605-0F9C-2794-F8BB91323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8" y="5012290"/>
            <a:ext cx="3055266" cy="1713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E4C529-2C85-01C6-6135-8CDDFBB9D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213" y="2841935"/>
            <a:ext cx="2806000" cy="202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D04C7A-DFDF-0201-EDF5-C4BD5AF51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562" y="4954264"/>
            <a:ext cx="2805999" cy="1771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279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5104F-010B-18E3-5733-587BB69F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Вторичная профилактика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A8DF8-633A-9B1C-3B45-90645423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Применение традиционных методов лечения для остановки развившегося патологического процесса и сохранения тканей. Включает лечение кариеса зубов (пломбирование, эндодонтические процедуры), терапевтическое и хирургическое лечение заболеваний пародонта и других заболеваний полости рта;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D9992-5F9E-5ADA-D24A-A15226602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8" y="3272118"/>
            <a:ext cx="4374776" cy="290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57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0288B-953F-ACEC-62B6-35646F6A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F06EE-90A3-F8F1-C83E-D13431D6D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Изучить методы и средства профилактики стоматологических заболеваний у детей школьного возраста для предупреждения возникновения и развития заболеваний полости рта. Своевременная профилактика приводит к снижению интенсивности кариеса зубов и болезней пародонта, значительному уменьшению случаев потери зубов в молодом возрасте и возрастанию количества детей и подростков с интактными зубами.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6CF8DD-2ECE-EB8F-8B70-7397EEF1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733" y="4341790"/>
            <a:ext cx="4610287" cy="240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6E37B-5D30-C954-0BDD-CBD66384B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46" y="4341792"/>
            <a:ext cx="3422027" cy="240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62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069B-C1B8-EADE-E0A5-DA9E0AC7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Третичная профилактика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4A3CC-5314-215E-59A8-F21F5E46F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Восполнение анатомической и функциональной целости зубочелюстной системы. Предусматриваются использование средств, необходимых для замещения отсутствующих органов и тканей, и проведение реабилитации пациентов, приближая насколько возможно их состояние к норме.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E6943A-F544-8006-DCE2-9D0516E1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33" y="3287819"/>
            <a:ext cx="3810000" cy="258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660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35639-6A53-4FC7-48AD-BF9B8D3C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53F26-7007-514C-D910-C169108F1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Используя различные средства и методы профилактики, можно избежать серьезных осложнений, требующих длительного и дорогостоящего лечения. Именно качественная профилактика является гарантией здоровья как твердых, так и мягких тканей ротовой полости.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AC948-C321-84D2-E2B5-079848E14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0" y="3937802"/>
            <a:ext cx="3474720" cy="2317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340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1DEAA-9DD9-03F4-49C4-934AB024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631222-6077-50CC-E85E-8B56D1A09F06}"/>
              </a:ext>
            </a:extLst>
          </p:cNvPr>
          <p:cNvSpPr/>
          <p:nvPr/>
        </p:nvSpPr>
        <p:spPr>
          <a:xfrm>
            <a:off x="1097281" y="406552"/>
            <a:ext cx="10058399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0FE9B66-9FF9-9DF8-F1DD-7B2A27293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27" t="35222" r="37191" b="23104"/>
          <a:stretch/>
        </p:blipFill>
        <p:spPr>
          <a:xfrm>
            <a:off x="4155142" y="2034988"/>
            <a:ext cx="3881716" cy="4171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387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3AF21-1E07-80C9-51CC-B9D8C1F4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Список литературы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B4869C-5FD4-0E99-4574-85B4682E5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59"/>
            <a:ext cx="10058400" cy="48340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/>
              <a:t>1.Курякина Н.В Терапевтическая стоматология детского возраста.-М.: </a:t>
            </a:r>
            <a:r>
              <a:rPr lang="ru-RU" sz="1200" dirty="0" err="1"/>
              <a:t>Мдицинская</a:t>
            </a:r>
            <a:r>
              <a:rPr lang="ru-RU" sz="1200" dirty="0"/>
              <a:t> книга, Н. Новгород: Издательство НГМА, 2001. - 744 с.: </a:t>
            </a:r>
            <a:r>
              <a:rPr lang="ru-RU" sz="1200" dirty="0" err="1"/>
              <a:t>илл</a:t>
            </a:r>
            <a:endParaRPr lang="ru-RU" sz="1200" dirty="0"/>
          </a:p>
          <a:p>
            <a:pPr marL="0" indent="0" algn="just">
              <a:buNone/>
            </a:pPr>
            <a:r>
              <a:rPr lang="ru-RU" sz="1200" dirty="0"/>
              <a:t>2.Персии Л.С, Елизарова В.М., Дьякова СВ. П26 Стоматология детского возраста. — Изд. 5-е, </a:t>
            </a:r>
            <a:r>
              <a:rPr lang="ru-RU" sz="1200" dirty="0" err="1"/>
              <a:t>перераб</a:t>
            </a:r>
            <a:r>
              <a:rPr lang="ru-RU" sz="1200" dirty="0"/>
              <a:t>. и доп. — М.: Медицина, 2003. — 640 с: ил. (Учеб. лит. Для студентов мед. вузов.)</a:t>
            </a:r>
          </a:p>
          <a:p>
            <a:pPr marL="0" indent="0" algn="just">
              <a:buNone/>
            </a:pPr>
            <a:r>
              <a:rPr lang="ru-RU" sz="1200" dirty="0"/>
              <a:t>3.В. И. </a:t>
            </a:r>
            <a:r>
              <a:rPr lang="ru-RU" sz="1200" dirty="0" err="1"/>
              <a:t>Куцевляк</a:t>
            </a:r>
            <a:r>
              <a:rPr lang="ru-RU" sz="1200" dirty="0"/>
              <a:t>, В. В. Никонов, Е. Г. Денисова, Т. А. Колесова, В. В. Кузина, Н. А. </a:t>
            </a:r>
            <a:r>
              <a:rPr lang="ru-RU" sz="1200" dirty="0" err="1"/>
              <a:t>Щеблыкина</a:t>
            </a:r>
            <a:r>
              <a:rPr lang="ru-RU" sz="1200" dirty="0"/>
              <a:t>, М. Г. Щеголева, Е. Г. Ярошенко Детская терапевтическая стоматология: учебное пособие для студентов стоматологического факультета и интернов. - : Балаклея, 2002. - 420 с.</a:t>
            </a:r>
          </a:p>
          <a:p>
            <a:pPr marL="0" indent="0" algn="just">
              <a:buNone/>
            </a:pPr>
            <a:r>
              <a:rPr lang="ru-RU" sz="1200" dirty="0"/>
              <a:t>4.Профилактика основных стоматологических заболеваний у детей и подростков / М. П. Харитонова, О. А. </a:t>
            </a:r>
            <a:r>
              <a:rPr lang="ru-RU" sz="1200" dirty="0" err="1"/>
              <a:t>Мосейчук</a:t>
            </a:r>
            <a:r>
              <a:rPr lang="ru-RU" sz="1200" dirty="0"/>
              <a:t>. – Екатеринбург : Изд-во «Знак качества», 2019. – 24 с.</a:t>
            </a:r>
          </a:p>
          <a:p>
            <a:pPr marL="0" indent="0" algn="just">
              <a:buNone/>
            </a:pPr>
            <a:r>
              <a:rPr lang="ru-RU" sz="1200" dirty="0"/>
              <a:t>5.Сунцов В.Г., Леонтьев В.К., </a:t>
            </a:r>
            <a:r>
              <a:rPr lang="ru-RU" sz="1200" dirty="0" err="1"/>
              <a:t>Дистель</a:t>
            </a:r>
            <a:r>
              <a:rPr lang="ru-RU" sz="1200" dirty="0"/>
              <a:t> В.А., Вагнер В.Д. СТОМАТОЛОГИЧЕСКАЯ ПРОФИЛАКТИКА У ДЕТЕЙ. — Москва: </a:t>
            </a:r>
            <a:r>
              <a:rPr lang="ru-RU" sz="1200" dirty="0" err="1"/>
              <a:t>Мед.книга</a:t>
            </a:r>
            <a:r>
              <a:rPr lang="ru-RU" sz="1200" dirty="0"/>
              <a:t>; </a:t>
            </a:r>
            <a:r>
              <a:rPr lang="ru-RU" sz="1200" dirty="0" err="1"/>
              <a:t>Н.Новгород</a:t>
            </a:r>
            <a:r>
              <a:rPr lang="ru-RU" sz="1200" dirty="0"/>
              <a:t>: Изд-во НГМА, 2001. — 344 с.</a:t>
            </a:r>
          </a:p>
          <a:p>
            <a:pPr marL="0" indent="0" algn="just">
              <a:buNone/>
            </a:pPr>
            <a:r>
              <a:rPr lang="ru-RU" sz="1200" dirty="0"/>
              <a:t>6.Основы профилактической стоматологии: учебно-методическое пособие / С. А. Кабанова, О. А. Жаркова, Т. И. Самарина, А. В. Кузьменкова, А. К. </a:t>
            </a:r>
            <a:r>
              <a:rPr lang="ru-RU" sz="1200" dirty="0" err="1"/>
              <a:t>Лиора</a:t>
            </a:r>
            <a:r>
              <a:rPr lang="ru-RU" sz="1200" dirty="0"/>
              <a:t>, Т. Н. Маркович – Витебск: ВГМУ, 2021 – 250 с.</a:t>
            </a:r>
          </a:p>
          <a:p>
            <a:pPr marL="0" indent="0" algn="just">
              <a:buNone/>
            </a:pPr>
            <a:r>
              <a:rPr lang="ru-RU" sz="1200" dirty="0"/>
              <a:t>7.Леонтьев, В. К. Детская терапевтическая стоматология / под ред. Леонтьева В. К. , Кисельниковой Л. П. - Москва : ГЭОТАР-Медиа, 2021. - 952 с. </a:t>
            </a:r>
          </a:p>
          <a:p>
            <a:pPr marL="0" indent="0" algn="just">
              <a:buNone/>
            </a:pPr>
            <a:r>
              <a:rPr lang="ru-RU" sz="1200" dirty="0"/>
              <a:t>8.Загорский В.А., Макеева И.М., </a:t>
            </a:r>
            <a:r>
              <a:rPr lang="ru-RU" sz="1200" dirty="0" err="1"/>
              <a:t>Олесова</a:t>
            </a:r>
            <a:r>
              <a:rPr lang="ru-RU" sz="1200" dirty="0"/>
              <a:t> В.Н., Левенец А.А. Основы стоматологии. 5-е изд.-М.: Издательский дом БИНОМ, 2022.-432 с.: ил.</a:t>
            </a:r>
          </a:p>
          <a:p>
            <a:pPr marL="0" indent="0" algn="just">
              <a:buNone/>
            </a:pPr>
            <a:r>
              <a:rPr lang="ru-RU" sz="1200" dirty="0"/>
              <a:t>9. </a:t>
            </a:r>
            <a:r>
              <a:rPr lang="ru-RU" sz="1200" dirty="0" err="1"/>
              <a:t>Бородовицина</a:t>
            </a:r>
            <a:r>
              <a:rPr lang="ru-RU" sz="1200" dirty="0"/>
              <a:t> С.И. Профилактика стоматологических заболеваний: учебное пособие / С.И. </a:t>
            </a:r>
            <a:r>
              <a:rPr lang="ru-RU" sz="1200" dirty="0" err="1"/>
              <a:t>Бородовицина</a:t>
            </a:r>
            <a:r>
              <a:rPr lang="ru-RU" sz="1200" dirty="0"/>
              <a:t>, </a:t>
            </a:r>
            <a:r>
              <a:rPr lang="ru-RU" sz="1200" dirty="0" err="1"/>
              <a:t>Н.А.Савельева</a:t>
            </a:r>
            <a:r>
              <a:rPr lang="ru-RU" sz="1200" dirty="0"/>
              <a:t>, </a:t>
            </a:r>
            <a:r>
              <a:rPr lang="ru-RU" sz="1200" dirty="0" err="1"/>
              <a:t>Е.С.Таболина</a:t>
            </a:r>
            <a:r>
              <a:rPr lang="ru-RU" sz="1200" dirty="0"/>
              <a:t>; ФГБОУ ВО </a:t>
            </a:r>
            <a:r>
              <a:rPr lang="ru-RU" sz="1200" dirty="0" err="1"/>
              <a:t>РязГМУ</a:t>
            </a:r>
            <a:r>
              <a:rPr lang="ru-RU" sz="1200" dirty="0"/>
              <a:t> Минздрава России. – Рязань: </a:t>
            </a:r>
            <a:r>
              <a:rPr lang="ru-RU" sz="1200" dirty="0" err="1"/>
              <a:t>ОТСиОП</a:t>
            </a:r>
            <a:r>
              <a:rPr lang="ru-RU" sz="1200" dirty="0"/>
              <a:t>, 2019. – 264 с. </a:t>
            </a:r>
          </a:p>
          <a:p>
            <a:pPr marL="0" indent="0" algn="just">
              <a:buNone/>
            </a:pPr>
            <a:r>
              <a:rPr lang="ru-RU" sz="1200" dirty="0"/>
              <a:t>10. Основные технологии лечения кариеса зубов: учебное пособие для самостоятельной работы ординаторов по специальности Стоматология терапевтическая / сост.: С.И. </a:t>
            </a:r>
            <a:r>
              <a:rPr lang="ru-RU" sz="1200" dirty="0" err="1"/>
              <a:t>Бородовицина</a:t>
            </a:r>
            <a:r>
              <a:rPr lang="ru-RU" sz="1200" dirty="0"/>
              <a:t>, Е.А. Глухова, Е.А. </a:t>
            </a:r>
            <a:r>
              <a:rPr lang="ru-RU" sz="1200" dirty="0" err="1"/>
              <a:t>Лавренюк</a:t>
            </a:r>
            <a:r>
              <a:rPr lang="ru-RU" sz="1200" dirty="0"/>
              <a:t>; ФГБОУ ВО </a:t>
            </a:r>
            <a:r>
              <a:rPr lang="ru-RU" sz="1200" dirty="0" err="1"/>
              <a:t>РязГМУ</a:t>
            </a:r>
            <a:r>
              <a:rPr lang="ru-RU" sz="1200" dirty="0"/>
              <a:t> Минздрава России. – Рязань: </a:t>
            </a:r>
            <a:r>
              <a:rPr lang="ru-RU" sz="1200" dirty="0" err="1"/>
              <a:t>ОТСиОП</a:t>
            </a:r>
            <a:r>
              <a:rPr lang="ru-RU" sz="1200" dirty="0"/>
              <a:t>, 2019. – 100 c</a:t>
            </a:r>
          </a:p>
          <a:p>
            <a:pPr marL="0" indent="0" algn="just">
              <a:buNone/>
            </a:pPr>
            <a:endParaRPr lang="ru-RU" sz="1400" dirty="0"/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2820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FE23C-AB28-DD76-5B87-84566DF0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16488-F945-E547-8F93-EABAE5945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1.Изучить методы профилактики стоматологических заболеваний у детей школьного возраста</a:t>
            </a:r>
          </a:p>
          <a:p>
            <a:r>
              <a:rPr lang="ru-RU" sz="2800" dirty="0"/>
              <a:t>2.Изучить средства профилактики стоматологических заболеваний у детей школьного возраста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DA001A-DEAA-A5B4-A113-E67DA7F5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62" y="3517247"/>
            <a:ext cx="4186518" cy="2789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34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4DA18-1CD6-FF1C-C77D-B8AD19BD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Профилактика стоматологических</a:t>
            </a:r>
            <a:br>
              <a:rPr lang="ru-RU" dirty="0"/>
            </a:br>
            <a:r>
              <a:rPr lang="ru-RU" dirty="0"/>
              <a:t>заболеваний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6B62486-6B45-6502-D0F5-D253DCABF06F}"/>
              </a:ext>
            </a:extLst>
          </p:cNvPr>
          <p:cNvSpPr/>
          <p:nvPr/>
        </p:nvSpPr>
        <p:spPr>
          <a:xfrm>
            <a:off x="559952" y="2399218"/>
            <a:ext cx="3182489" cy="31272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Первичная профилактика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35CE56-05E0-3ACE-C211-B3C1EAC86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661" y="2380672"/>
            <a:ext cx="3200677" cy="31458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F60029-44B9-12E1-1530-DE3E86ACD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558" y="2389944"/>
            <a:ext cx="3200677" cy="31458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A8D6ED-B591-CBFA-3F08-59EB1149EF4D}"/>
              </a:ext>
            </a:extLst>
          </p:cNvPr>
          <p:cNvSpPr txBox="1"/>
          <p:nvPr/>
        </p:nvSpPr>
        <p:spPr>
          <a:xfrm>
            <a:off x="4713697" y="3503037"/>
            <a:ext cx="2764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Вторичная профилактика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2E449-F049-A62D-8C13-6260389DDBBA}"/>
              </a:ext>
            </a:extLst>
          </p:cNvPr>
          <p:cNvSpPr txBox="1"/>
          <p:nvPr/>
        </p:nvSpPr>
        <p:spPr>
          <a:xfrm>
            <a:off x="8576320" y="3503037"/>
            <a:ext cx="29471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Третичная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профилактика</a:t>
            </a:r>
          </a:p>
        </p:txBody>
      </p:sp>
    </p:spTree>
    <p:extLst>
      <p:ext uri="{BB962C8B-B14F-4D97-AF65-F5344CB8AC3E}">
        <p14:creationId xmlns:p14="http://schemas.microsoft.com/office/powerpoint/2010/main" val="376718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7AC20-27E0-4DCF-0E66-E9B014F6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 методам первичной профилактики относятся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BC87F-0CE3-DFB6-AEE3-5BDD4135D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962" y="1917215"/>
            <a:ext cx="10058400" cy="4023360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/>
              <a:t>индивидуальная гигиена полости рта</a:t>
            </a:r>
          </a:p>
          <a:p>
            <a:endParaRPr lang="ru-RU" sz="2800" dirty="0"/>
          </a:p>
          <a:p>
            <a:r>
              <a:rPr lang="ru-RU" sz="2800" dirty="0"/>
              <a:t>профессиональная гигиена полости рта</a:t>
            </a:r>
          </a:p>
          <a:p>
            <a:endParaRPr lang="ru-RU" sz="2800" dirty="0"/>
          </a:p>
          <a:p>
            <a:r>
              <a:rPr lang="ru-RU" sz="2800" dirty="0"/>
              <a:t>эндогенное использование препаратов фтора</a:t>
            </a:r>
          </a:p>
          <a:p>
            <a:endParaRPr lang="ru-RU" sz="2800" dirty="0"/>
          </a:p>
          <a:p>
            <a:r>
              <a:rPr lang="ru-RU" sz="2800" dirty="0"/>
              <a:t>применение средств местной профилактики</a:t>
            </a:r>
          </a:p>
          <a:p>
            <a:endParaRPr lang="ru-RU" sz="2800" dirty="0"/>
          </a:p>
          <a:p>
            <a:r>
              <a:rPr lang="ru-RU" sz="2800" dirty="0"/>
              <a:t>стоматологическое просвещение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B8B81C44-36B9-F17C-98BC-279FCC79BF6A}"/>
              </a:ext>
            </a:extLst>
          </p:cNvPr>
          <p:cNvSpPr/>
          <p:nvPr/>
        </p:nvSpPr>
        <p:spPr>
          <a:xfrm>
            <a:off x="1036320" y="1839604"/>
            <a:ext cx="844642" cy="49019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9FF93EFA-BF65-BF3D-D28B-9DBB282B718F}"/>
              </a:ext>
            </a:extLst>
          </p:cNvPr>
          <p:cNvSpPr/>
          <p:nvPr/>
        </p:nvSpPr>
        <p:spPr>
          <a:xfrm>
            <a:off x="1036320" y="2693711"/>
            <a:ext cx="844642" cy="49019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9D39A6-BF16-9A34-C2DF-D47BBAF8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3547818"/>
            <a:ext cx="871804" cy="5425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EA54B4-B8F4-13C2-431D-A1FDE0D9C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5256032"/>
            <a:ext cx="871804" cy="5425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5CA57C-5746-2108-9C6F-935415CC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4401925"/>
            <a:ext cx="871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DB157-DF2F-9831-D03E-86A904BE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Индивидуальная гигиена полости рта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CAF946-62F1-4964-BCE5-E77E4B90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021" y="2052301"/>
            <a:ext cx="723989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Важным разделом гигиенического воспитания населения является обучение методам гигиены полости рта. Этот раздел работы при проведении первичной профилактики кариеса зубов у детей также направлен на четыре основные группы населения: педагоги, медицинские работники детских учреждений, родители и дети. Педагогический коллектив должен иметь понятие о методах контроля за гигиеной полости рта. Только при такой постановке вопроса они станут активными помощниками стоматолога и при постоянном общении с детьми будут помогать медицинскому персоналу, заострять внимание детей и родителей на важности правильного и регулярного выполнения всех профилактических процедур.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8B87AD31-7DD5-C5D9-80BA-F36748B36B2A}"/>
              </a:ext>
            </a:extLst>
          </p:cNvPr>
          <p:cNvSpPr/>
          <p:nvPr/>
        </p:nvSpPr>
        <p:spPr>
          <a:xfrm>
            <a:off x="8205404" y="1555794"/>
            <a:ext cx="3929222" cy="21555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noProof="0" dirty="0">
                <a:solidFill>
                  <a:schemeClr val="bg1"/>
                </a:solidFill>
                <a:latin typeface="Calibri" panose="020F0502020204030204"/>
              </a:rPr>
              <a:t>    </a:t>
            </a:r>
            <a:r>
              <a:rPr kumimoji="0" lang="ru-RU" sz="1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Индивидуальная гигиена — тщательное и регулярное удаление пациентом зубных отложений с поверхностей зубов и десен с помощью различных средств.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01E35C-D65B-1AEB-5447-207922E8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011" y="4003371"/>
            <a:ext cx="3106008" cy="207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30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0375C-422C-9896-79DD-445FB788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Предметы для индивидуальной гигиены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93BB574-7C17-5CE3-F2E6-279582E66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362" t="26912" r="24623" b="15368"/>
          <a:stretch/>
        </p:blipFill>
        <p:spPr>
          <a:xfrm>
            <a:off x="5616314" y="1822538"/>
            <a:ext cx="1099691" cy="4378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259B4D-9B3D-7FCB-12E8-28F4C95EFC96}"/>
              </a:ext>
            </a:extLst>
          </p:cNvPr>
          <p:cNvSpPr/>
          <p:nvPr/>
        </p:nvSpPr>
        <p:spPr>
          <a:xfrm>
            <a:off x="640182" y="1835965"/>
            <a:ext cx="2590319" cy="2982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Зубная щетка</a:t>
            </a:r>
          </a:p>
          <a:p>
            <a:pPr algn="ctr"/>
            <a:r>
              <a:rPr lang="ru-RU" sz="1400" dirty="0"/>
              <a:t>Основной инструмент для удаления отложений с поверхностей зубов и десен. Рекомендуется использовать щетки с маленькой головкой, которыми легко можно манипулировать в полости рта и очищать труднодоступные поверхности зубов. Размер головки зубной щетки должен быть 18—25 мм.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4E2261-F92B-7716-A1A9-30783F715E21}"/>
              </a:ext>
            </a:extLst>
          </p:cNvPr>
          <p:cNvSpPr/>
          <p:nvPr/>
        </p:nvSpPr>
        <p:spPr>
          <a:xfrm>
            <a:off x="635603" y="4916783"/>
            <a:ext cx="2590319" cy="12826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Детям старше шести лет можно рекомендовать электрическую детскую зубную щетку.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882C795-C516-9198-8465-D8128786A40D}"/>
              </a:ext>
            </a:extLst>
          </p:cNvPr>
          <p:cNvSpPr/>
          <p:nvPr/>
        </p:nvSpPr>
        <p:spPr>
          <a:xfrm>
            <a:off x="6944531" y="1822538"/>
            <a:ext cx="2328190" cy="26684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Зубные нити (флоссы)</a:t>
            </a:r>
          </a:p>
          <a:p>
            <a:pPr algn="ctr"/>
            <a:r>
              <a:rPr lang="ru-RU" sz="1200" dirty="0"/>
              <a:t>Флоссы предназначены для тщательного удаления зубного налета и остатков пищи с труднодоступных для щетки контактных поверхностей зубов. Их изготавливают из специального синтетического волокна. Дети могут самостоятельно пользоваться флоссами начиная с 9—10 лет. До этого возраста очищать</a:t>
            </a:r>
          </a:p>
          <a:p>
            <a:pPr algn="ctr"/>
            <a:r>
              <a:rPr lang="ru-RU" sz="1200" dirty="0"/>
              <a:t>контактные поверхности зубов у детей рекомендуется родителям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6C1729-A9C8-A74B-C8D9-8AA54E38E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31" y="4576164"/>
            <a:ext cx="2328190" cy="1623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6DA4DEB-2BF8-FD93-F32B-E942005BBCFE}"/>
              </a:ext>
            </a:extLst>
          </p:cNvPr>
          <p:cNvSpPr/>
          <p:nvPr/>
        </p:nvSpPr>
        <p:spPr>
          <a:xfrm>
            <a:off x="9475693" y="1840798"/>
            <a:ext cx="2214283" cy="44524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Ирригаторы</a:t>
            </a:r>
          </a:p>
          <a:p>
            <a:pPr algn="ctr"/>
            <a:r>
              <a:rPr lang="ru-RU" sz="1200" dirty="0"/>
              <a:t>Имеется много типов ирригаторов, обеспечивающих постоянную или пульсирующую струю воды под давлением (2- 10 атмосфер) через наконечник. Давление создается компрессором или используется струя воды водопроводного крана.</a:t>
            </a:r>
          </a:p>
          <a:p>
            <a:pPr algn="ctr"/>
            <a:r>
              <a:rPr lang="ru-RU" sz="1200" dirty="0"/>
              <a:t>К воде, подаваемой для ирригации, можно добавить жидкие лекарственные средства, ароматические вещества и отвары лекарственных трав. Ирригации полости рта должна предшествовать чистка зубов с зубной щеткой. Пульсирующая струя жидкости оказывает дополнительное очищающее и массирующее действие.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356182-E61F-4FF5-D9DF-9E84D5048CB4}"/>
              </a:ext>
            </a:extLst>
          </p:cNvPr>
          <p:cNvSpPr/>
          <p:nvPr/>
        </p:nvSpPr>
        <p:spPr>
          <a:xfrm>
            <a:off x="3503017" y="1835965"/>
            <a:ext cx="1873839" cy="43650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/>
              <a:t>Ортодонтические</a:t>
            </a:r>
            <a:r>
              <a:rPr lang="ru-RU" sz="1200" dirty="0"/>
              <a:t> зубные щетки предназначены для ухода за зубами при на­личии </a:t>
            </a:r>
            <a:r>
              <a:rPr lang="ru-RU" sz="1200" dirty="0" err="1"/>
              <a:t>ортодонтических</a:t>
            </a:r>
            <a:r>
              <a:rPr lang="ru-RU" sz="1200" dirty="0"/>
              <a:t> конструкц­ий. Данные зубные щетки имеют V-образное углубление или П-образное углубление, проходящее через всю поверхность щеточного поля. Таким образом, при их использовании дуга </a:t>
            </a:r>
            <a:r>
              <a:rPr lang="ru-RU" sz="1200" dirty="0" err="1"/>
              <a:t>ортодонтического</a:t>
            </a:r>
            <a:r>
              <a:rPr lang="ru-RU" sz="1200" dirty="0"/>
              <a:t> аппарата и брекеты находятся в данном углублении, а более длинные</a:t>
            </a:r>
          </a:p>
          <a:p>
            <a:pPr algn="ctr"/>
            <a:r>
              <a:rPr lang="ru-RU" sz="1200" dirty="0"/>
              <a:t>пучки щетины легко очищают зуб подметающими движениями.</a:t>
            </a:r>
          </a:p>
        </p:txBody>
      </p:sp>
    </p:spTree>
    <p:extLst>
      <p:ext uri="{BB962C8B-B14F-4D97-AF65-F5344CB8AC3E}">
        <p14:creationId xmlns:p14="http://schemas.microsoft.com/office/powerpoint/2010/main" val="90972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A90B7C-CBAF-3202-EC1D-2D3BFBE9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3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4C64C-0251-5ADC-E783-024F8A84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для индивидуальной гигиены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B53492-01A5-A377-6654-1A4801E8FC2F}"/>
              </a:ext>
            </a:extLst>
          </p:cNvPr>
          <p:cNvSpPr/>
          <p:nvPr/>
        </p:nvSpPr>
        <p:spPr>
          <a:xfrm>
            <a:off x="1216058" y="1951348"/>
            <a:ext cx="2564090" cy="16496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Зубные пасты</a:t>
            </a:r>
          </a:p>
          <a:p>
            <a:pPr algn="ctr"/>
            <a:r>
              <a:rPr lang="ru-RU" sz="1200" dirty="0"/>
              <a:t>Приоритетным средством гигиены сегодня являются зубные</a:t>
            </a:r>
          </a:p>
          <a:p>
            <a:pPr algn="ctr"/>
            <a:r>
              <a:rPr lang="ru-RU" sz="1200" dirty="0"/>
              <a:t>пасты. В формулу гигиенической пасты входят абразивные вещества,</a:t>
            </a:r>
          </a:p>
          <a:p>
            <a:pPr algn="ctr"/>
            <a:r>
              <a:rPr lang="ru-RU" sz="1200" dirty="0" err="1"/>
              <a:t>влагоудерживающие</a:t>
            </a:r>
            <a:r>
              <a:rPr lang="ru-RU" sz="1200" dirty="0"/>
              <a:t> и связующие вещества, вода, ароматизирующие</a:t>
            </a:r>
          </a:p>
          <a:p>
            <a:pPr algn="ctr"/>
            <a:r>
              <a:rPr lang="ru-RU" sz="1200" dirty="0"/>
              <a:t>и вкусовые добавки, консерванты и красители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A03AA3-A835-A956-CF7D-20402A6C1402}"/>
              </a:ext>
            </a:extLst>
          </p:cNvPr>
          <p:cNvSpPr/>
          <p:nvPr/>
        </p:nvSpPr>
        <p:spPr>
          <a:xfrm>
            <a:off x="6965304" y="1951348"/>
            <a:ext cx="2849819" cy="2511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Ополаскиватели  </a:t>
            </a:r>
          </a:p>
          <a:p>
            <a:pPr algn="ctr"/>
            <a:r>
              <a:rPr lang="ru-RU" sz="1200" dirty="0"/>
              <a:t>представляют собой жидкое гигиеническое и лечебно-профилактическое средство. Это  хорошее  средство гигиены,  поскольку  создает  в полости  рта  дополнительную концентрацию  минеральных или  лечебных  компонентов. Использование  ополаскивателей  —  завершающий  этап </a:t>
            </a:r>
          </a:p>
          <a:p>
            <a:pPr algn="ctr"/>
            <a:r>
              <a:rPr lang="ru-RU" sz="1200" dirty="0"/>
              <a:t>индивидуальной  гигиенической процедуры. </a:t>
            </a:r>
          </a:p>
          <a:p>
            <a:pPr algn="ctr"/>
            <a:r>
              <a:rPr lang="ru-RU" sz="1200" dirty="0"/>
              <a:t>Ополаскиватели можно использовать с 6 лет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568C63-49A4-DB9F-03B4-54A9B27FD8C0}"/>
              </a:ext>
            </a:extLst>
          </p:cNvPr>
          <p:cNvSpPr/>
          <p:nvPr/>
        </p:nvSpPr>
        <p:spPr>
          <a:xfrm>
            <a:off x="1216059" y="3738282"/>
            <a:ext cx="2549117" cy="24439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Зубные пасты для школьников </a:t>
            </a:r>
            <a:endParaRPr lang="en-US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err="1"/>
              <a:t>Biorepair</a:t>
            </a:r>
            <a:r>
              <a:rPr lang="en-US" sz="1400" dirty="0"/>
              <a:t> Mint (</a:t>
            </a:r>
            <a:r>
              <a:rPr lang="ru-RU" sz="1400" dirty="0"/>
              <a:t>Италия)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err="1"/>
              <a:t>Elmex</a:t>
            </a:r>
            <a:r>
              <a:rPr lang="en-US" sz="1400" dirty="0"/>
              <a:t> (</a:t>
            </a:r>
            <a:r>
              <a:rPr lang="ru-RU" sz="1400" dirty="0"/>
              <a:t>Швейцария-Германия)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/>
              <a:t>R.O.C.S. </a:t>
            </a:r>
            <a:r>
              <a:rPr lang="en-US" sz="1400" dirty="0"/>
              <a:t>Junior</a:t>
            </a:r>
            <a:r>
              <a:rPr lang="ru-RU" sz="1400" dirty="0"/>
              <a:t> (Швейцария-Россия) </a:t>
            </a:r>
            <a:endParaRPr lang="en-US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err="1"/>
              <a:t>PresiDENT</a:t>
            </a:r>
            <a:r>
              <a:rPr lang="en-US" sz="1400" dirty="0"/>
              <a:t> Wild Strawberry (</a:t>
            </a:r>
            <a:r>
              <a:rPr lang="ru-RU" sz="1400" dirty="0"/>
              <a:t>Италия)</a:t>
            </a:r>
            <a:endParaRPr lang="en-US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SPLAT Junior (</a:t>
            </a:r>
            <a:r>
              <a:rPr lang="ru-RU" sz="1400" dirty="0"/>
              <a:t>Россия)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099B5B-DBB5-F795-BD8B-81C02B5F7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534" y="4583153"/>
            <a:ext cx="1866589" cy="159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393F43-65D6-38E7-26DA-A91196B3D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596" y="4583151"/>
            <a:ext cx="1199284" cy="159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036AFD-58B2-08D2-080C-DDDB6DA34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304" y="4583151"/>
            <a:ext cx="1998806" cy="159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994ECF6-590F-6E2D-F8DA-960E6AA71FE2}"/>
              </a:ext>
            </a:extLst>
          </p:cNvPr>
          <p:cNvSpPr/>
          <p:nvPr/>
        </p:nvSpPr>
        <p:spPr>
          <a:xfrm>
            <a:off x="3937596" y="1951348"/>
            <a:ext cx="2849819" cy="2511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Жевательные резинки</a:t>
            </a:r>
          </a:p>
          <a:p>
            <a:pPr algn="ctr"/>
            <a:r>
              <a:rPr lang="ru-RU" sz="1200" dirty="0"/>
              <a:t>Относятся к средствам, позволяющим улучшить гигиеническое состояние полости рта,</a:t>
            </a:r>
          </a:p>
          <a:p>
            <a:pPr algn="ctr"/>
            <a:r>
              <a:rPr lang="ru-RU" sz="1200" dirty="0"/>
              <a:t>которые в настоящее время</a:t>
            </a:r>
          </a:p>
          <a:p>
            <a:pPr algn="ctr"/>
            <a:r>
              <a:rPr lang="ru-RU" sz="1200" dirty="0"/>
              <a:t>рекомендуют использовать и детям.</a:t>
            </a:r>
          </a:p>
          <a:p>
            <a:pPr algn="ctr"/>
            <a:r>
              <a:rPr lang="ru-RU" sz="1200" dirty="0"/>
              <a:t>Пользоваться жевательной резинкой следует после</a:t>
            </a:r>
          </a:p>
          <a:p>
            <a:pPr algn="ctr"/>
            <a:r>
              <a:rPr lang="ru-RU" sz="1200" dirty="0"/>
              <a:t>каждого приема пищи и сладостей не</a:t>
            </a:r>
          </a:p>
          <a:p>
            <a:pPr algn="ctr"/>
            <a:r>
              <a:rPr lang="ru-RU" sz="1200" dirty="0"/>
              <a:t>более 10 мин. Не рекомендуется</a:t>
            </a:r>
          </a:p>
          <a:p>
            <a:pPr algn="ctr"/>
            <a:r>
              <a:rPr lang="ru-RU" sz="1200" dirty="0"/>
              <a:t>бесконтрольное, многократное использование жевательной резинки в</a:t>
            </a:r>
          </a:p>
          <a:p>
            <a:pPr algn="ctr"/>
            <a:r>
              <a:rPr lang="ru-RU" sz="1200" dirty="0"/>
              <a:t>течение дня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B0C171-B5DB-1002-91F7-24CB4923E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012" y="1965793"/>
            <a:ext cx="2038393" cy="4216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049975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2230</TotalTime>
  <Words>3286</Words>
  <Application>Microsoft Office PowerPoint</Application>
  <PresentationFormat>Широкоэкранный</PresentationFormat>
  <Paragraphs>249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Segoe UI Light</vt:lpstr>
      <vt:lpstr>Ретро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 Кафедра стоматологии ИПО  </vt:lpstr>
      <vt:lpstr>Цель</vt:lpstr>
      <vt:lpstr>Задачи</vt:lpstr>
      <vt:lpstr>Профилактика стоматологических заболеваний</vt:lpstr>
      <vt:lpstr>К методам первичной профилактики относятся</vt:lpstr>
      <vt:lpstr>Индивидуальная гигиена полости рта</vt:lpstr>
      <vt:lpstr>Предметы для индивидуальной гигиены</vt:lpstr>
      <vt:lpstr>Презентация PowerPoint</vt:lpstr>
      <vt:lpstr>Средства для индивидуальной гигиены</vt:lpstr>
      <vt:lpstr>Профессиональная гигиена полости рта</vt:lpstr>
      <vt:lpstr>Эндогенное использование препаратов фтора</vt:lpstr>
      <vt:lpstr>Экзогенная профилактика</vt:lpstr>
      <vt:lpstr>Фторидсодержащие препараты </vt:lpstr>
      <vt:lpstr>Фторидсодержащие препараты</vt:lpstr>
      <vt:lpstr>Герметизация фиссур</vt:lpstr>
      <vt:lpstr>Реминерализующая терапия</vt:lpstr>
      <vt:lpstr>Реминерализующая терапия</vt:lpstr>
      <vt:lpstr>Стоматологическое просвещение</vt:lpstr>
      <vt:lpstr>Вторичная профилактика</vt:lpstr>
      <vt:lpstr>Третичная профилактика</vt:lpstr>
      <vt:lpstr>Вывод</vt:lpstr>
      <vt:lpstr>Презентация PowerPoint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 Кафедра стоматологии ИПО</dc:title>
  <dc:creator>Виктория Жиделева</dc:creator>
  <cp:lastModifiedBy>Виктория Жиделева</cp:lastModifiedBy>
  <cp:revision>12</cp:revision>
  <dcterms:created xsi:type="dcterms:W3CDTF">2022-10-08T07:35:51Z</dcterms:created>
  <dcterms:modified xsi:type="dcterms:W3CDTF">2022-11-03T12:22:53Z</dcterms:modified>
</cp:coreProperties>
</file>