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24info.com/books/gigiena-polosti-rta-v-ortodontii-i-ortopedicheskoy-stomatologii/profilaktika-protezn-h-stomatitov-7438.html" TargetMode="External"/><Relationship Id="rId7" Type="http://schemas.openxmlformats.org/officeDocument/2006/relationships/hyperlink" Target="https://cyberleninka.ru/article/n/proteticheskie-stomatity-u-patsientov-polzuyuschihsya-semnymi-konstruktsiyami-protezov" TargetMode="External"/><Relationship Id="rId2" Type="http://schemas.openxmlformats.org/officeDocument/2006/relationships/hyperlink" Target="https://dentalgu.ru/statyi/other/proteznyy-stomatit-foto-prichiny-simptomy-lecheni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udfiles.net/preview/2766552/page:25/" TargetMode="External"/><Relationship Id="rId5" Type="http://schemas.openxmlformats.org/officeDocument/2006/relationships/hyperlink" Target="https://dentaltechnic.info/index.php/obshie-voprosy/klinicheskayaortopedicheskayastomatologiya/2686-proteznye_stomatity" TargetMode="External"/><Relationship Id="rId4" Type="http://schemas.openxmlformats.org/officeDocument/2006/relationships/hyperlink" Target="http://www.circa.su/content/view/1031/1079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Заголовок 1"/>
          <p:cNvSpPr txBox="1">
            <a:spLocks noGrp="1"/>
          </p:cNvSpPr>
          <p:nvPr>
            <p:ph type="ctrTitle"/>
          </p:nvPr>
        </p:nvSpPr>
        <p:spPr>
          <a:xfrm>
            <a:off x="4076696" y="2299891"/>
            <a:ext cx="3689353" cy="1374776"/>
          </a:xfrm>
          <a:prstGeom prst="rect">
            <a:avLst/>
          </a:prstGeom>
        </p:spPr>
        <p:txBody>
          <a:bodyPr/>
          <a:lstStyle/>
          <a:p>
            <a:pPr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Протезные стоматиты</a:t>
            </a:r>
            <a:br/>
            <a:endParaRPr/>
          </a:p>
        </p:txBody>
      </p:sp>
      <p:pic>
        <p:nvPicPr>
          <p:cNvPr id="113" name="Рисунок 4" descr="Рисунок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51384" y="3429000"/>
            <a:ext cx="4619626" cy="285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extBox 1"/>
          <p:cNvSpPr txBox="1"/>
          <p:nvPr/>
        </p:nvSpPr>
        <p:spPr>
          <a:xfrm>
            <a:off x="2832712" y="245745"/>
            <a:ext cx="7200260" cy="169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/>
            <a:r>
              <a:t>Федеральное государственное бюджетное образовательное учреждение высшего образования </a:t>
            </a:r>
          </a:p>
          <a:p>
            <a:pPr algn="ctr"/>
            <a:r>
              <a:t>"Красноярский государственный медицинский университет имени профессора В. Ф. Войно-Ясенецкого"</a:t>
            </a:r>
          </a:p>
          <a:p>
            <a:pPr algn="ctr"/>
            <a:r>
              <a:t>Министерства здравоохранения Российской Федерации </a:t>
            </a:r>
          </a:p>
          <a:p>
            <a:pPr algn="ctr"/>
            <a:r>
              <a:t>Кафедра-клиника стоматологии ИПО</a:t>
            </a:r>
          </a:p>
        </p:txBody>
      </p:sp>
      <p:sp>
        <p:nvSpPr>
          <p:cNvPr id="115" name="Подзаголовок 2"/>
          <p:cNvSpPr txBox="1"/>
          <p:nvPr/>
        </p:nvSpPr>
        <p:spPr>
          <a:xfrm>
            <a:off x="4645393" y="5097800"/>
            <a:ext cx="7155903" cy="1148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Выполнил ординатор</a:t>
            </a:r>
          </a:p>
          <a:p>
            <a:pPr algn="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Кафедры-клиники стоматологии ИПО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 специальности "стоматология ортопедическая"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Попцов Михаил Валерьевич</a:t>
            </a:r>
          </a:p>
        </p:txBody>
      </p:sp>
      <p:sp>
        <p:nvSpPr>
          <p:cNvPr id="116" name="TextBox 1"/>
          <p:cNvSpPr txBox="1"/>
          <p:nvPr/>
        </p:nvSpPr>
        <p:spPr>
          <a:xfrm>
            <a:off x="4962631" y="6329667"/>
            <a:ext cx="213599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t>Красноярск 2018г.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Акриловые или токсические (токсико-химические) стоматиты.</a:t>
            </a:r>
          </a:p>
        </p:txBody>
      </p:sp>
      <p:sp>
        <p:nvSpPr>
          <p:cNvPr id="143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30800" cy="4351338"/>
          </a:xfrm>
          <a:prstGeom prst="rect">
            <a:avLst/>
          </a:prstGeom>
        </p:spPr>
        <p:txBody>
          <a:bodyPr/>
          <a:lstStyle>
            <a:lvl1pPr>
              <a:lnSpc>
                <a:spcPct val="81000"/>
              </a:lnSpc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Возникают вследствие токсического воздействия мономера акриловой пластмассы при ее избытке в базисе протеза. Это наблюдается при нарушении режима полимеризации или при перебазировке протеза быстротвердеющей пластмассой без точного соблюдения весового или объемного соотношения полимера и мономера. </a:t>
            </a:r>
          </a:p>
        </p:txBody>
      </p:sp>
      <p:pic>
        <p:nvPicPr>
          <p:cNvPr id="144" name="Рисунок 3" descr="Рисунок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249192" y="1690688"/>
            <a:ext cx="5104608" cy="42394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Заголовок 1"/>
          <p:cNvSpPr txBox="1">
            <a:spLocks noGrp="1"/>
          </p:cNvSpPr>
          <p:nvPr>
            <p:ph type="body" idx="1"/>
          </p:nvPr>
        </p:nvSpPr>
        <p:spPr>
          <a:xfrm>
            <a:off x="647700" y="39687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В результате токсическая реакция может развиться уже через несколько дней после наложения съемных протезов. </a:t>
            </a: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Пациент ощущает сильное жжение в подлежащей под протезом слизистой оболочке, жалуется на сухость мягких тканей полости рта или гиперсаливацию. </a:t>
            </a: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Развиваются неврологические нарушения: головная боль, нарушение сна, могут возникать диспепсические расстройства со стороны желудочно-кишечного тракта. </a:t>
            </a:r>
          </a:p>
        </p:txBody>
      </p:sp>
      <p:pic>
        <p:nvPicPr>
          <p:cNvPr id="147" name="Рисунок 9" descr="Рисунок 9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064250" y="3114675"/>
            <a:ext cx="4857750" cy="32670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Объект 2"/>
          <p:cNvSpPr txBox="1">
            <a:spLocks noGrp="1"/>
          </p:cNvSpPr>
          <p:nvPr>
            <p:ph type="body" idx="1"/>
          </p:nvPr>
        </p:nvSpPr>
        <p:spPr>
          <a:xfrm>
            <a:off x="774700" y="444500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Снятие протезов значительно уменьшает эти ощущения или они исчезают полностью. </a:t>
            </a: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При осмотре полости рта отмечается гиперемия и отечность расположенной под протезами слизистой оболочки. Язык гиперемирован, сосочки языка сглажены, частично атрофированы.</a:t>
            </a: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Считают, что токсины нарушают функцию парасимпатических нервов и тканей слюнных желез, что приводит к изменению обмена гистамина и серотонина, калия и белка, вследствие чего развивается гипосаливация. При гиперсаливации этих изменений обмена не отмечается</a:t>
            </a:r>
            <a:r>
              <a:rPr sz="2800"/>
              <a:t>.</a:t>
            </a:r>
          </a:p>
        </p:txBody>
      </p:sp>
      <p:pic>
        <p:nvPicPr>
          <p:cNvPr id="150" name="Рисунок 3" descr="Рисунок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351462" y="3784600"/>
            <a:ext cx="4124326" cy="2781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965200" y="492125"/>
            <a:ext cx="4987925" cy="6127750"/>
          </a:xfrm>
          <a:prstGeom prst="rect">
            <a:avLst/>
          </a:prstGeom>
        </p:spPr>
        <p:txBody>
          <a:bodyPr/>
          <a:lstStyle/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Из-за высокого выделения мономера, являющегося сильным токсином, уже через 2 часа пользования протезами отмечаются изменения в картине крови: лейкоцитоз, уменьшение количества эритроцитов, увеличение скорости оседания эритроцитов. </a:t>
            </a: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Клинически при остром стоматите могут отмечаться явления анемии: жжение в слизистой оболочке, расположенной под протезом, общее недомогание, усталость, сонливость и др.</a:t>
            </a:r>
          </a:p>
        </p:txBody>
      </p:sp>
      <p:pic>
        <p:nvPicPr>
          <p:cNvPr id="153" name="Рисунок 3" descr="Рисунок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381750" y="1779586"/>
            <a:ext cx="5048250" cy="32670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Аллергические стоматиты</a:t>
            </a:r>
          </a:p>
        </p:txBody>
      </p:sp>
      <p:sp>
        <p:nvSpPr>
          <p:cNvPr id="156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457200" y="1476375"/>
            <a:ext cx="6257925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Аллергические реакции могут отмечаться у некоторых пациентов, пользующихся съемными протезами, а также могут проявляться у пациентов, работающих с акриловыми пластмассами, из которых изготавливаются протезы. </a:t>
            </a:r>
          </a:p>
          <a:p>
            <a:pPr>
              <a:lnSpc>
                <a:spcPct val="81000"/>
              </a:lnSpc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Эти материалы не имеют белковой природы, следовательно, не могут являться антигенами, но они приобретают эти свойства, когда соединяются с белками тканей пациента.</a:t>
            </a:r>
          </a:p>
        </p:txBody>
      </p:sp>
      <p:pic>
        <p:nvPicPr>
          <p:cNvPr id="157" name="Рисунок 3" descr="Рисунок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679762" y="2121297"/>
            <a:ext cx="4674038" cy="30614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Объект 2"/>
          <p:cNvSpPr txBox="1">
            <a:spLocks noGrp="1"/>
          </p:cNvSpPr>
          <p:nvPr>
            <p:ph type="body" idx="1"/>
          </p:nvPr>
        </p:nvSpPr>
        <p:spPr>
          <a:xfrm>
            <a:off x="600075" y="71437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Аллергические реакции при пользовании съемными протезами известны очень давно. Наиболее частыми проявлениями являются крапивница, отек Квинке и стоматиты. </a:t>
            </a: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Учащение реактивных аллергических проявлений замечено в связи с широким использованием акриловых пластмасс в качестве базисного материала. Предположительно, определенную роль играют добавки в пластмассу различных красителей, наполнителей и других ингредиентов.</a:t>
            </a:r>
          </a:p>
        </p:txBody>
      </p:sp>
      <p:pic>
        <p:nvPicPr>
          <p:cNvPr id="160" name="Рисунок 3" descr="Рисунок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87876" y="3394831"/>
            <a:ext cx="5016501" cy="33417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Объект 2"/>
          <p:cNvSpPr txBox="1">
            <a:spLocks noGrp="1"/>
          </p:cNvSpPr>
          <p:nvPr>
            <p:ph type="body" idx="1"/>
          </p:nvPr>
        </p:nvSpPr>
        <p:spPr>
          <a:xfrm>
            <a:off x="822325" y="444500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При аллергическом стоматите в результате действия акриловой пластмассы пациенты жалуются на чувство жжения в области слизистой оболочки протезного ложа под протезом. Иногда присоединяется жжение языка, слизистой оболочки альвеолярных отростков, губ и щек. </a:t>
            </a: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Больные жалуются на сухость во рту. Слюна становится вязкой, пенистой и клейкой. Гипосаливация затрудняет пользование протезом и усугубляет клиническую картину аллергического состояния. </a:t>
            </a:r>
          </a:p>
        </p:txBody>
      </p:sp>
      <p:pic>
        <p:nvPicPr>
          <p:cNvPr id="163" name="Рисунок 3" descr="Рисунок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705225" y="3885215"/>
            <a:ext cx="4660900" cy="25441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Объект 2"/>
          <p:cNvSpPr txBox="1">
            <a:spLocks noGrp="1"/>
          </p:cNvSpPr>
          <p:nvPr>
            <p:ph type="body" idx="1"/>
          </p:nvPr>
        </p:nvSpPr>
        <p:spPr>
          <a:xfrm>
            <a:off x="727075" y="39687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Снятие протеза, как правило, устраняет вышеупомянутые субъективные ощущения. Часто субъективные ощущения превалируют над объективной картиной заболевания. Характерная жалоба больных - отек слизистой оболочки щек, языка, губ, мягкого неба и глотки. Вследствие отека бывает затруднено глотание, иногда язык «не умещается во рту» и «мешает», больные прикусывают щеки, язык.</a:t>
            </a:r>
          </a:p>
        </p:txBody>
      </p:sp>
      <p:pic>
        <p:nvPicPr>
          <p:cNvPr id="166" name="Рисунок 3" descr="Рисунок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651250" y="2759868"/>
            <a:ext cx="5302250" cy="39766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Заключение:</a:t>
            </a:r>
          </a:p>
        </p:txBody>
      </p:sp>
      <p:sp>
        <p:nvSpPr>
          <p:cNvPr id="169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10515600" cy="2333625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Таким</a:t>
            </a:r>
            <a:r>
              <a:rPr dirty="0"/>
              <a:t> </a:t>
            </a:r>
            <a:r>
              <a:rPr dirty="0" err="1"/>
              <a:t>образом</a:t>
            </a:r>
            <a:r>
              <a:rPr dirty="0"/>
              <a:t>, </a:t>
            </a:r>
            <a:r>
              <a:rPr dirty="0" err="1"/>
              <a:t>пациенты</a:t>
            </a:r>
            <a:r>
              <a:rPr dirty="0"/>
              <a:t> с </a:t>
            </a:r>
            <a:r>
              <a:rPr dirty="0" err="1"/>
              <a:t>протезным</a:t>
            </a:r>
            <a:r>
              <a:rPr dirty="0"/>
              <a:t> </a:t>
            </a:r>
            <a:r>
              <a:rPr dirty="0" err="1"/>
              <a:t>стоматитом</a:t>
            </a:r>
            <a:r>
              <a:rPr dirty="0"/>
              <a:t> </a:t>
            </a:r>
            <a:r>
              <a:rPr dirty="0" err="1"/>
              <a:t>обязательно</a:t>
            </a:r>
            <a:r>
              <a:rPr dirty="0"/>
              <a:t> </a:t>
            </a:r>
            <a:r>
              <a:rPr dirty="0" err="1"/>
              <a:t>встречаются</a:t>
            </a:r>
            <a:r>
              <a:rPr dirty="0"/>
              <a:t> в </a:t>
            </a:r>
            <a:r>
              <a:rPr dirty="0" err="1"/>
              <a:t>практике</a:t>
            </a:r>
            <a:r>
              <a:rPr dirty="0"/>
              <a:t> </a:t>
            </a:r>
            <a:r>
              <a:rPr dirty="0" err="1"/>
              <a:t>врача</a:t>
            </a:r>
            <a:r>
              <a:rPr dirty="0"/>
              <a:t> </a:t>
            </a:r>
            <a:r>
              <a:rPr dirty="0" err="1"/>
              <a:t>стоматолога</a:t>
            </a:r>
            <a:r>
              <a:rPr dirty="0"/>
              <a:t> и </a:t>
            </a:r>
            <a:r>
              <a:rPr dirty="0" err="1"/>
              <a:t>важно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только</a:t>
            </a:r>
            <a:r>
              <a:rPr dirty="0"/>
              <a:t> </a:t>
            </a:r>
            <a:r>
              <a:rPr dirty="0" err="1"/>
              <a:t>уметь</a:t>
            </a:r>
            <a:r>
              <a:rPr dirty="0"/>
              <a:t> </a:t>
            </a:r>
            <a:r>
              <a:rPr dirty="0" err="1"/>
              <a:t>лечить</a:t>
            </a:r>
            <a:r>
              <a:rPr dirty="0"/>
              <a:t> </a:t>
            </a:r>
            <a:r>
              <a:rPr dirty="0" err="1"/>
              <a:t>данную</a:t>
            </a:r>
            <a:r>
              <a:rPr dirty="0"/>
              <a:t> </a:t>
            </a:r>
            <a:r>
              <a:rPr dirty="0" err="1"/>
              <a:t>патологию</a:t>
            </a:r>
            <a:r>
              <a:rPr dirty="0"/>
              <a:t>, </a:t>
            </a:r>
            <a:r>
              <a:rPr dirty="0" err="1"/>
              <a:t>но</a:t>
            </a:r>
            <a:r>
              <a:rPr dirty="0"/>
              <a:t> и </a:t>
            </a:r>
            <a:r>
              <a:rPr dirty="0" err="1" smtClean="0"/>
              <a:t>своевременно</a:t>
            </a:r>
            <a:r>
              <a:rPr dirty="0" smtClean="0"/>
              <a:t> </a:t>
            </a:r>
            <a:r>
              <a:rPr dirty="0" err="1"/>
              <a:t>проводить</a:t>
            </a:r>
            <a:r>
              <a:rPr dirty="0"/>
              <a:t> </a:t>
            </a:r>
            <a:r>
              <a:rPr dirty="0" err="1"/>
              <a:t>профилактику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Список литературы:</a:t>
            </a:r>
          </a:p>
        </p:txBody>
      </p:sp>
      <p:sp>
        <p:nvSpPr>
          <p:cNvPr id="172" name="Объект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16623" indent="-416623" defTabSz="740663">
              <a:spcBef>
                <a:spcPts val="800"/>
              </a:spcBef>
              <a:buFontTx/>
              <a:buAutoNum type="arabicPeriod"/>
              <a:defRPr sz="2268"/>
            </a:pP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https://dentalgu.ru/statyi/other/proteznyy-stomatit-foto-prichiny-simptomy-lechenie/</a:t>
            </a:r>
          </a:p>
          <a:p>
            <a:pPr marL="416623" indent="-416623" defTabSz="740663">
              <a:spcBef>
                <a:spcPts val="800"/>
              </a:spcBef>
              <a:buFontTx/>
              <a:buAutoNum type="arabicPeriod"/>
              <a:defRPr sz="2268"/>
            </a:pP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http://www.med24info.com/books/gigiena-polosti-rta-v-ortodontii-i-ortopedicheskoy-stomatologii/profilaktika-protezn-h-stomatitov-7438.html</a:t>
            </a:r>
          </a:p>
          <a:p>
            <a:pPr marL="416623" indent="-416623" defTabSz="740663">
              <a:spcBef>
                <a:spcPts val="800"/>
              </a:spcBef>
              <a:buFontTx/>
              <a:buAutoNum type="arabicPeriod"/>
              <a:defRPr sz="2268"/>
            </a:pP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4"/>
              </a:rPr>
              <a:t>http://www.circa.su/content/view/1031/1079/</a:t>
            </a:r>
          </a:p>
          <a:p>
            <a:pPr marL="416623" indent="-416623" defTabSz="740663">
              <a:spcBef>
                <a:spcPts val="800"/>
              </a:spcBef>
              <a:buFontTx/>
              <a:buAutoNum type="arabicPeriod"/>
              <a:defRPr sz="2268"/>
            </a:pP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5"/>
              </a:rPr>
              <a:t>https://dentaltechnic.info/index.php/obshie-voprosy/klinicheskayaortopedicheskayastomatologiya/2686-proteznye_stomatity</a:t>
            </a:r>
          </a:p>
          <a:p>
            <a:pPr marL="416623" indent="-416623" defTabSz="740663">
              <a:spcBef>
                <a:spcPts val="800"/>
              </a:spcBef>
              <a:buFontTx/>
              <a:buAutoNum type="arabicPeriod"/>
              <a:defRPr sz="2268"/>
            </a:pP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6"/>
              </a:rPr>
              <a:t>https://studfiles.net/preview/2766552/page:25/</a:t>
            </a:r>
          </a:p>
          <a:p>
            <a:pPr marL="416623" indent="-416623" defTabSz="740663">
              <a:spcBef>
                <a:spcPts val="800"/>
              </a:spcBef>
              <a:buFontTx/>
              <a:buAutoNum type="arabicPeriod"/>
              <a:defRPr sz="2268"/>
            </a:pP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http://www.med24info.com/books/gigiena-polosti-rta-v-ortodontii-i-ortopedicheskoy-stomatologii/profilaktika-protezn-h-stomatitov-7438.html</a:t>
            </a:r>
          </a:p>
          <a:p>
            <a:pPr marL="416623" indent="-416623" defTabSz="740663">
              <a:spcBef>
                <a:spcPts val="800"/>
              </a:spcBef>
              <a:buFontTx/>
              <a:buAutoNum type="arabicPeriod"/>
              <a:defRPr sz="2268"/>
            </a:pP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7"/>
              </a:rPr>
              <a:t>https://cyberleninka.ru/article/n/proteticheskie-stomatity-u-patsientov-polzuyuschihsya-semnymi-konstruktsiyami-protezov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68680">
              <a:defRPr sz="4180"/>
            </a:lvl1pPr>
          </a:lstStyle>
          <a:p>
            <a:r>
              <a:t>Цель: изучение основных форм протезных стоматитов.</a:t>
            </a:r>
          </a:p>
        </p:txBody>
      </p:sp>
      <p:pic>
        <p:nvPicPr>
          <p:cNvPr id="119" name="Рисунок 5" descr="Рисунок 5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024186" y="2190750"/>
            <a:ext cx="6143626" cy="40957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Заголовок 1"/>
          <p:cNvSpPr txBox="1">
            <a:spLocks noGrp="1"/>
          </p:cNvSpPr>
          <p:nvPr>
            <p:ph type="title"/>
          </p:nvPr>
        </p:nvSpPr>
        <p:spPr>
          <a:xfrm>
            <a:off x="806450" y="1746250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Спасибо за внимание!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Объект 2"/>
          <p:cNvSpPr txBox="1">
            <a:spLocks noGrp="1"/>
          </p:cNvSpPr>
          <p:nvPr>
            <p:ph type="body" idx="1"/>
          </p:nvPr>
        </p:nvSpPr>
        <p:spPr>
          <a:xfrm>
            <a:off x="727075" y="603250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Задачи:</a:t>
            </a:r>
          </a:p>
          <a:p>
            <a:r>
              <a:t>Рассмотреть классификацию протезных стоматитов;</a:t>
            </a:r>
          </a:p>
          <a:p>
            <a:r>
              <a:t>Изучить этиологию;</a:t>
            </a:r>
          </a:p>
          <a:p>
            <a:r>
              <a:t>Выделить основные клинические симптомы;</a:t>
            </a:r>
          </a:p>
          <a:p>
            <a:r>
              <a:t>Запомнить основные принципы лечения и профилактики.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535391" y="1506443"/>
            <a:ext cx="10515601" cy="3000376"/>
          </a:xfrm>
          <a:prstGeom prst="rect">
            <a:avLst/>
          </a:prstGeom>
        </p:spPr>
        <p:txBody>
          <a:bodyPr/>
          <a:lstStyle/>
          <a:p>
            <a:pPr>
              <a:defRPr sz="2400">
                <a:latin typeface="Exo2Regular"/>
                <a:ea typeface="Exo2Regular"/>
                <a:cs typeface="Exo2Regular"/>
                <a:sym typeface="Exo2Regular"/>
              </a:defRPr>
            </a:pPr>
            <a:r>
              <a:t>Протезный стоматит является одним из наиболее часто диагностируемым поражением, дислоцирующихся в полости рта. Статистика показывает, что данному заболеванию больше всего подвержено население более зрелого возраста, что в первую очередь связано с более частым использованием в этой возрастной группе протезов</a:t>
            </a:r>
            <a:r>
              <a:rPr sz="2800"/>
              <a:t>.</a:t>
            </a:r>
          </a:p>
        </p:txBody>
      </p:sp>
      <p:pic>
        <p:nvPicPr>
          <p:cNvPr id="124" name="Рисунок 3" descr="Рисунок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136464" y="3577761"/>
            <a:ext cx="3774453" cy="251321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Актуальность"/>
          <p:cNvSpPr txBox="1"/>
          <p:nvPr/>
        </p:nvSpPr>
        <p:spPr>
          <a:xfrm>
            <a:off x="3343876" y="278985"/>
            <a:ext cx="3565809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400"/>
            </a:lvl1pPr>
          </a:lstStyle>
          <a:p>
            <a:r>
              <a:t>Актуальность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Классификация:</a:t>
            </a:r>
          </a:p>
        </p:txBody>
      </p:sp>
      <p:sp>
        <p:nvSpPr>
          <p:cNvPr id="128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6480175" cy="435133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72000"/>
              </a:lnSpc>
              <a:buSzTx/>
              <a:buNone/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t>По этиологии:</a:t>
            </a:r>
          </a:p>
          <a:p>
            <a:pPr>
              <a:lnSpc>
                <a:spcPct val="72000"/>
              </a:lnSpc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t>травматические</a:t>
            </a:r>
          </a:p>
          <a:p>
            <a:pPr>
              <a:lnSpc>
                <a:spcPct val="72000"/>
              </a:lnSpc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t>токсические</a:t>
            </a:r>
          </a:p>
          <a:p>
            <a:pPr>
              <a:lnSpc>
                <a:spcPct val="72000"/>
              </a:lnSpc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t>аллергические</a:t>
            </a:r>
          </a:p>
          <a:p>
            <a:pPr marL="0" indent="0">
              <a:lnSpc>
                <a:spcPct val="72000"/>
              </a:lnSpc>
              <a:buSzTx/>
              <a:buNone/>
              <a:defRPr sz="23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0" indent="0">
              <a:lnSpc>
                <a:spcPct val="72000"/>
              </a:lnSpc>
              <a:buSzTx/>
              <a:buNone/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t>По форме патологического процесса:</a:t>
            </a:r>
          </a:p>
          <a:p>
            <a:pPr>
              <a:lnSpc>
                <a:spcPct val="72000"/>
              </a:lnSpc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t>катаральные (серозные)</a:t>
            </a:r>
          </a:p>
          <a:p>
            <a:pPr>
              <a:lnSpc>
                <a:spcPct val="72000"/>
              </a:lnSpc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t>эрозивные</a:t>
            </a:r>
          </a:p>
          <a:p>
            <a:pPr>
              <a:lnSpc>
                <a:spcPct val="72000"/>
              </a:lnSpc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t>язвенные</a:t>
            </a:r>
          </a:p>
          <a:p>
            <a:pPr>
              <a:lnSpc>
                <a:spcPct val="72000"/>
              </a:lnSpc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t>язвенно-некротические</a:t>
            </a:r>
          </a:p>
          <a:p>
            <a:pPr>
              <a:lnSpc>
                <a:spcPct val="72000"/>
              </a:lnSpc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t>гиперпластические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Объект 2"/>
          <p:cNvSpPr txBox="1">
            <a:spLocks noGrp="1"/>
          </p:cNvSpPr>
          <p:nvPr>
            <p:ph type="body" idx="1"/>
          </p:nvPr>
        </p:nvSpPr>
        <p:spPr>
          <a:xfrm>
            <a:off x="711200" y="571498"/>
            <a:ext cx="10515600" cy="5889626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72000"/>
              </a:lnSpc>
              <a:buSzTx/>
              <a:buNone/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По характеру течения патологического процесса:</a:t>
            </a:r>
          </a:p>
          <a:p>
            <a:pPr>
              <a:lnSpc>
                <a:spcPct val="72000"/>
              </a:lnSpc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острые</a:t>
            </a:r>
          </a:p>
          <a:p>
            <a:pPr>
              <a:lnSpc>
                <a:spcPct val="72000"/>
              </a:lnSpc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подострые</a:t>
            </a:r>
          </a:p>
          <a:p>
            <a:pPr>
              <a:lnSpc>
                <a:spcPct val="72000"/>
              </a:lnSpc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хронические (ремиссия, обострение)</a:t>
            </a:r>
          </a:p>
          <a:p>
            <a:pPr marL="0" indent="0">
              <a:lnSpc>
                <a:spcPct val="72000"/>
              </a:lnSpc>
              <a:buSzTx/>
              <a:buNone/>
              <a:defRPr sz="25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0" indent="0">
              <a:lnSpc>
                <a:spcPct val="72000"/>
              </a:lnSpc>
              <a:buSzTx/>
              <a:buNone/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По локализации патологических изменений на слизистой оболочке полости рта и языка:</a:t>
            </a:r>
          </a:p>
          <a:p>
            <a:pPr>
              <a:lnSpc>
                <a:spcPct val="72000"/>
              </a:lnSpc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очаговые (ограниченные, локализованные)</a:t>
            </a:r>
          </a:p>
          <a:p>
            <a:pPr>
              <a:lnSpc>
                <a:spcPct val="72000"/>
              </a:lnSpc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диффузные (разлитые, генерализованные)</a:t>
            </a:r>
          </a:p>
          <a:p>
            <a:pPr marL="0" indent="0">
              <a:lnSpc>
                <a:spcPct val="72000"/>
              </a:lnSpc>
              <a:buSzTx/>
              <a:buNone/>
              <a:defRPr sz="25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0" indent="0">
              <a:lnSpc>
                <a:spcPct val="72000"/>
              </a:lnSpc>
              <a:buSzTx/>
              <a:buNone/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По степени тяжести течения:</a:t>
            </a:r>
          </a:p>
          <a:p>
            <a:pPr>
              <a:lnSpc>
                <a:spcPct val="72000"/>
              </a:lnSpc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легкие</a:t>
            </a:r>
          </a:p>
          <a:p>
            <a:pPr>
              <a:lnSpc>
                <a:spcPct val="72000"/>
              </a:lnSpc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средней тяжести</a:t>
            </a:r>
          </a:p>
          <a:p>
            <a:pPr>
              <a:lnSpc>
                <a:spcPct val="72000"/>
              </a:lnSpc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тяжелой степени тяжести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Травматические протезные стоматиты.</a:t>
            </a:r>
          </a:p>
        </p:txBody>
      </p:sp>
      <p:sp>
        <p:nvSpPr>
          <p:cNvPr id="133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3956050" cy="460375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При несоответствии размеров и формы базиса съемного протеза границам и поверхности протезного ложа, слабой настройки кламмеров могут возникать так называемые травматические стоматиты. </a:t>
            </a:r>
          </a:p>
        </p:txBody>
      </p:sp>
      <p:pic>
        <p:nvPicPr>
          <p:cNvPr id="134" name="Рисунок 3" descr="Рисунок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933795" y="1571625"/>
            <a:ext cx="4737380" cy="43257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Объект 2"/>
          <p:cNvSpPr txBox="1">
            <a:spLocks noGrp="1"/>
          </p:cNvSpPr>
          <p:nvPr>
            <p:ph type="body" idx="1"/>
          </p:nvPr>
        </p:nvSpPr>
        <p:spPr>
          <a:xfrm>
            <a:off x="695325" y="2381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Их клиническая картина может быть самой разнообразной: от катарального воспаления до возникновения болезненных пролежневых язв с отечными краями и кровоточащим дном. В случае эффективной коррекции краев базиса или искусственной десны протеза они быстро исчезают. При отсутствии эффекта от коррекции язва считается хронической.</a:t>
            </a:r>
          </a:p>
        </p:txBody>
      </p:sp>
      <p:pic>
        <p:nvPicPr>
          <p:cNvPr id="137" name="Рисунок 3" descr="Рисунок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540125" y="2914650"/>
            <a:ext cx="5359400" cy="33496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Объект 2"/>
          <p:cNvSpPr txBox="1">
            <a:spLocks noGrp="1"/>
          </p:cNvSpPr>
          <p:nvPr>
            <p:ph type="body" idx="1"/>
          </p:nvPr>
        </p:nvSpPr>
        <p:spPr>
          <a:xfrm>
            <a:off x="758825" y="508000"/>
            <a:ext cx="6115050" cy="5937250"/>
          </a:xfrm>
          <a:prstGeom prst="rect">
            <a:avLst/>
          </a:prstGeom>
        </p:spPr>
        <p:txBody>
          <a:bodyPr/>
          <a:lstStyle/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Травматические стоматиты наблюдаются почти у всех пациентов после наложения протеза. Как правило, они быстро исчезают после соответствующей коррекции границ базиса и искусственной десны. Если после устранения предполагаемой причины, вызывающей изъязвление, последнее в течение 2 недель не купируется, показана срочная консультация и специальное обследование у онколога.</a:t>
            </a: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Профилактика травматических стоматитов должна продолжаться до полного купирования всех травматических проявлений</a:t>
            </a:r>
            <a:r>
              <a:rPr sz="1600"/>
              <a:t>.</a:t>
            </a:r>
          </a:p>
        </p:txBody>
      </p:sp>
      <p:pic>
        <p:nvPicPr>
          <p:cNvPr id="140" name="Рисунок 3" descr="Рисунок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608886" y="2159000"/>
            <a:ext cx="3324226" cy="285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802</Words>
  <Application>Microsoft Office PowerPoint</Application>
  <PresentationFormat>Произвольный</PresentationFormat>
  <Paragraphs>77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Протезные стоматиты </vt:lpstr>
      <vt:lpstr>Цель: изучение основных форм протезных стоматитов.</vt:lpstr>
      <vt:lpstr>Слайд 3</vt:lpstr>
      <vt:lpstr>Слайд 4</vt:lpstr>
      <vt:lpstr>Классификация:</vt:lpstr>
      <vt:lpstr>Слайд 6</vt:lpstr>
      <vt:lpstr>Травматические протезные стоматиты.</vt:lpstr>
      <vt:lpstr>Слайд 8</vt:lpstr>
      <vt:lpstr>Слайд 9</vt:lpstr>
      <vt:lpstr>Акриловые или токсические (токсико-химические) стоматиты.</vt:lpstr>
      <vt:lpstr>Слайд 11</vt:lpstr>
      <vt:lpstr>Слайд 12</vt:lpstr>
      <vt:lpstr>Слайд 13</vt:lpstr>
      <vt:lpstr>Аллергические стоматиты</vt:lpstr>
      <vt:lpstr>Слайд 15</vt:lpstr>
      <vt:lpstr>Слайд 16</vt:lpstr>
      <vt:lpstr>Слайд 17</vt:lpstr>
      <vt:lpstr>Заключение:</vt:lpstr>
      <vt:lpstr>Список литературы: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Протезные стоматиты </dc:title>
  <cp:lastModifiedBy>User</cp:lastModifiedBy>
  <cp:revision>1</cp:revision>
  <dcterms:modified xsi:type="dcterms:W3CDTF">2018-12-23T07:39:48Z</dcterms:modified>
</cp:coreProperties>
</file>