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C98B6-2BA4-477A-8322-BCD167FCF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4E0AB6-7681-47C5-B731-9AD6BF4C8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E8CBC8-D668-4CED-9801-CE9702D8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5585-6813-4F61-85DE-9A615820D93F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F36131-3E8A-42E0-B98D-59A15DE3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7746F5-8959-4427-8E7B-F2DC04CEA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9234-1D8F-4517-9114-6DF61718A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36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BFA4C-BF05-4DD9-9E6C-F10A77D33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7345A7-2F37-42F6-82EB-2AA82CA86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1802A2-ECE7-4B81-B964-C72781C83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5585-6813-4F61-85DE-9A615820D93F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4F9669-CB73-48C4-9118-D54E0CDA9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B2223D-3F5B-499A-B1E3-5C43AC76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9234-1D8F-4517-9114-6DF61718A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57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FFFBD3-CC11-4C9B-B93F-1B76AD7216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3A466C-7A59-4359-B5E9-B0E245606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9BFAD7-9D0E-40ED-86F9-AF8B747E2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5585-6813-4F61-85DE-9A615820D93F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031DCA-211E-446C-A888-F48215FD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40357B-3949-44F4-8CF1-4A521E025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9234-1D8F-4517-9114-6DF61718A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22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43778-BA09-46E8-A153-4071B354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7DEFE9-2DA9-403F-9FDB-27514743F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D93A7D-A99D-4E95-8F31-0D2C3FDF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5585-6813-4F61-85DE-9A615820D93F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1C84C-5D05-40A0-A7B8-40A4B99DE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BE5017-99C1-4FC3-B0D8-E5EE74895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9234-1D8F-4517-9114-6DF61718A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36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C9BA9-6052-49A5-9A41-D2D1564F9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A1AEAC-73A2-4F6F-A678-9CBF90C77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18652D-51BE-4174-9294-18AFB1D7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5585-6813-4F61-85DE-9A615820D93F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D55BF-309C-4495-9380-D68903499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F103E4-07CF-4037-A8BD-80A1C5445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9234-1D8F-4517-9114-6DF61718A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24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22FE7-3F7A-424B-B720-A6C7CD1FD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1BAAAB-1741-4E35-8EAF-9B818C22D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81954-9435-42CB-A56D-E1DDFE2ED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B8EFB4-9D06-4FCD-8C53-EFF7B597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5585-6813-4F61-85DE-9A615820D93F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03B4D7-E6B6-4C01-BEBC-1D6943E0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EFAED3-01B1-4745-B98D-8FD7CB2AA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9234-1D8F-4517-9114-6DF61718A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49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7EC7B-DE36-471C-BE49-09E1CE0B6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3156B0-EDBC-4DAA-91EF-EB65AF0DE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F58595-D6E5-40B8-B276-7C86694D9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7D4A79-BB4C-4D4A-96CB-4AF26AC44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D8C052-D52A-43EE-9A4A-24F4B116F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924EBF-3D93-435D-BA20-2DDA6F559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5585-6813-4F61-85DE-9A615820D93F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D56ADD-D47B-4992-9814-3369E01B3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F4F645-BCD0-4DC5-96E5-28119A6B1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9234-1D8F-4517-9114-6DF61718A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64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AD35D-5258-4372-AA0E-5FB6CBDAC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70B2A5-FEC0-430C-831D-84DB6E51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5585-6813-4F61-85DE-9A615820D93F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14409B-C188-4BFE-B9CD-C64916B8D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4668D-2C2D-4885-88E5-E8D378C43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9234-1D8F-4517-9114-6DF61718A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87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B3D5A8-9203-4667-A2CC-647D4A6C4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5585-6813-4F61-85DE-9A615820D93F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6F14FE-3FE4-4C18-8BFD-B1D57456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0EB52D-BC2B-4035-AB59-EAF0B99BF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9234-1D8F-4517-9114-6DF61718A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87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1DA9C-C613-455E-970D-73D4C5A10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220094-1F24-44E0-8719-E3888ED6B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274BFF-C896-4D74-A880-233F4A12F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DAFB34-F4C8-49CD-B84D-9EC9A8F68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5585-6813-4F61-85DE-9A615820D93F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F1B0E8-9330-4AEA-803B-C93BB1389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9945D3-6DD7-44F0-A6D5-8E18B3590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9234-1D8F-4517-9114-6DF61718A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62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5D112-89FE-4747-8E17-D5D72F868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D5A4B8-89ED-4031-92B1-FD460ADCFB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A2D81D-7FA5-4277-80AB-B3FF96980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34777-D6E7-4CC5-834F-4FA980C3C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5585-6813-4F61-85DE-9A615820D93F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66ACFE-FBBB-4A2C-96B5-CE426283F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40526-DB7D-4827-91FE-0BF6DE2EA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9234-1D8F-4517-9114-6DF61718A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48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62A25-33E1-4A2E-850F-88CDFE65D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699287-BB6B-4FF9-B9D0-4ADBD2C16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55747D-9EDA-4FA1-A980-9B5939E7AF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D5585-6813-4F61-85DE-9A615820D93F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98B170-EB15-436B-ABF5-6C8E903EF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67B6D1-EB88-4CCE-80B2-9CD98BFCB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9234-1D8F-4517-9114-6DF61718A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1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B3DF1-BDDC-4748-8C14-FB0D11CA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997" y="1607809"/>
            <a:ext cx="9236026" cy="2876680"/>
          </a:xfrm>
        </p:spPr>
        <p:txBody>
          <a:bodyPr anchor="b">
            <a:normAutofit/>
          </a:bodyPr>
          <a:lstStyle/>
          <a:p>
            <a:pPr algn="l"/>
            <a:r>
              <a:rPr lang="ru-RU" sz="4600">
                <a:solidFill>
                  <a:srgbClr val="FFFFFF"/>
                </a:solidFill>
              </a:rPr>
              <a:t>Применение МКФ в реабилитации пациентов с патологией ОДС.</a:t>
            </a:r>
            <a:br>
              <a:rPr lang="ru-RU" sz="4600">
                <a:solidFill>
                  <a:srgbClr val="FFFFFF"/>
                </a:solidFill>
              </a:rPr>
            </a:br>
            <a:endParaRPr lang="ru-RU" sz="460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49DBEC-8B05-4693-BD3F-5A0BE89C0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499" y="4810308"/>
            <a:ext cx="9003022" cy="1076551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Цикл ПП для преподавателей ФРМ 504 ч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1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B32AB-F436-4492-B41A-CE7D8ECCA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8704A4-B5A7-4029-A922-073B3ACA5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D03743-1B3B-49E4-BCA3-5BB2EA46F9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92" t="15368" r="24192" b="14855"/>
          <a:stretch/>
        </p:blipFill>
        <p:spPr>
          <a:xfrm>
            <a:off x="717453" y="148485"/>
            <a:ext cx="11141612" cy="830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09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CE012-824C-447D-8A4F-D83E16812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08F498-3137-40B7-A8DE-D2B33DBDB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192640-D000-42F0-AEA9-20BDBDAAE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8" t="17420" r="23961" b="15266"/>
          <a:stretch/>
        </p:blipFill>
        <p:spPr>
          <a:xfrm>
            <a:off x="295422" y="30700"/>
            <a:ext cx="11648048" cy="839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49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A4D3C-57D9-443A-9F6B-B9031510A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C08DC0-221A-4155-9B54-9FF102ACD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FCAF29-3721-4A9B-A669-91AA7BC69A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08" t="20088" r="24077" b="14649"/>
          <a:stretch/>
        </p:blipFill>
        <p:spPr>
          <a:xfrm>
            <a:off x="351692" y="-14437"/>
            <a:ext cx="10902462" cy="760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84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B3979-72D2-4FB8-8BF2-5A78C833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5CB095-69E5-4814-96C1-1C68A27C0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924570-9BA2-4E26-B219-B1FB10FDB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24" t="13315" r="24192" b="19165"/>
          <a:stretch/>
        </p:blipFill>
        <p:spPr>
          <a:xfrm>
            <a:off x="1094936" y="194474"/>
            <a:ext cx="9540240" cy="655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92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87D2B-987D-471F-BC87-59B8480B9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0AD8F6-FD38-462B-A490-D0D6DDC88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847A72-74A4-44E8-97DE-4BCB98B35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92" t="14957" r="24192" b="17728"/>
          <a:stretch/>
        </p:blipFill>
        <p:spPr>
          <a:xfrm>
            <a:off x="1312984" y="167086"/>
            <a:ext cx="9566031" cy="688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64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ED907-6E8C-4209-92B4-65C387703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F675B7-1D58-4766-B801-72EB29815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89AD8D-3C80-4B05-A02E-8EF2CD4038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08" t="18651" r="24192" b="14445"/>
          <a:stretch/>
        </p:blipFill>
        <p:spPr>
          <a:xfrm>
            <a:off x="1457452" y="154405"/>
            <a:ext cx="9768566" cy="686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00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EBF1A-B66D-4CC0-A933-D0B3C911E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C03BBE-F9F7-49BC-BB8F-C40B73EC5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291A3B-C9B6-41BD-9EA3-4E82CE4732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87" t="19502" r="24348" b="23272"/>
          <a:stretch/>
        </p:blipFill>
        <p:spPr>
          <a:xfrm>
            <a:off x="495302" y="241114"/>
            <a:ext cx="10504002" cy="649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21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65135-F17B-4D42-B418-A4E8961CB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90F3B1-ACFB-49E3-AD27-72A168AC9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D503B5-0BC0-4573-BDE6-D9054815BF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61" t="21935" r="24308" b="14585"/>
          <a:stretch/>
        </p:blipFill>
        <p:spPr>
          <a:xfrm>
            <a:off x="838200" y="66698"/>
            <a:ext cx="10515600" cy="711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55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75C8A-63AB-42ED-A0C0-6415F3F87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A7CEA-CF29-4F91-A252-2E1FDF4EE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4B3954-0A99-423A-8EDC-9C14C76AB8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31" t="24641" r="23846" b="14855"/>
          <a:stretch/>
        </p:blipFill>
        <p:spPr>
          <a:xfrm>
            <a:off x="1195754" y="51433"/>
            <a:ext cx="10663311" cy="678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81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2C545-FA7D-4C0C-BD70-A46F23CF5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5D0D66-A8E1-48F2-ABF2-820F16CFE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CFBE01-F9DD-4956-9DC8-AB0FB8483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87" t="17569" r="24131" b="15152"/>
          <a:stretch/>
        </p:blipFill>
        <p:spPr>
          <a:xfrm>
            <a:off x="1073426" y="36230"/>
            <a:ext cx="9793357" cy="708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5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9CF20-2A6D-4BE3-A77C-2822E88E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endParaRPr lang="ru-RU" sz="40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ED0A67-B88C-4D57-BBF5-EACDEA475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В соответствии с рекомендациями Всемирной Организации Здравоохранения необходимо использовать для оценки структур, функции организма, активности и участия категории приведенные в Международной </a:t>
            </a:r>
            <a:r>
              <a:rPr lang="ru-RU" sz="2400" dirty="0" err="1"/>
              <a:t>Классификеации</a:t>
            </a:r>
            <a:r>
              <a:rPr lang="ru-RU" sz="2400" dirty="0"/>
              <a:t> Функционирования (МКФ).</a:t>
            </a:r>
          </a:p>
        </p:txBody>
      </p:sp>
    </p:spTree>
    <p:extLst>
      <p:ext uri="{BB962C8B-B14F-4D97-AF65-F5344CB8AC3E}">
        <p14:creationId xmlns:p14="http://schemas.microsoft.com/office/powerpoint/2010/main" val="2887960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79CC21-2A04-401F-939E-F05DE6C4D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ED8D57-548C-4487-A5ED-F0EEC6849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338921-4077-4074-945F-9E8363821A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77" t="19883" r="24192" b="14444"/>
          <a:stretch/>
        </p:blipFill>
        <p:spPr>
          <a:xfrm>
            <a:off x="978878" y="0"/>
            <a:ext cx="9937652" cy="69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64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0D539-F593-456D-A4AD-423D28CBF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968BA-BE33-4DD1-B4E4-317BAB902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1B9C6C-E7DC-415F-AE5C-462ABBF7CC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08" t="21730" r="24192" b="14790"/>
          <a:stretch/>
        </p:blipFill>
        <p:spPr>
          <a:xfrm>
            <a:off x="1167618" y="55871"/>
            <a:ext cx="10186182" cy="692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15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C25F3-9E8F-40DB-B343-3CC742C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CB63C1-B9F2-43B9-9DA1-8FAF106DC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915ACA-60CE-4E4D-860D-03EE1F6D71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31" t="14137" r="24192" b="16291"/>
          <a:stretch/>
        </p:blipFill>
        <p:spPr>
          <a:xfrm>
            <a:off x="838200" y="-66057"/>
            <a:ext cx="9811043" cy="723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62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BF225-A6B2-486D-811A-F6FBFCC81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E64CEF-99FA-43DF-8E9E-034139ED9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837682-AE22-4E93-BDDC-95B585FE84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43" t="17762" r="24239" b="15152"/>
          <a:stretch/>
        </p:blipFill>
        <p:spPr>
          <a:xfrm>
            <a:off x="1166192" y="-32352"/>
            <a:ext cx="9819860" cy="702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84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544C7-D2CB-47E0-BAB5-225473668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69E177-092C-4E69-B25D-8FBE723DD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4FA0D3-5162-46E3-9EAD-C15DBDAC14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23" t="9911" r="24308" b="19164"/>
          <a:stretch/>
        </p:blipFill>
        <p:spPr>
          <a:xfrm>
            <a:off x="1280159" y="0"/>
            <a:ext cx="9087730" cy="69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8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3E008-E59D-444D-B6B2-D6C550FF9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F371DB-3ABF-4C3D-98C2-0C6F4B05F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E7CB5B-E96D-4580-92A2-6E11087276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62" t="12290" r="24191" b="20191"/>
          <a:stretch/>
        </p:blipFill>
        <p:spPr>
          <a:xfrm>
            <a:off x="1168516" y="67820"/>
            <a:ext cx="9452592" cy="679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86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9DEA7-88A4-4209-9D75-3C2668C69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018EF-B6E5-475C-B499-D2617718A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8B711-DE27-432C-9BCC-9458DA9EC9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1" t="14090" r="24239" b="14379"/>
          <a:stretch/>
        </p:blipFill>
        <p:spPr>
          <a:xfrm>
            <a:off x="1325217" y="-57919"/>
            <a:ext cx="9250018" cy="708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3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D475D-1221-4F36-87AE-B0A952682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DFFBBD-F0A8-4721-A70B-E58F6D291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81E99B-D19F-46AE-B99A-22609711D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23" t="16394" r="24308" b="15265"/>
          <a:stretch/>
        </p:blipFill>
        <p:spPr>
          <a:xfrm>
            <a:off x="1688379" y="-115522"/>
            <a:ext cx="9228150" cy="678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49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F4822-93B4-47E5-8057-B81FF6BA7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DCE066-174F-4653-AB11-7435FD05B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CCB48-5F17-4D63-98E2-2C557B67B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77" t="18035" r="23846" b="14239"/>
          <a:stretch/>
        </p:blipFill>
        <p:spPr>
          <a:xfrm>
            <a:off x="1450678" y="6730"/>
            <a:ext cx="9550257" cy="685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71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1C350-B79A-4244-B61D-9C36C04D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87B880-D7C1-42AC-AB3E-BDAE72C32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90767D-43D5-48B9-9AC5-31292B82A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77" t="21935" r="23961" b="14585"/>
          <a:stretch/>
        </p:blipFill>
        <p:spPr>
          <a:xfrm>
            <a:off x="1364566" y="101408"/>
            <a:ext cx="9989234" cy="673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73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3E7C7-1B82-4102-AB74-DF3D2EBB9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endParaRPr lang="ru-RU" sz="4000">
              <a:solidFill>
                <a:srgbClr val="FFFFFF"/>
              </a:solidFill>
            </a:endParaRPr>
          </a:p>
        </p:txBody>
      </p:sp>
      <p:pic>
        <p:nvPicPr>
          <p:cNvPr id="7" name="Graphic 6" descr="Стетоскоп">
            <a:extLst>
              <a:ext uri="{FF2B5EF4-FFF2-40B4-BE49-F238E27FC236}">
                <a16:creationId xmlns:a16="http://schemas.microsoft.com/office/drawing/2014/main" id="{EEECBD9C-0EC2-4974-ADFA-AD5F680E2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4902" y="2669172"/>
            <a:ext cx="3209779" cy="320977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AC8106A-6560-400B-B610-BA1007F3F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471529" cy="3563159"/>
          </a:xfrm>
        </p:spPr>
        <p:txBody>
          <a:bodyPr>
            <a:normAutofit/>
          </a:bodyPr>
          <a:lstStyle/>
          <a:p>
            <a:r>
              <a:rPr lang="ru-RU" sz="1500"/>
              <a:t>Реабилитационный диагноз описывается в категориях МКФ с помощью кодов. МКФ имеет четыре уровня детализации категорий нарушения структур, функций, жизнедеятельности и факторов среды. </a:t>
            </a:r>
          </a:p>
          <a:p>
            <a:r>
              <a:rPr lang="ru-RU" sz="1500"/>
              <a:t>Базисным понятием при описании нарушений в МКФ является отклонение. Оно используется для отражения значимого отклонения от общепринятых статистических норм (т.е. как отклонение от средней популяционной величины, принятой в качестве стандартной нормы). </a:t>
            </a:r>
          </a:p>
          <a:p>
            <a:r>
              <a:rPr lang="ru-RU" sz="1500"/>
              <a:t>Если после определенного кода стоит цифра «0» это значит, что у пациента нет проблем с этой функцией или структурой, либо имеются незначительные проблемы, которые можно условно градуировать как не более, чем 4%.</a:t>
            </a:r>
          </a:p>
        </p:txBody>
      </p:sp>
    </p:spTree>
    <p:extLst>
      <p:ext uri="{BB962C8B-B14F-4D97-AF65-F5344CB8AC3E}">
        <p14:creationId xmlns:p14="http://schemas.microsoft.com/office/powerpoint/2010/main" val="4284305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A0498-B684-4957-84FB-3F1BD5F6C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83ECDC-4C0E-4BB6-B86C-CC7A57774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E6E33E-47A1-4F43-BB98-B82ED57836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23" t="24641" r="24077" b="15675"/>
          <a:stretch/>
        </p:blipFill>
        <p:spPr>
          <a:xfrm>
            <a:off x="998806" y="117175"/>
            <a:ext cx="10719582" cy="685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0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7BAB4-D135-44CD-8916-59854F0E7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BF8CE3-FE18-4174-B2F8-BA497C888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063051-0F02-42DE-94BC-3AC58FF85C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16" t="16394" r="23846" b="16497"/>
          <a:stretch/>
        </p:blipFill>
        <p:spPr>
          <a:xfrm>
            <a:off x="984738" y="34867"/>
            <a:ext cx="9847385" cy="69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1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A9076-B5CC-4E68-80D7-294E790E5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AA5574-A1DD-42DF-BE55-3E4B5E123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6E7C8F-B8AF-45B4-B3BF-770385570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09" t="19502" r="24239" b="14572"/>
          <a:stretch/>
        </p:blipFill>
        <p:spPr>
          <a:xfrm>
            <a:off x="715618" y="174067"/>
            <a:ext cx="10190922" cy="710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78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A37AB-D56A-4A15-92D3-50E6EFCBB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5FEBC8-A603-4EE5-A9C9-BE237CA34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224608-00BE-46F9-A210-64F342B94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35" t="11769" r="23913" b="18632"/>
          <a:stretch/>
        </p:blipFill>
        <p:spPr>
          <a:xfrm>
            <a:off x="1179444" y="-128211"/>
            <a:ext cx="9369286" cy="689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95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33877-933A-4B79-AFEB-51DE4284E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95418A-DD65-4458-B436-D4B8C8CB1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48891C-5C06-4F90-B26A-693AE3D21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24" t="13726" r="24192" b="17317"/>
          <a:stretch/>
        </p:blipFill>
        <p:spPr>
          <a:xfrm>
            <a:off x="1030961" y="103679"/>
            <a:ext cx="9801161" cy="725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9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19824-7331-4E7C-93FD-E25536B88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F11D6E-DA25-4EC3-BA7F-2B9BB6BA5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B7D952-394C-40AC-A2FE-761F9E5D4A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77" t="16393" r="23570" b="31772"/>
          <a:stretch/>
        </p:blipFill>
        <p:spPr>
          <a:xfrm>
            <a:off x="572156" y="365125"/>
            <a:ext cx="11218139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17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D8DF4-60CD-42B3-A0CB-4AF04570D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FE74A5-233F-4200-AC10-44820A208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ACD679-C884-4103-839E-E70354F5D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96" t="19115" r="23805" b="14765"/>
          <a:stretch/>
        </p:blipFill>
        <p:spPr>
          <a:xfrm>
            <a:off x="954157" y="195326"/>
            <a:ext cx="9912625" cy="701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85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178CF-3EAB-4658-9857-FA11249A4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89C521-D21E-4A4F-9B9D-D155C90E8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ACD866-CC51-4D98-8A24-1F72CAA00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52" t="20855" r="24131" b="13799"/>
          <a:stretch/>
        </p:blipFill>
        <p:spPr>
          <a:xfrm>
            <a:off x="1046922" y="82847"/>
            <a:ext cx="10137913" cy="706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82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1660F-6540-4244-B5F7-C858B8352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A88EF1-B815-4497-942B-E6D6F6344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31F134-ABBC-4948-8AE8-AFCDB0676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91" t="23175" r="24131" b="11866"/>
          <a:stretch/>
        </p:blipFill>
        <p:spPr>
          <a:xfrm>
            <a:off x="1457739" y="153532"/>
            <a:ext cx="9896061" cy="675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216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93858-2112-4CA7-A890-E1D9B0824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0F9F9-E82F-42FA-8ACD-E2370E468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A2DDEB-39D5-4568-BA8E-AAD65C91E1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1" t="26608" r="24348" b="12639"/>
          <a:stretch/>
        </p:blipFill>
        <p:spPr>
          <a:xfrm>
            <a:off x="715617" y="218633"/>
            <a:ext cx="10972800" cy="715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68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0FF8E-D1B4-44EC-A1AB-31AA0C0ED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endParaRPr lang="ru-RU" sz="4000">
              <a:solidFill>
                <a:srgbClr val="FFFFFF"/>
              </a:solidFill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B75E54-555A-47C6-853B-1E90B895B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ru-RU" sz="2200" dirty="0">
                <a:solidFill>
                  <a:srgbClr val="FEFFFF"/>
                </a:solidFill>
              </a:rPr>
              <a:t>Активность и участие имеют два определителя (компонента). На первом месте идет реализация, на втором месте – </a:t>
            </a:r>
            <a:r>
              <a:rPr lang="ru-RU" sz="2200" dirty="0" err="1">
                <a:solidFill>
                  <a:srgbClr val="FEFFFF"/>
                </a:solidFill>
              </a:rPr>
              <a:t>капаситет</a:t>
            </a:r>
            <a:r>
              <a:rPr lang="ru-RU" sz="2200" dirty="0">
                <a:solidFill>
                  <a:srgbClr val="FEFFFF"/>
                </a:solidFill>
              </a:rPr>
              <a:t> (потенциальная способность). </a:t>
            </a:r>
          </a:p>
          <a:p>
            <a:r>
              <a:rPr lang="ru-RU" sz="2200" dirty="0">
                <a:solidFill>
                  <a:srgbClr val="FEFFFF"/>
                </a:solidFill>
              </a:rPr>
              <a:t>Реализация – это выполнение действия при использовании любых ресурсов среды, то есть помощью технических средств реабилитации, родственником, медицинского персонала или ухаживающих лиц. </a:t>
            </a:r>
          </a:p>
          <a:p>
            <a:r>
              <a:rPr lang="ru-RU" sz="2200" dirty="0" err="1">
                <a:solidFill>
                  <a:srgbClr val="FEFFFF"/>
                </a:solidFill>
              </a:rPr>
              <a:t>Капаситет</a:t>
            </a:r>
            <a:r>
              <a:rPr lang="ru-RU" sz="2200" dirty="0">
                <a:solidFill>
                  <a:srgbClr val="FEFFFF"/>
                </a:solidFill>
              </a:rPr>
              <a:t> (потенциальная способность) – это выполнение действия самостоятельно пациентом, без посторонней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10472995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C016D-6353-4CD9-9E84-56D43F44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A3F784-601D-42D6-AE86-33364BF37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C560E6-D3E6-4813-8A1F-7038797D3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08" t="9912" r="24423" b="20806"/>
          <a:stretch/>
        </p:blipFill>
        <p:spPr>
          <a:xfrm>
            <a:off x="838200" y="-10883"/>
            <a:ext cx="9304606" cy="693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001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01607-45BF-4916-8EA1-201198865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45C244-6155-440E-BED8-B310FE9B9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896B5B-847C-4CA4-979A-9AAE10299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13" t="12349" r="24131" b="18825"/>
          <a:stretch/>
        </p:blipFill>
        <p:spPr>
          <a:xfrm>
            <a:off x="1258957" y="107901"/>
            <a:ext cx="8984973" cy="66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795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D898C-5AD0-46C3-A7E5-89D2B5AC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ru-RU" dirty="0"/>
              <a:t>Спасибо!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0A1618-1320-4A97-8CC7-AD8183071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0C39EA-A8C7-4A4E-B350-B0FFEBE888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80" r="1430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19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233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A71E7-A62E-423F-80F9-C5E4F214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958" y="1191876"/>
            <a:ext cx="3229803" cy="4624603"/>
          </a:xfrm>
        </p:spPr>
        <p:txBody>
          <a:bodyPr>
            <a:normAutofit/>
          </a:bodyPr>
          <a:lstStyle/>
          <a:p>
            <a:r>
              <a:rPr lang="ru-RU" sz="2400" dirty="0"/>
              <a:t>Определитель </a:t>
            </a:r>
            <a:r>
              <a:rPr lang="ru-RU" sz="2400" dirty="0" err="1"/>
              <a:t>капаситета</a:t>
            </a:r>
            <a:r>
              <a:rPr lang="ru-RU" sz="2400" dirty="0"/>
              <a:t> и реализации для обозначения величины и выраженности ограничений как активности, так и участия включает в себя следующие оценки: </a:t>
            </a:r>
            <a:br>
              <a:rPr lang="ru-RU" sz="2400" dirty="0"/>
            </a:b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6E478C-91F5-417E-9702-8EC26286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ru-RU" sz="2000" dirty="0"/>
              <a:t>0 НЕТ нарушений (никаких, отсутствуют, ничтожные) 0-4% </a:t>
            </a:r>
          </a:p>
          <a:p>
            <a:r>
              <a:rPr lang="ru-RU" sz="2000" dirty="0"/>
              <a:t>1 ЛЕГКИЕ нарушения (незначительные, слабые) 5-24% </a:t>
            </a:r>
          </a:p>
          <a:p>
            <a:r>
              <a:rPr lang="ru-RU" sz="2000" dirty="0"/>
              <a:t>2 УМЕРЕННЫЕ нарушения (средние, значимые) 25-49% </a:t>
            </a:r>
          </a:p>
          <a:p>
            <a:r>
              <a:rPr lang="ru-RU" sz="2000" dirty="0"/>
              <a:t>3 ТЯЖЕЛЫЕ нарушения (высокие, интенсивные) 50-95% </a:t>
            </a:r>
          </a:p>
          <a:p>
            <a:r>
              <a:rPr lang="ru-RU" sz="2000" dirty="0"/>
              <a:t>4 АБСОЛЮТНЫЕ нарушения (полные) 96-100%</a:t>
            </a:r>
          </a:p>
        </p:txBody>
      </p:sp>
    </p:spTree>
    <p:extLst>
      <p:ext uri="{BB962C8B-B14F-4D97-AF65-F5344CB8AC3E}">
        <p14:creationId xmlns:p14="http://schemas.microsoft.com/office/powerpoint/2010/main" val="3371946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861C1-1268-4526-A507-FE0C2CC0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ru-RU" sz="2400">
                <a:solidFill>
                  <a:srgbClr val="FFFFFF"/>
                </a:solidFill>
              </a:rPr>
              <a:t>Функции имеют один количественный определитель - степень нарушения функции. Определитель функций для обозначения величины и выраженности нарушения включает в себя следующие оценки: </a:t>
            </a:r>
            <a:br>
              <a:rPr lang="ru-RU" sz="2400">
                <a:solidFill>
                  <a:srgbClr val="FFFFFF"/>
                </a:solidFill>
              </a:rPr>
            </a:br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B2309D-2748-43CF-8E8F-D9A573140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ru-RU" sz="2400" dirty="0"/>
              <a:t>0 НЕТ нарушений (никаких, отсутствуют, ничтожные) 0-4% </a:t>
            </a:r>
          </a:p>
          <a:p>
            <a:r>
              <a:rPr lang="ru-RU" sz="2400" dirty="0"/>
              <a:t>1 ЛЕГКИЕ нарушения (незначительные, слабые) 5-24% </a:t>
            </a:r>
          </a:p>
          <a:p>
            <a:r>
              <a:rPr lang="ru-RU" sz="2400" dirty="0"/>
              <a:t>2 УМЕРЕННЫЕ нарушения (средние, значимые) 25-49% </a:t>
            </a:r>
          </a:p>
          <a:p>
            <a:r>
              <a:rPr lang="ru-RU" sz="2400" dirty="0"/>
              <a:t>3 ТЯЖЕЛЫЕ нарушения (высокие, интенсивные) 50-95% </a:t>
            </a:r>
          </a:p>
          <a:p>
            <a:r>
              <a:rPr lang="ru-RU" sz="2400" dirty="0"/>
              <a:t>4 АБСОЛЮТНЫЕ нарушения (полные) 96-100%</a:t>
            </a:r>
          </a:p>
        </p:txBody>
      </p:sp>
    </p:spTree>
    <p:extLst>
      <p:ext uri="{BB962C8B-B14F-4D97-AF65-F5344CB8AC3E}">
        <p14:creationId xmlns:p14="http://schemas.microsoft.com/office/powerpoint/2010/main" val="77169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8D585-51F1-4796-965F-E87C39A4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endParaRPr lang="ru-RU" sz="40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EE985-4697-405C-98DF-1722FEDD5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200"/>
              <a:t>Размерность ряда общепринятых шкал для описания нарушений функции опорно- двигательной системы не совпадает с категориями МКФ. </a:t>
            </a:r>
          </a:p>
          <a:p>
            <a:r>
              <a:rPr lang="ru-RU" sz="2200"/>
              <a:t>Для полного описания нарушений, которые влияют на функцию опорно-двигательной системы, могут быть использована другие или не описанные в МКФ категории. </a:t>
            </a:r>
          </a:p>
          <a:p>
            <a:r>
              <a:rPr lang="ru-RU" sz="2200"/>
              <a:t>При постановке реабилитационного диагноза нужны равновзвешенные шкалы с размерностью принятой в МКФ. </a:t>
            </a:r>
          </a:p>
          <a:p>
            <a:r>
              <a:rPr lang="ru-RU" sz="2200"/>
              <a:t>Данная система может быть базовой при постановке реабилитационного диагноза, составлении программ медицинской реабилитации и оценке их эффективности.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229840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678D4-76EB-46E7-8B2C-23DBAFAA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endParaRPr lang="ru-RU" sz="40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470AC2-9892-48DF-967B-414A3F8A4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 dirty="0"/>
              <a:t>Существует значительное число параметров, которые могут по МКФ относится к неуточненным нарушениям двигательной функции. Формулирование реабилитационного диагноза по МКФ предполагает указание одного кода, в то время как этих параметром может быть несколько или даже множество.</a:t>
            </a:r>
          </a:p>
          <a:p>
            <a:r>
              <a:rPr lang="ru-RU" sz="2400" dirty="0"/>
              <a:t> Это усложняет формулирование диагноза и может быть учтено лишь в последующем, когда будет совершенствоваться сама МКФ. В приведенных далее таблицах предпринята попытка с помощью </a:t>
            </a:r>
            <a:r>
              <a:rPr lang="ru-RU" sz="2400" dirty="0" err="1"/>
              <a:t>равновзвешенные</a:t>
            </a:r>
            <a:r>
              <a:rPr lang="ru-RU" sz="2400" dirty="0"/>
              <a:t> шкал, имеющих размерность принятую в МКФ, решить эту проблему.</a:t>
            </a:r>
          </a:p>
        </p:txBody>
      </p:sp>
    </p:spTree>
    <p:extLst>
      <p:ext uri="{BB962C8B-B14F-4D97-AF65-F5344CB8AC3E}">
        <p14:creationId xmlns:p14="http://schemas.microsoft.com/office/powerpoint/2010/main" val="120310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CBCE6-D0A6-4BDA-9A4E-87F5BDE24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3D1A5B-2420-41BC-A836-DE7B71C2A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FB6D98-C279-4ABC-B6A4-09361204D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7" t="13509" r="24348" b="15732"/>
          <a:stretch/>
        </p:blipFill>
        <p:spPr>
          <a:xfrm>
            <a:off x="838200" y="-144358"/>
            <a:ext cx="9471990" cy="711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546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</Words>
  <Application>Microsoft Office PowerPoint</Application>
  <PresentationFormat>Широкоэкранный</PresentationFormat>
  <Paragraphs>28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Тема Office</vt:lpstr>
      <vt:lpstr>Применение МКФ в реабилитации пациентов с патологией ОДС. </vt:lpstr>
      <vt:lpstr>Презентация PowerPoint</vt:lpstr>
      <vt:lpstr>Презентация PowerPoint</vt:lpstr>
      <vt:lpstr>Презентация PowerPoint</vt:lpstr>
      <vt:lpstr>Определитель капаситета и реализации для обозначения величины и выраженности ограничений как активности, так и участия включает в себя следующие оценки:  </vt:lpstr>
      <vt:lpstr>Функции имеют один количественный определитель - степень нарушения функции. Определитель функций для обозначения величины и выраженности нарушения включает в себя следующие оценки: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МКФ в реабилитации пациентов с патологией ОДС. </dc:title>
  <dc:creator>Можейко Елена</dc:creator>
  <cp:lastModifiedBy>Можейко Елена</cp:lastModifiedBy>
  <cp:revision>1</cp:revision>
  <dcterms:created xsi:type="dcterms:W3CDTF">2020-11-08T10:06:51Z</dcterms:created>
  <dcterms:modified xsi:type="dcterms:W3CDTF">2020-11-08T10:07:11Z</dcterms:modified>
</cp:coreProperties>
</file>