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3494" autoAdjust="0"/>
  </p:normalViewPr>
  <p:slideViewPr>
    <p:cSldViewPr>
      <p:cViewPr>
        <p:scale>
          <a:sx n="69" d="100"/>
          <a:sy n="69" d="100"/>
        </p:scale>
        <p:origin x="-1560" y="-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71E8B-C1B2-4DAC-969B-25BBFB1C55CA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7D22-68D5-49A6-A18B-C9BE4F0D6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2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7D22-68D5-49A6-A18B-C9BE4F0D63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7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7D22-68D5-49A6-A18B-C9BE4F0D63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3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9308" y="3061716"/>
            <a:ext cx="5692140" cy="2948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3481" y="2973552"/>
            <a:ext cx="5667883" cy="2927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66280" y="2968790"/>
            <a:ext cx="5680075" cy="2937510"/>
          </a:xfrm>
          <a:custGeom>
            <a:avLst/>
            <a:gdLst/>
            <a:ahLst/>
            <a:cxnLst/>
            <a:rect l="l" t="t" r="r" b="b"/>
            <a:pathLst>
              <a:path w="5680075" h="2937510">
                <a:moveTo>
                  <a:pt x="0" y="2937382"/>
                </a:moveTo>
                <a:lnTo>
                  <a:pt x="5679821" y="2937382"/>
                </a:lnTo>
                <a:lnTo>
                  <a:pt x="5679821" y="0"/>
                </a:lnTo>
                <a:lnTo>
                  <a:pt x="0" y="0"/>
                </a:lnTo>
                <a:lnTo>
                  <a:pt x="0" y="29373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278" y="264159"/>
            <a:ext cx="8143443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106" y="1553717"/>
            <a:ext cx="8355787" cy="321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rurgiavascolaremodena.i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rurgiavascolaremodena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62" y="1255012"/>
            <a:ext cx="8677936" cy="276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ХИРУРГИЧЕСКОЕ ЛЕЧЕНИЕ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ПЕРВИЧНОГО РЕФЛЮКСА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ПОВЕРХНОСТНЫМ ВЕНАМ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6156" y="5734495"/>
            <a:ext cx="6400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indent="12700" algn="ctr">
              <a:lnSpc>
                <a:spcPct val="100000"/>
              </a:lnSpc>
            </a:pP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1</a:t>
            </a:r>
            <a:r>
              <a:rPr lang="en-GB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-</a:t>
            </a: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я конференция межнационального собрания Международного союза ангиологов (</a:t>
            </a:r>
            <a:r>
              <a:rPr sz="1600" b="1" dirty="0" smtClean="0">
                <a:solidFill>
                  <a:srgbClr val="1F487C"/>
                </a:solidFill>
                <a:latin typeface="Verdana"/>
                <a:cs typeface="Verdana"/>
              </a:rPr>
              <a:t>UIA</a:t>
            </a:r>
            <a:r>
              <a:rPr lang="ru-RU" sz="1600" b="1" dirty="0" smtClean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br>
              <a:rPr lang="ru-RU" sz="1600" b="1" dirty="0" smtClean="0">
                <a:solidFill>
                  <a:srgbClr val="1F487C"/>
                </a:solidFill>
                <a:latin typeface="Verdana"/>
                <a:cs typeface="Verdana"/>
              </a:rPr>
            </a:br>
            <a:r>
              <a:rPr lang="ru-RU" sz="16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и Европейского венозного форума </a:t>
            </a:r>
            <a:r>
              <a:rPr lang="ru-RU" sz="1200" b="1" spc="5" dirty="0" smtClean="0">
                <a:solidFill>
                  <a:srgbClr val="1F487C"/>
                </a:solidFill>
                <a:latin typeface="Verdana"/>
                <a:cs typeface="Verdana"/>
              </a:rPr>
              <a:t>(</a:t>
            </a:r>
            <a:r>
              <a:rPr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EVF</a:t>
            </a: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b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</a:b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Италия – Октябрь </a:t>
            </a:r>
            <a:r>
              <a:rPr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2014</a:t>
            </a: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 г.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998" y="4417598"/>
            <a:ext cx="7315200" cy="86177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800" b="1" spc="-2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Мишель </a:t>
            </a:r>
            <a:r>
              <a:rPr lang="ru-RU" sz="2800" b="1" spc="-20" dirty="0" err="1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Перрин</a:t>
            </a:r>
            <a:r>
              <a:rPr lang="ru-RU" sz="2800" b="1" spc="-2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spc="-2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sz="2800" b="1" spc="-2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</a:t>
            </a:r>
            <a:r>
              <a:rPr sz="2800" b="1" spc="15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2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2800" b="1" spc="-1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b="1" spc="-1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in,</a:t>
            </a:r>
            <a:r>
              <a:rPr sz="2800" b="1" spc="1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1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spc="1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1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Лион, Франция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84814"/>
            <a:ext cx="7162800" cy="2274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5600" algn="ctr">
              <a:lnSpc>
                <a:spcPct val="100000"/>
              </a:lnSpc>
            </a:pPr>
            <a:r>
              <a:rPr sz="2500" u="heavy" spc="-5" dirty="0">
                <a:latin typeface="Arial"/>
                <a:cs typeface="Arial"/>
              </a:rPr>
              <a:t> </a:t>
            </a:r>
            <a:r>
              <a:rPr lang="ru-RU" sz="2500" u="heavy" spc="-5" dirty="0" smtClean="0">
                <a:latin typeface="Arial"/>
                <a:cs typeface="Arial"/>
              </a:rPr>
              <a:t>Этиология обструкции оттока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ts val="1600"/>
              </a:lnSpc>
              <a:spcBef>
                <a:spcPts val="17"/>
              </a:spcBef>
            </a:pPr>
            <a:endParaRPr sz="1600" dirty="0"/>
          </a:p>
          <a:p>
            <a:pPr>
              <a:lnSpc>
                <a:spcPts val="2500"/>
              </a:lnSpc>
            </a:pPr>
            <a:endParaRPr sz="2500" dirty="0"/>
          </a:p>
          <a:p>
            <a:pPr marR="278765" algn="ctr">
              <a:lnSpc>
                <a:spcPct val="100000"/>
              </a:lnSpc>
            </a:pPr>
            <a:r>
              <a:rPr lang="ru-RU" sz="2500" spc="-20" dirty="0" smtClean="0">
                <a:latin typeface="Arial"/>
                <a:cs typeface="Arial"/>
              </a:rPr>
              <a:t>ПЕРВИЧНАЯ</a:t>
            </a:r>
            <a:endParaRPr sz="2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0"/>
              </a:spcBef>
            </a:pPr>
            <a:r>
              <a:rPr lang="ru-RU" sz="2500" i="1" spc="-20" dirty="0" smtClean="0">
                <a:latin typeface="Arial"/>
                <a:cs typeface="Arial"/>
              </a:rPr>
              <a:t>Синдром Мея-Тернера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i="1" dirty="0" smtClean="0">
                <a:latin typeface="Arial"/>
                <a:cs typeface="Arial"/>
              </a:rPr>
              <a:t>Неокклюзирующие поражения подвзодшной вены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1430" y="2813050"/>
            <a:ext cx="1165860" cy="118110"/>
          </a:xfrm>
          <a:custGeom>
            <a:avLst/>
            <a:gdLst/>
            <a:ahLst/>
            <a:cxnLst/>
            <a:rect l="l" t="t" r="r" b="b"/>
            <a:pathLst>
              <a:path w="1165860" h="118110">
                <a:moveTo>
                  <a:pt x="1114896" y="58991"/>
                </a:moveTo>
                <a:lnTo>
                  <a:pt x="1057528" y="92455"/>
                </a:lnTo>
                <a:lnTo>
                  <a:pt x="1051559" y="96012"/>
                </a:lnTo>
                <a:lnTo>
                  <a:pt x="1049401" y="103759"/>
                </a:lnTo>
                <a:lnTo>
                  <a:pt x="1052957" y="109854"/>
                </a:lnTo>
                <a:lnTo>
                  <a:pt x="1056513" y="115824"/>
                </a:lnTo>
                <a:lnTo>
                  <a:pt x="1064259" y="117855"/>
                </a:lnTo>
                <a:lnTo>
                  <a:pt x="1070356" y="114426"/>
                </a:lnTo>
                <a:lnTo>
                  <a:pt x="1143613" y="71627"/>
                </a:lnTo>
                <a:lnTo>
                  <a:pt x="1140206" y="71627"/>
                </a:lnTo>
                <a:lnTo>
                  <a:pt x="1140206" y="69976"/>
                </a:lnTo>
                <a:lnTo>
                  <a:pt x="1133728" y="69976"/>
                </a:lnTo>
                <a:lnTo>
                  <a:pt x="1114896" y="58991"/>
                </a:lnTo>
                <a:close/>
              </a:path>
              <a:path w="1165860" h="118110">
                <a:moveTo>
                  <a:pt x="1093016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1093234" y="71627"/>
                </a:lnTo>
                <a:lnTo>
                  <a:pt x="1114896" y="58991"/>
                </a:lnTo>
                <a:lnTo>
                  <a:pt x="1093016" y="46227"/>
                </a:lnTo>
                <a:close/>
              </a:path>
              <a:path w="1165860" h="118110">
                <a:moveTo>
                  <a:pt x="1143563" y="46227"/>
                </a:moveTo>
                <a:lnTo>
                  <a:pt x="1140206" y="46227"/>
                </a:lnTo>
                <a:lnTo>
                  <a:pt x="1140206" y="71627"/>
                </a:lnTo>
                <a:lnTo>
                  <a:pt x="1143613" y="71627"/>
                </a:lnTo>
                <a:lnTo>
                  <a:pt x="1165352" y="58927"/>
                </a:lnTo>
                <a:lnTo>
                  <a:pt x="1143563" y="46227"/>
                </a:lnTo>
                <a:close/>
              </a:path>
              <a:path w="1165860" h="118110">
                <a:moveTo>
                  <a:pt x="1133728" y="48005"/>
                </a:moveTo>
                <a:lnTo>
                  <a:pt x="1114896" y="58991"/>
                </a:lnTo>
                <a:lnTo>
                  <a:pt x="1133728" y="69976"/>
                </a:lnTo>
                <a:lnTo>
                  <a:pt x="1133728" y="48005"/>
                </a:lnTo>
                <a:close/>
              </a:path>
              <a:path w="1165860" h="118110">
                <a:moveTo>
                  <a:pt x="1140206" y="48005"/>
                </a:moveTo>
                <a:lnTo>
                  <a:pt x="1133728" y="48005"/>
                </a:lnTo>
                <a:lnTo>
                  <a:pt x="1133728" y="69976"/>
                </a:lnTo>
                <a:lnTo>
                  <a:pt x="1140206" y="69976"/>
                </a:lnTo>
                <a:lnTo>
                  <a:pt x="1140206" y="48005"/>
                </a:lnTo>
                <a:close/>
              </a:path>
              <a:path w="1165860" h="118110">
                <a:moveTo>
                  <a:pt x="1064259" y="0"/>
                </a:moveTo>
                <a:lnTo>
                  <a:pt x="1056513" y="2032"/>
                </a:lnTo>
                <a:lnTo>
                  <a:pt x="1049401" y="14224"/>
                </a:lnTo>
                <a:lnTo>
                  <a:pt x="1051559" y="21971"/>
                </a:lnTo>
                <a:lnTo>
                  <a:pt x="1057528" y="25526"/>
                </a:lnTo>
                <a:lnTo>
                  <a:pt x="1114896" y="58991"/>
                </a:lnTo>
                <a:lnTo>
                  <a:pt x="1133728" y="48005"/>
                </a:lnTo>
                <a:lnTo>
                  <a:pt x="1140206" y="48005"/>
                </a:lnTo>
                <a:lnTo>
                  <a:pt x="1140206" y="46227"/>
                </a:lnTo>
                <a:lnTo>
                  <a:pt x="1143563" y="46227"/>
                </a:lnTo>
                <a:lnTo>
                  <a:pt x="10642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9063" y="3089655"/>
            <a:ext cx="5464936" cy="3768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8255" y="3277184"/>
            <a:ext cx="3341878" cy="327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4490" rIns="0" bIns="0" rtlCol="0">
            <a:spAutoFit/>
          </a:bodyPr>
          <a:lstStyle/>
          <a:p>
            <a:pPr marL="1932305">
              <a:lnSpc>
                <a:spcPct val="100000"/>
              </a:lnSpc>
            </a:pPr>
            <a:r>
              <a:rPr sz="2500" b="0" u="heavy" spc="-10" dirty="0">
                <a:latin typeface="Arial"/>
                <a:cs typeface="Arial"/>
              </a:rPr>
              <a:t> </a:t>
            </a:r>
            <a:r>
              <a:rPr sz="2500" b="0" u="heavy" spc="5" dirty="0">
                <a:latin typeface="Arial"/>
                <a:cs typeface="Arial"/>
              </a:rPr>
              <a:t> </a:t>
            </a:r>
            <a:r>
              <a:rPr sz="2500" b="0" u="heavy" spc="-20" dirty="0">
                <a:latin typeface="Arial"/>
                <a:cs typeface="Arial"/>
              </a:rPr>
              <a:t>Ou</a:t>
            </a:r>
            <a:r>
              <a:rPr sz="2500" b="0" u="heavy" spc="-5" dirty="0">
                <a:latin typeface="Arial"/>
                <a:cs typeface="Arial"/>
              </a:rPr>
              <a:t>t</a:t>
            </a:r>
            <a:r>
              <a:rPr sz="2500" b="0" u="heavy" spc="-15" dirty="0">
                <a:latin typeface="Arial"/>
                <a:cs typeface="Arial"/>
              </a:rPr>
              <a:t>flow </a:t>
            </a:r>
            <a:r>
              <a:rPr sz="2500" b="0" u="heavy" spc="-10" dirty="0">
                <a:latin typeface="Arial"/>
                <a:cs typeface="Arial"/>
              </a:rPr>
              <a:t>o</a:t>
            </a:r>
            <a:r>
              <a:rPr sz="2500" b="0" u="heavy" spc="-15" dirty="0">
                <a:latin typeface="Arial"/>
                <a:cs typeface="Arial"/>
              </a:rPr>
              <a:t>bstruc</a:t>
            </a:r>
            <a:r>
              <a:rPr sz="2500" b="0" u="heavy" spc="-5" dirty="0">
                <a:latin typeface="Arial"/>
                <a:cs typeface="Arial"/>
              </a:rPr>
              <a:t>t</a:t>
            </a:r>
            <a:r>
              <a:rPr sz="2500" b="0" u="heavy" spc="-15" dirty="0">
                <a:latin typeface="Arial"/>
                <a:cs typeface="Arial"/>
              </a:rPr>
              <a:t>ion</a:t>
            </a:r>
            <a:r>
              <a:rPr sz="2500" b="0" u="heavy" spc="-5" dirty="0">
                <a:latin typeface="Arial"/>
                <a:cs typeface="Arial"/>
              </a:rPr>
              <a:t> </a:t>
            </a:r>
            <a:r>
              <a:rPr sz="2500" b="0" u="heavy" spc="-10" dirty="0">
                <a:latin typeface="Arial"/>
                <a:cs typeface="Arial"/>
              </a:rPr>
              <a:t>etio</a:t>
            </a:r>
            <a:r>
              <a:rPr sz="2500" b="0" u="heavy" spc="-15" dirty="0">
                <a:latin typeface="Arial"/>
                <a:cs typeface="Arial"/>
              </a:rPr>
              <a:t>logy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3765" y="3081820"/>
            <a:ext cx="3392169" cy="3314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877" y="3074022"/>
            <a:ext cx="3193542" cy="332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999425" y="521714"/>
            <a:ext cx="7162800" cy="20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5600" algn="ctr">
              <a:lnSpc>
                <a:spcPct val="100000"/>
              </a:lnSpc>
            </a:pPr>
            <a:r>
              <a:rPr sz="2500" u="heavy" spc="-5" dirty="0">
                <a:latin typeface="Arial"/>
                <a:cs typeface="Arial"/>
              </a:rPr>
              <a:t> </a:t>
            </a:r>
            <a:r>
              <a:rPr lang="ru-RU" sz="2500" u="heavy" spc="-5" dirty="0" smtClean="0">
                <a:latin typeface="Arial"/>
                <a:cs typeface="Arial"/>
              </a:rPr>
              <a:t>Этиология обструкции оттока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ts val="1600"/>
              </a:lnSpc>
              <a:spcBef>
                <a:spcPts val="17"/>
              </a:spcBef>
            </a:pPr>
            <a:endParaRPr sz="1600" dirty="0"/>
          </a:p>
          <a:p>
            <a:pPr>
              <a:lnSpc>
                <a:spcPts val="2500"/>
              </a:lnSpc>
            </a:pP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400" spc="-75" dirty="0">
                <a:latin typeface="Arial"/>
                <a:cs typeface="Arial"/>
              </a:rPr>
              <a:t>ВТОРИЧНАЯ</a:t>
            </a:r>
            <a:endParaRPr lang="ru-RU" sz="2400" dirty="0">
              <a:latin typeface="Arial"/>
              <a:cs typeface="Arial"/>
            </a:endParaRPr>
          </a:p>
          <a:p>
            <a:pPr algn="ctr">
              <a:lnSpc>
                <a:spcPts val="2900"/>
              </a:lnSpc>
            </a:pPr>
            <a:endParaRPr lang="ru-RU" sz="2800" dirty="0"/>
          </a:p>
          <a:p>
            <a:pPr marL="12700" algn="ctr">
              <a:lnSpc>
                <a:spcPct val="100000"/>
              </a:lnSpc>
            </a:pPr>
            <a:r>
              <a:rPr lang="ru-RU" sz="2400" i="1" spc="-30" dirty="0">
                <a:latin typeface="Arial"/>
                <a:cs typeface="Arial"/>
              </a:rPr>
              <a:t>Посттромботический синдром</a:t>
            </a:r>
            <a:endParaRPr lang="ru-RU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000" y="1758441"/>
            <a:ext cx="5976620" cy="2814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tabLst>
                <a:tab pos="2468245" algn="l"/>
              </a:tabLst>
            </a:pPr>
            <a:r>
              <a:rPr lang="ru-RU" sz="2500" spc="-15" dirty="0" smtClean="0">
                <a:latin typeface="Arial"/>
                <a:cs typeface="Arial"/>
              </a:rPr>
              <a:t>Наличие обструкции оттока следует подозревать и исключать </a:t>
            </a:r>
            <a:br>
              <a:rPr lang="ru-RU" sz="2500" spc="-15" dirty="0" smtClean="0">
                <a:latin typeface="Arial"/>
                <a:cs typeface="Arial"/>
              </a:rPr>
            </a:br>
            <a:r>
              <a:rPr lang="ru-RU" sz="2500" spc="-15" dirty="0" smtClean="0">
                <a:latin typeface="Arial"/>
                <a:cs typeface="Arial"/>
              </a:rPr>
              <a:t>у всех пациентов с </a:t>
            </a:r>
            <a:r>
              <a:rPr lang="ru-RU" sz="2500" spc="-15" dirty="0" smtClean="0">
                <a:latin typeface="Arial"/>
                <a:cs typeface="Arial"/>
              </a:rPr>
              <a:t>хронической венозной недостаточностью (ХЗВ)</a:t>
            </a:r>
            <a:r>
              <a:rPr lang="ru-RU" sz="2500" spc="-15" dirty="0" smtClean="0">
                <a:latin typeface="Arial"/>
                <a:cs typeface="Arial"/>
              </a:rPr>
              <a:t/>
            </a:r>
            <a:br>
              <a:rPr lang="ru-RU" sz="2500" spc="-15" dirty="0" smtClean="0">
                <a:latin typeface="Arial"/>
                <a:cs typeface="Arial"/>
              </a:rPr>
            </a:br>
            <a:r>
              <a:rPr lang="ru-RU" sz="2500" spc="-15" dirty="0" smtClean="0">
                <a:latin typeface="Arial"/>
                <a:cs typeface="Arial"/>
              </a:rPr>
              <a:t>(классы </a:t>
            </a:r>
            <a:r>
              <a:rPr sz="2500" spc="-20" dirty="0" smtClean="0">
                <a:latin typeface="Arial"/>
                <a:cs typeface="Arial"/>
              </a:rPr>
              <a:t>C</a:t>
            </a:r>
            <a:r>
              <a:rPr sz="2500" spc="7" baseline="-20202" dirty="0" smtClean="0">
                <a:latin typeface="Arial"/>
                <a:cs typeface="Arial"/>
              </a:rPr>
              <a:t>3</a:t>
            </a:r>
            <a:r>
              <a:rPr sz="2500" baseline="-20202" dirty="0" smtClean="0">
                <a:latin typeface="Arial"/>
                <a:cs typeface="Arial"/>
              </a:rPr>
              <a:t> </a:t>
            </a:r>
            <a:r>
              <a:rPr sz="2500" spc="-345" baseline="-20202" dirty="0" smtClean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–</a:t>
            </a:r>
            <a:r>
              <a:rPr sz="2500" spc="-25" dirty="0" smtClean="0">
                <a:latin typeface="Arial"/>
                <a:cs typeface="Arial"/>
              </a:rPr>
              <a:t>C</a:t>
            </a:r>
            <a:r>
              <a:rPr sz="2500" spc="7" baseline="-20202" dirty="0" smtClean="0">
                <a:latin typeface="Arial"/>
                <a:cs typeface="Arial"/>
              </a:rPr>
              <a:t>6</a:t>
            </a:r>
            <a:r>
              <a:rPr sz="2500" spc="-10" dirty="0" smtClean="0">
                <a:latin typeface="Arial"/>
                <a:cs typeface="Arial"/>
              </a:rPr>
              <a:t>)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4684" y="990600"/>
            <a:ext cx="7982916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6375" algn="l"/>
              </a:tabLst>
            </a:pPr>
            <a:r>
              <a:rPr lang="ru-RU" sz="2500" i="1" u="sng" spc="-10" dirty="0" smtClean="0">
                <a:latin typeface="Arial"/>
                <a:cs typeface="Arial"/>
              </a:rPr>
              <a:t>Диагностическое обследование</a:t>
            </a:r>
          </a:p>
          <a:p>
            <a:pPr marL="12700">
              <a:lnSpc>
                <a:spcPct val="100000"/>
              </a:lnSpc>
              <a:tabLst>
                <a:tab pos="206375" algn="l"/>
              </a:tabLst>
            </a:pPr>
            <a:endParaRPr lang="ru-RU" sz="2500" i="1" u="sng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06375" algn="l"/>
              </a:tabLst>
            </a:pPr>
            <a:endParaRPr lang="ru-RU" sz="2500" spc="-10" dirty="0" smtClean="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buFont typeface="Arial"/>
              <a:buChar char="-"/>
              <a:tabLst>
                <a:tab pos="206375" algn="l"/>
              </a:tabLst>
            </a:pPr>
            <a:r>
              <a:rPr lang="ru-RU" sz="2500" spc="-10" dirty="0" smtClean="0">
                <a:latin typeface="Arial"/>
                <a:cs typeface="Arial"/>
              </a:rPr>
              <a:t>Клиническая картина (характерные признаки)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ts val="3000"/>
              </a:lnSpc>
              <a:spcBef>
                <a:spcPts val="2"/>
              </a:spcBef>
              <a:buFont typeface="Arial"/>
              <a:buChar char="-"/>
            </a:pPr>
            <a:endParaRPr sz="3000" dirty="0"/>
          </a:p>
          <a:p>
            <a:pPr marL="205740" indent="-193040">
              <a:lnSpc>
                <a:spcPct val="100000"/>
              </a:lnSpc>
              <a:buFont typeface="Arial"/>
              <a:buChar char="-"/>
              <a:tabLst>
                <a:tab pos="206375" algn="l"/>
              </a:tabLst>
            </a:pPr>
            <a:r>
              <a:rPr lang="ru-RU" sz="2500" spc="-15" dirty="0" smtClean="0">
                <a:latin typeface="Arial"/>
                <a:cs typeface="Arial"/>
              </a:rPr>
              <a:t>Ультразвуковое исследование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99"/>
              </a:spcBef>
              <a:buFont typeface="Arial"/>
              <a:buChar char="-"/>
            </a:pPr>
            <a:endParaRPr sz="2900" dirty="0"/>
          </a:p>
          <a:p>
            <a:pPr marL="205740" indent="-193040">
              <a:lnSpc>
                <a:spcPct val="100000"/>
              </a:lnSpc>
              <a:buFont typeface="Arial"/>
              <a:buChar char="-"/>
              <a:tabLst>
                <a:tab pos="206375" algn="l"/>
              </a:tabLst>
            </a:pPr>
            <a:r>
              <a:rPr lang="ru-RU" sz="2500" spc="-15" dirty="0" smtClean="0">
                <a:latin typeface="Arial"/>
                <a:cs typeface="Arial"/>
              </a:rPr>
              <a:t>Плетизмография</a:t>
            </a:r>
          </a:p>
          <a:p>
            <a:pPr marL="205740" indent="-193040">
              <a:lnSpc>
                <a:spcPct val="100000"/>
              </a:lnSpc>
              <a:buFont typeface="Arial"/>
              <a:buChar char="-"/>
              <a:tabLst>
                <a:tab pos="206375" algn="l"/>
              </a:tabLst>
            </a:pPr>
            <a:endParaRPr lang="ru-RU" sz="2500" spc="-15" dirty="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buFont typeface="Arial"/>
              <a:buChar char="-"/>
              <a:tabLst>
                <a:tab pos="206375" algn="l"/>
              </a:tabLst>
            </a:pPr>
            <a:r>
              <a:rPr lang="ru-RU" sz="2500" spc="-15" dirty="0" smtClean="0">
                <a:latin typeface="Arial"/>
                <a:cs typeface="Arial"/>
              </a:rPr>
              <a:t>Фенография или КТ</a:t>
            </a:r>
            <a:r>
              <a:rPr lang="en-GB" sz="2500" spc="-15" dirty="0" smtClean="0">
                <a:latin typeface="Arial"/>
                <a:cs typeface="Arial"/>
              </a:rPr>
              <a:t>/</a:t>
            </a:r>
            <a:r>
              <a:rPr lang="ru-RU" sz="2500" spc="-15" dirty="0" smtClean="0">
                <a:latin typeface="Arial"/>
                <a:cs typeface="Arial"/>
              </a:rPr>
              <a:t>МРТ-сканирование</a:t>
            </a:r>
          </a:p>
          <a:p>
            <a:pPr marL="205740" indent="-193040">
              <a:lnSpc>
                <a:spcPct val="100000"/>
              </a:lnSpc>
              <a:buFont typeface="Arial"/>
              <a:buChar char="-"/>
              <a:tabLst>
                <a:tab pos="206375" algn="l"/>
              </a:tabLst>
            </a:pPr>
            <a:endParaRPr lang="ru-RU" sz="2500" spc="-15" dirty="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buFont typeface="Arial"/>
              <a:buChar char="-"/>
              <a:tabLst>
                <a:tab pos="206375" algn="l"/>
              </a:tabLst>
            </a:pPr>
            <a:r>
              <a:rPr lang="ru-RU" sz="2500" spc="-15" dirty="0" smtClean="0">
                <a:latin typeface="Arial"/>
                <a:cs typeface="Arial"/>
              </a:rPr>
              <a:t>ВСУЗИ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30" y="228600"/>
            <a:ext cx="852237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535" algn="ctr">
              <a:lnSpc>
                <a:spcPct val="100000"/>
              </a:lnSpc>
              <a:tabLst>
                <a:tab pos="3955415" algn="l"/>
              </a:tabLst>
            </a:pPr>
            <a:r>
              <a:rPr lang="ru-RU" sz="2200" spc="-15" dirty="0" smtClean="0">
                <a:latin typeface="Arial"/>
                <a:cs typeface="Arial"/>
              </a:rPr>
              <a:t>Эндоваскулярные методы </a:t>
            </a:r>
            <a:r>
              <a:rPr lang="ru-RU" sz="2200" i="1" spc="-10" dirty="0" smtClean="0">
                <a:latin typeface="Arial"/>
                <a:cs typeface="Arial"/>
              </a:rPr>
              <a:t>пластика вены и стентирование </a:t>
            </a:r>
            <a:r>
              <a:rPr lang="ru-RU" sz="2200" spc="-15" dirty="0" smtClean="0">
                <a:latin typeface="Arial"/>
                <a:cs typeface="Arial"/>
              </a:rPr>
              <a:t>на сегодняшний день позволяют эффективно устранить обструкцию и приводят к удовлетворительным отдаленным результатам</a:t>
            </a:r>
            <a:r>
              <a:rPr sz="2200" spc="-10" dirty="0" smtClean="0">
                <a:latin typeface="Arial"/>
                <a:cs typeface="Arial"/>
              </a:rPr>
              <a:t>,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lang="ru-RU" sz="2200" spc="-5" dirty="0" smtClean="0">
                <a:latin typeface="Arial"/>
                <a:cs typeface="Arial"/>
              </a:rPr>
              <a:t>особенно в случае первичной обструкции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814" y="1859610"/>
            <a:ext cx="4089780" cy="4259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73600" y="1859572"/>
            <a:ext cx="4207002" cy="4256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7008" y="2103120"/>
            <a:ext cx="3130295" cy="408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5657" y="1961210"/>
            <a:ext cx="3126486" cy="4078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1288" y="2093976"/>
            <a:ext cx="3140964" cy="4082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026" y="1961210"/>
            <a:ext cx="3137662" cy="4078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3386" y="277276"/>
            <a:ext cx="718121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905" algn="ctr">
              <a:lnSpc>
                <a:spcPct val="100000"/>
              </a:lnSpc>
            </a:pPr>
            <a:r>
              <a:rPr lang="ru-RU" sz="2200" spc="-15" dirty="0" smtClean="0">
                <a:latin typeface="Arial"/>
                <a:cs typeface="Arial"/>
              </a:rPr>
              <a:t>Благоприятные исходы, низкая частота осложнений, улучшение клинического статуса пациента </a:t>
            </a:r>
            <a:br>
              <a:rPr lang="ru-RU" sz="2200" spc="-15" dirty="0" smtClean="0">
                <a:latin typeface="Arial"/>
                <a:cs typeface="Arial"/>
              </a:rPr>
            </a:br>
            <a:r>
              <a:rPr lang="ru-RU" sz="2200" spc="-15" dirty="0" smtClean="0">
                <a:latin typeface="Arial"/>
                <a:cs typeface="Arial"/>
              </a:rPr>
              <a:t>и показателей качества жизни должны побуждать </a:t>
            </a:r>
            <a:br>
              <a:rPr lang="ru-RU" sz="2200" spc="-15" dirty="0" smtClean="0">
                <a:latin typeface="Arial"/>
                <a:cs typeface="Arial"/>
              </a:rPr>
            </a:br>
            <a:r>
              <a:rPr lang="ru-RU" sz="2200" spc="-15" dirty="0" smtClean="0">
                <a:latin typeface="Arial"/>
                <a:cs typeface="Arial"/>
              </a:rPr>
              <a:t>к выявлению и устранению обструкции оттока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2278"/>
            <a:ext cx="9144000" cy="600710"/>
          </a:xfrm>
          <a:custGeom>
            <a:avLst/>
            <a:gdLst/>
            <a:ahLst/>
            <a:cxnLst/>
            <a:rect l="l" t="t" r="r" b="b"/>
            <a:pathLst>
              <a:path w="9144000" h="600709">
                <a:moveTo>
                  <a:pt x="0" y="600519"/>
                </a:moveTo>
                <a:lnTo>
                  <a:pt x="9144000" y="600519"/>
                </a:lnTo>
                <a:lnTo>
                  <a:pt x="9144000" y="0"/>
                </a:lnTo>
                <a:lnTo>
                  <a:pt x="0" y="0"/>
                </a:lnTo>
                <a:lnTo>
                  <a:pt x="0" y="600519"/>
                </a:lnTo>
                <a:close/>
              </a:path>
            </a:pathLst>
          </a:custGeom>
          <a:solidFill>
            <a:srgbClr val="DCDE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92278"/>
            <a:ext cx="9144000" cy="600710"/>
          </a:xfrm>
          <a:custGeom>
            <a:avLst/>
            <a:gdLst/>
            <a:ahLst/>
            <a:cxnLst/>
            <a:rect l="l" t="t" r="r" b="b"/>
            <a:pathLst>
              <a:path w="9144000" h="600709">
                <a:moveTo>
                  <a:pt x="0" y="600519"/>
                </a:moveTo>
                <a:lnTo>
                  <a:pt x="9144000" y="600519"/>
                </a:lnTo>
                <a:lnTo>
                  <a:pt x="9144000" y="0"/>
                </a:lnTo>
                <a:lnTo>
                  <a:pt x="0" y="0"/>
                </a:lnTo>
                <a:lnTo>
                  <a:pt x="0" y="600519"/>
                </a:lnTo>
                <a:close/>
              </a:path>
            </a:pathLst>
          </a:custGeom>
          <a:ln w="25400">
            <a:solidFill>
              <a:srgbClr val="3A3D4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8738" y="3104705"/>
            <a:ext cx="2514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dirty="0" smtClean="0">
                <a:latin typeface="Arial"/>
                <a:cs typeface="Arial"/>
              </a:rPr>
              <a:t>Спасибо!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272" y="4649342"/>
            <a:ext cx="6651245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15"/>
              </a:lnSpc>
            </a:pPr>
            <a:r>
              <a:rPr lang="ru-RU" sz="2000" dirty="0" smtClean="0">
                <a:latin typeface="Arial"/>
                <a:cs typeface="Arial"/>
              </a:rPr>
              <a:t>Руководитель отдела сосудистой хирургии</a:t>
            </a:r>
            <a:endParaRPr sz="2000" dirty="0">
              <a:latin typeface="Arial"/>
              <a:cs typeface="Arial"/>
            </a:endParaRPr>
          </a:p>
          <a:p>
            <a:pPr marL="12700" marR="6350" algn="ctr">
              <a:lnSpc>
                <a:spcPts val="2230"/>
              </a:lnSpc>
              <a:spcBef>
                <a:spcPts val="130"/>
              </a:spcBef>
              <a:tabLst>
                <a:tab pos="3635375" algn="l"/>
              </a:tabLst>
            </a:pPr>
            <a:r>
              <a:rPr lang="ru-RU" sz="2000" dirty="0" smtClean="0">
                <a:latin typeface="Arial"/>
                <a:cs typeface="Arial"/>
              </a:rPr>
              <a:t>Отделение кардиоторакальной и сосудитой хирургии</a:t>
            </a:r>
            <a:br>
              <a:rPr lang="ru-RU" sz="2000" dirty="0" smtClean="0">
                <a:latin typeface="Arial"/>
                <a:cs typeface="Arial"/>
              </a:rPr>
            </a:br>
            <a:r>
              <a:rPr lang="ru-RU" sz="2000" dirty="0" smtClean="0">
                <a:latin typeface="Arial"/>
                <a:cs typeface="Arial"/>
              </a:rPr>
              <a:t>Госпиталь Геспериа,</a:t>
            </a:r>
            <a:br>
              <a:rPr lang="ru-RU" sz="2000" dirty="0" smtClean="0">
                <a:latin typeface="Arial"/>
                <a:cs typeface="Arial"/>
              </a:rPr>
            </a:br>
            <a:r>
              <a:rPr lang="ru-RU" sz="2000" dirty="0" smtClean="0">
                <a:latin typeface="Arial"/>
                <a:cs typeface="Arial"/>
              </a:rPr>
              <a:t>Модена, Италия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600"/>
              </a:lnSpc>
              <a:spcBef>
                <a:spcPts val="1"/>
              </a:spcBef>
            </a:pPr>
            <a:endParaRPr sz="2600" dirty="0"/>
          </a:p>
          <a:p>
            <a:pPr marL="1280160">
              <a:lnSpc>
                <a:spcPct val="100000"/>
              </a:lnSpc>
            </a:pPr>
            <a:r>
              <a:rPr sz="2000" dirty="0">
                <a:latin typeface="Arial"/>
                <a:cs typeface="Arial"/>
                <a:hlinkClick r:id="rId2"/>
              </a:rPr>
              <a:t>w</a:t>
            </a:r>
            <a:r>
              <a:rPr sz="2000" spc="5" dirty="0">
                <a:latin typeface="Arial"/>
                <a:cs typeface="Arial"/>
                <a:hlinkClick r:id="rId2"/>
              </a:rPr>
              <a:t>w</a:t>
            </a:r>
            <a:r>
              <a:rPr sz="2000" spc="-105" dirty="0">
                <a:latin typeface="Arial"/>
                <a:cs typeface="Arial"/>
                <a:hlinkClick r:id="rId2"/>
              </a:rPr>
              <a:t>w</a:t>
            </a:r>
            <a:r>
              <a:rPr sz="2000" dirty="0">
                <a:latin typeface="Arial"/>
                <a:cs typeface="Arial"/>
                <a:hlinkClick r:id="rId2"/>
              </a:rPr>
              <a:t>.chirur</a:t>
            </a:r>
            <a:r>
              <a:rPr sz="2000" spc="-10" dirty="0">
                <a:latin typeface="Arial"/>
                <a:cs typeface="Arial"/>
                <a:hlinkClick r:id="rId2"/>
              </a:rPr>
              <a:t>g</a:t>
            </a:r>
            <a:r>
              <a:rPr sz="2000" dirty="0">
                <a:latin typeface="Arial"/>
                <a:cs typeface="Arial"/>
                <a:hlinkClick r:id="rId2"/>
              </a:rPr>
              <a:t>iavascolar</a:t>
            </a:r>
            <a:r>
              <a:rPr sz="2000" spc="-10" dirty="0">
                <a:latin typeface="Arial"/>
                <a:cs typeface="Arial"/>
                <a:hlinkClick r:id="rId2"/>
              </a:rPr>
              <a:t>e</a:t>
            </a:r>
            <a:r>
              <a:rPr sz="2000" dirty="0">
                <a:latin typeface="Arial"/>
                <a:cs typeface="Arial"/>
                <a:hlinkClick r:id="rId2"/>
              </a:rPr>
              <a:t>mo</a:t>
            </a:r>
            <a:r>
              <a:rPr sz="2000" spc="-10" dirty="0">
                <a:latin typeface="Arial"/>
                <a:cs typeface="Arial"/>
                <a:hlinkClick r:id="rId2"/>
              </a:rPr>
              <a:t>d</a:t>
            </a:r>
            <a:r>
              <a:rPr sz="2000" dirty="0">
                <a:latin typeface="Arial"/>
                <a:cs typeface="Arial"/>
                <a:hlinkClick r:id="rId2"/>
              </a:rPr>
              <a:t>en</a:t>
            </a:r>
            <a:r>
              <a:rPr sz="2000" spc="-10" dirty="0">
                <a:latin typeface="Arial"/>
                <a:cs typeface="Arial"/>
                <a:hlinkClick r:id="rId2"/>
              </a:rPr>
              <a:t>a</a:t>
            </a:r>
            <a:r>
              <a:rPr sz="2000" dirty="0">
                <a:latin typeface="Arial"/>
                <a:cs typeface="Arial"/>
                <a:hlinkClick r:id="rId2"/>
              </a:rPr>
              <a:t>.it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118" y="2625344"/>
            <a:ext cx="7637882" cy="1502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100" spc="-25" dirty="0" smtClean="0">
                <a:latin typeface="Arial"/>
                <a:cs typeface="Arial"/>
              </a:rPr>
              <a:t>Лечение рефлюкса по глубоким венам</a:t>
            </a:r>
            <a:endParaRPr sz="3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75"/>
              </a:spcBef>
            </a:pPr>
            <a:r>
              <a:rPr lang="en-GB" sz="2500" i="1" dirty="0" smtClean="0">
                <a:latin typeface="Arial"/>
                <a:cs typeface="Arial"/>
              </a:rPr>
              <a:t/>
            </a:r>
            <a:br>
              <a:rPr lang="en-GB" sz="2500" i="1" dirty="0" smtClean="0">
                <a:latin typeface="Arial"/>
                <a:cs typeface="Arial"/>
              </a:rPr>
            </a:br>
            <a:r>
              <a:rPr lang="ru-RU" sz="2500" i="1" dirty="0" smtClean="0">
                <a:latin typeface="Arial"/>
                <a:cs typeface="Arial"/>
              </a:rPr>
              <a:t>Докладчик</a:t>
            </a:r>
            <a:r>
              <a:rPr sz="2500" i="1" dirty="0" smtClean="0">
                <a:latin typeface="Arial"/>
                <a:cs typeface="Arial"/>
              </a:rPr>
              <a:t>:</a:t>
            </a:r>
            <a:r>
              <a:rPr lang="ru-RU" sz="2500" i="1" dirty="0" smtClean="0">
                <a:latin typeface="Arial"/>
                <a:cs typeface="Arial"/>
              </a:rPr>
              <a:t> Оскар Малети </a:t>
            </a:r>
            <a:r>
              <a:rPr lang="en-GB" sz="2500" i="1" dirty="0" smtClean="0">
                <a:latin typeface="Arial"/>
                <a:cs typeface="Arial"/>
              </a:rPr>
              <a:t>// </a:t>
            </a:r>
            <a:r>
              <a:rPr sz="2500" i="1" dirty="0" smtClean="0">
                <a:latin typeface="Arial"/>
                <a:cs typeface="Arial"/>
              </a:rPr>
              <a:t>Os</a:t>
            </a:r>
            <a:r>
              <a:rPr sz="2500" i="1" spc="5" dirty="0" smtClean="0">
                <a:latin typeface="Arial"/>
                <a:cs typeface="Arial"/>
              </a:rPr>
              <a:t>c</a:t>
            </a:r>
            <a:r>
              <a:rPr sz="2500" i="1" dirty="0" smtClean="0">
                <a:latin typeface="Arial"/>
                <a:cs typeface="Arial"/>
              </a:rPr>
              <a:t>ar</a:t>
            </a:r>
            <a:r>
              <a:rPr sz="2500" i="1" spc="-40" dirty="0" smtClean="0">
                <a:latin typeface="Arial"/>
                <a:cs typeface="Arial"/>
              </a:rPr>
              <a:t> </a:t>
            </a:r>
            <a:r>
              <a:rPr sz="2500" i="1" dirty="0">
                <a:latin typeface="Arial"/>
                <a:cs typeface="Arial"/>
              </a:rPr>
              <a:t>M</a:t>
            </a:r>
            <a:r>
              <a:rPr sz="2500" i="1" spc="-15" dirty="0">
                <a:latin typeface="Arial"/>
                <a:cs typeface="Arial"/>
              </a:rPr>
              <a:t>a</a:t>
            </a:r>
            <a:r>
              <a:rPr sz="2500" i="1" dirty="0">
                <a:latin typeface="Arial"/>
                <a:cs typeface="Arial"/>
              </a:rPr>
              <a:t>l</a:t>
            </a:r>
            <a:r>
              <a:rPr sz="2500" i="1" spc="-10" dirty="0">
                <a:latin typeface="Arial"/>
                <a:cs typeface="Arial"/>
              </a:rPr>
              <a:t>e</a:t>
            </a:r>
            <a:r>
              <a:rPr sz="2500" i="1" dirty="0">
                <a:latin typeface="Arial"/>
                <a:cs typeface="Arial"/>
              </a:rPr>
              <a:t>ti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364" y="183083"/>
            <a:ext cx="8750300" cy="6486525"/>
          </a:xfrm>
          <a:custGeom>
            <a:avLst/>
            <a:gdLst/>
            <a:ahLst/>
            <a:cxnLst/>
            <a:rect l="l" t="t" r="r" b="b"/>
            <a:pathLst>
              <a:path w="8750300" h="6486525">
                <a:moveTo>
                  <a:pt x="0" y="6486271"/>
                </a:moveTo>
                <a:lnTo>
                  <a:pt x="8749919" y="6486271"/>
                </a:lnTo>
                <a:lnTo>
                  <a:pt x="8749919" y="0"/>
                </a:lnTo>
                <a:lnTo>
                  <a:pt x="0" y="0"/>
                </a:lnTo>
                <a:lnTo>
                  <a:pt x="0" y="6486271"/>
                </a:lnTo>
                <a:close/>
              </a:path>
            </a:pathLst>
          </a:custGeom>
          <a:ln w="9360">
            <a:solidFill>
              <a:srgbClr val="0099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1318450" y="684430"/>
            <a:ext cx="6506717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15"/>
              </a:lnSpc>
              <a:tabLst>
                <a:tab pos="262255" algn="l"/>
                <a:tab pos="1786889" algn="l"/>
              </a:tabLst>
            </a:pPr>
            <a:r>
              <a:rPr lang="ru-RU" sz="2400" spc="-10" dirty="0" smtClean="0">
                <a:latin typeface="Arial"/>
                <a:cs typeface="Arial"/>
              </a:rPr>
              <a:t>ТВ-шоу в прямом эфире из Италии </a:t>
            </a:r>
          </a:p>
          <a:p>
            <a:pPr marL="12700" algn="ctr">
              <a:lnSpc>
                <a:spcPts val="2615"/>
              </a:lnSpc>
              <a:tabLst>
                <a:tab pos="262255" algn="l"/>
                <a:tab pos="1786889" algn="l"/>
              </a:tabLst>
            </a:pPr>
            <a:endParaRPr lang="ru-RU" sz="2200" spc="-10" dirty="0" smtClean="0">
              <a:latin typeface="Arial"/>
              <a:cs typeface="Arial"/>
            </a:endParaRPr>
          </a:p>
          <a:p>
            <a:pPr marL="12700" algn="ctr">
              <a:lnSpc>
                <a:spcPts val="2615"/>
              </a:lnSpc>
              <a:tabLst>
                <a:tab pos="262255" algn="l"/>
                <a:tab pos="1786889" algn="l"/>
              </a:tabLst>
            </a:pPr>
            <a:r>
              <a:rPr sz="2200" spc="-10" dirty="0" smtClean="0">
                <a:latin typeface="Arial"/>
                <a:cs typeface="Arial"/>
              </a:rPr>
              <a:t>-</a:t>
            </a:r>
            <a:r>
              <a:rPr sz="2200" spc="-10" dirty="0">
                <a:latin typeface="Arial"/>
                <a:cs typeface="Arial"/>
              </a:rPr>
              <a:t>	</a:t>
            </a:r>
            <a:r>
              <a:rPr sz="2200" spc="-15" dirty="0" smtClean="0">
                <a:latin typeface="Arial"/>
                <a:cs typeface="Arial"/>
              </a:rPr>
              <a:t>3</a:t>
            </a:r>
            <a:r>
              <a:rPr lang="ru-RU" sz="2200" spc="-15" dirty="0" smtClean="0">
                <a:latin typeface="Arial"/>
                <a:cs typeface="Arial"/>
              </a:rPr>
              <a:t> октября </a:t>
            </a:r>
            <a:r>
              <a:rPr sz="2200" spc="-15" dirty="0" smtClean="0">
                <a:latin typeface="Arial"/>
                <a:cs typeface="Arial"/>
              </a:rPr>
              <a:t>20</a:t>
            </a:r>
            <a:r>
              <a:rPr sz="2200" spc="-10" dirty="0" smtClean="0">
                <a:latin typeface="Arial"/>
                <a:cs typeface="Arial"/>
              </a:rPr>
              <a:t>1</a:t>
            </a:r>
            <a:r>
              <a:rPr sz="2200" spc="-15" dirty="0" smtClean="0">
                <a:latin typeface="Arial"/>
                <a:cs typeface="Arial"/>
              </a:rPr>
              <a:t>4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-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42226" y="2438718"/>
            <a:ext cx="4583973" cy="467654"/>
          </a:xfrm>
          <a:custGeom>
            <a:avLst/>
            <a:gdLst/>
            <a:ahLst/>
            <a:cxnLst/>
            <a:rect l="l" t="t" r="r" b="b"/>
            <a:pathLst>
              <a:path w="3645535" h="410845">
                <a:moveTo>
                  <a:pt x="0" y="410679"/>
                </a:moveTo>
                <a:lnTo>
                  <a:pt x="3645535" y="410679"/>
                </a:lnTo>
                <a:lnTo>
                  <a:pt x="3645535" y="0"/>
                </a:lnTo>
                <a:lnTo>
                  <a:pt x="0" y="0"/>
                </a:lnTo>
                <a:lnTo>
                  <a:pt x="0" y="41067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30584" y="432334"/>
            <a:ext cx="4959300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6350" algn="ctr">
              <a:lnSpc>
                <a:spcPct val="150000"/>
              </a:lnSpc>
              <a:tabLst>
                <a:tab pos="1431290" algn="l"/>
              </a:tabLst>
            </a:pPr>
            <a:r>
              <a:rPr lang="ru-RU" sz="2200" spc="-15" dirty="0" smtClean="0">
                <a:latin typeface="Arial"/>
                <a:cs typeface="Arial"/>
              </a:rPr>
              <a:t>Некомпетентность глубоких вен, </a:t>
            </a:r>
            <a:r>
              <a:rPr lang="ru-RU" sz="2200" u="heavy" spc="-5" dirty="0" smtClean="0">
                <a:latin typeface="Arial"/>
                <a:cs typeface="Arial"/>
              </a:rPr>
              <a:t>изолированная</a:t>
            </a:r>
            <a:r>
              <a:rPr lang="ru-RU" sz="2200" dirty="0" smtClean="0">
                <a:latin typeface="Arial"/>
                <a:cs typeface="Arial"/>
              </a:rPr>
              <a:t>, либо </a:t>
            </a:r>
            <a:br>
              <a:rPr lang="ru-RU" sz="2200" dirty="0" smtClean="0">
                <a:latin typeface="Arial"/>
                <a:cs typeface="Arial"/>
              </a:rPr>
            </a:br>
            <a:r>
              <a:rPr lang="ru-RU" sz="2200" dirty="0" smtClean="0">
                <a:latin typeface="Arial"/>
                <a:cs typeface="Arial"/>
              </a:rPr>
              <a:t>часто </a:t>
            </a:r>
            <a:r>
              <a:rPr lang="ru-RU" sz="2200" u="sng" spc="-22" dirty="0" smtClean="0">
                <a:latin typeface="Arial"/>
                <a:cs typeface="Arial"/>
              </a:rPr>
              <a:t>в сочетании с</a:t>
            </a:r>
            <a:r>
              <a:rPr lang="ru-RU" sz="3300" u="sng" spc="-22" baseline="2525" dirty="0" smtClean="0">
                <a:latin typeface="Arial"/>
                <a:cs typeface="Arial"/>
              </a:rPr>
              <a:t> </a:t>
            </a:r>
            <a:endParaRPr sz="3300" u="sng" baseline="252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758" y="2486249"/>
            <a:ext cx="466804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spc="-15" dirty="0" smtClean="0">
                <a:latin typeface="Arial"/>
                <a:cs typeface="Arial"/>
              </a:rPr>
              <a:t>обструкцией глубоких вен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039" y="3556534"/>
            <a:ext cx="4582160" cy="830997"/>
          </a:xfrm>
          <a:custGeom>
            <a:avLst/>
            <a:gdLst/>
            <a:ahLst/>
            <a:cxnLst/>
            <a:rect l="l" t="t" r="r" b="b"/>
            <a:pathLst>
              <a:path w="4582160" h="410845">
                <a:moveTo>
                  <a:pt x="0" y="410679"/>
                </a:moveTo>
                <a:lnTo>
                  <a:pt x="4582033" y="410679"/>
                </a:lnTo>
                <a:lnTo>
                  <a:pt x="4582033" y="0"/>
                </a:lnTo>
                <a:lnTo>
                  <a:pt x="0" y="0"/>
                </a:lnTo>
                <a:lnTo>
                  <a:pt x="0" y="41067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 flipH="1">
            <a:off x="2231872" y="3029300"/>
            <a:ext cx="119712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spc="-10" dirty="0" smtClean="0">
                <a:latin typeface="Arial"/>
                <a:cs typeface="Arial"/>
              </a:rPr>
              <a:t>или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758" y="3631337"/>
            <a:ext cx="443944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spc="-15" dirty="0" smtClean="0">
                <a:latin typeface="Arial"/>
                <a:cs typeface="Arial"/>
              </a:rPr>
              <a:t>некомпетентностью поверхностных вен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226" y="4699534"/>
            <a:ext cx="4715574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spc="-10" dirty="0">
                <a:latin typeface="Arial"/>
                <a:cs typeface="Arial"/>
              </a:rPr>
              <a:t> </a:t>
            </a:r>
            <a:r>
              <a:rPr lang="ru-RU" sz="2200" spc="-10" dirty="0" smtClean="0">
                <a:latin typeface="Arial"/>
                <a:cs typeface="Arial"/>
              </a:rPr>
              <a:t>- одна из основных причин </a:t>
            </a:r>
            <a:r>
              <a:rPr lang="ru-RU" sz="2200" u="heavy" spc="-15" dirty="0">
                <a:latin typeface="Arial"/>
                <a:cs typeface="Arial"/>
              </a:rPr>
              <a:t>х</a:t>
            </a:r>
            <a:r>
              <a:rPr lang="ru-RU" sz="2200" u="heavy" spc="-15" dirty="0" smtClean="0">
                <a:latin typeface="Arial"/>
                <a:cs typeface="Arial"/>
              </a:rPr>
              <a:t>ронической венозной недостаточности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37809" y="3428949"/>
            <a:ext cx="2995930" cy="324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2983" y="3424186"/>
            <a:ext cx="3005455" cy="3249930"/>
          </a:xfrm>
          <a:custGeom>
            <a:avLst/>
            <a:gdLst/>
            <a:ahLst/>
            <a:cxnLst/>
            <a:rect l="l" t="t" r="r" b="b"/>
            <a:pathLst>
              <a:path w="3005454" h="3249929">
                <a:moveTo>
                  <a:pt x="0" y="3249930"/>
                </a:moveTo>
                <a:lnTo>
                  <a:pt x="3005455" y="3249930"/>
                </a:lnTo>
                <a:lnTo>
                  <a:pt x="3005455" y="0"/>
                </a:lnTo>
                <a:lnTo>
                  <a:pt x="0" y="0"/>
                </a:lnTo>
                <a:lnTo>
                  <a:pt x="0" y="32499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9967" y="292354"/>
            <a:ext cx="3036189" cy="3010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2983" y="285368"/>
            <a:ext cx="3048000" cy="3022600"/>
          </a:xfrm>
          <a:custGeom>
            <a:avLst/>
            <a:gdLst/>
            <a:ahLst/>
            <a:cxnLst/>
            <a:rect l="l" t="t" r="r" b="b"/>
            <a:pathLst>
              <a:path w="3048000" h="3022600">
                <a:moveTo>
                  <a:pt x="0" y="3022218"/>
                </a:moveTo>
                <a:lnTo>
                  <a:pt x="3047872" y="3022218"/>
                </a:lnTo>
                <a:lnTo>
                  <a:pt x="3047872" y="0"/>
                </a:lnTo>
                <a:lnTo>
                  <a:pt x="0" y="0"/>
                </a:lnTo>
                <a:lnTo>
                  <a:pt x="0" y="30222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603" y="317119"/>
            <a:ext cx="8254797" cy="15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spc="-15" dirty="0" smtClean="0">
                <a:latin typeface="Arial"/>
                <a:cs typeface="Arial"/>
              </a:rPr>
              <a:t>Некомпетентность глубоких вен связана с тремя основными причинами</a:t>
            </a:r>
            <a:r>
              <a:rPr sz="2200" spc="-10" dirty="0" smtClean="0"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2200"/>
              </a:lnSpc>
            </a:pPr>
            <a:endParaRPr sz="2200" dirty="0"/>
          </a:p>
          <a:p>
            <a:pPr>
              <a:lnSpc>
                <a:spcPts val="2300"/>
              </a:lnSpc>
              <a:spcBef>
                <a:spcPts val="40"/>
              </a:spcBef>
            </a:pPr>
            <a:endParaRPr sz="2300" dirty="0"/>
          </a:p>
          <a:p>
            <a:pPr marL="238633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lang="ru-RU" sz="2200" u="heavy" spc="-15" dirty="0" smtClean="0">
                <a:latin typeface="Arial"/>
                <a:cs typeface="Arial"/>
              </a:rPr>
              <a:t>Первичная</a:t>
            </a:r>
            <a:r>
              <a:rPr lang="ru-RU" sz="2200" spc="-25" dirty="0">
                <a:latin typeface="Arial"/>
                <a:cs typeface="Arial"/>
              </a:rPr>
              <a:t> </a:t>
            </a:r>
            <a:r>
              <a:rPr lang="ru-RU" sz="2200" spc="-25" dirty="0" smtClean="0">
                <a:latin typeface="Arial"/>
                <a:cs typeface="Arial"/>
              </a:rPr>
              <a:t>венозная недостаточность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1868" y="5342022"/>
            <a:ext cx="264313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lang="ru-RU" sz="2200" u="heavy" spc="-15" dirty="0" smtClean="0">
                <a:latin typeface="Arial"/>
                <a:cs typeface="Arial"/>
              </a:rPr>
              <a:t>Агенезия</a:t>
            </a:r>
            <a:r>
              <a:rPr lang="ru-RU" sz="2200" spc="-185" dirty="0">
                <a:latin typeface="Arial"/>
                <a:cs typeface="Arial"/>
              </a:rPr>
              <a:t> </a:t>
            </a:r>
            <a:r>
              <a:rPr lang="ru-RU" sz="2200" spc="-185" dirty="0" smtClean="0">
                <a:latin typeface="Arial"/>
                <a:cs typeface="Arial"/>
              </a:rPr>
              <a:t>клапана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9468" y="897382"/>
            <a:ext cx="2430018" cy="2650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705" y="892683"/>
            <a:ext cx="2439670" cy="2660650"/>
          </a:xfrm>
          <a:custGeom>
            <a:avLst/>
            <a:gdLst/>
            <a:ahLst/>
            <a:cxnLst/>
            <a:rect l="l" t="t" r="r" b="b"/>
            <a:pathLst>
              <a:path w="2439670" h="2660650">
                <a:moveTo>
                  <a:pt x="0" y="2660523"/>
                </a:moveTo>
                <a:lnTo>
                  <a:pt x="2439543" y="2660523"/>
                </a:lnTo>
                <a:lnTo>
                  <a:pt x="2439543" y="0"/>
                </a:lnTo>
                <a:lnTo>
                  <a:pt x="0" y="0"/>
                </a:lnTo>
                <a:lnTo>
                  <a:pt x="0" y="266052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814" y="3700233"/>
            <a:ext cx="2378583" cy="2513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051" y="3695471"/>
            <a:ext cx="2388235" cy="2523490"/>
          </a:xfrm>
          <a:custGeom>
            <a:avLst/>
            <a:gdLst/>
            <a:ahLst/>
            <a:cxnLst/>
            <a:rect l="l" t="t" r="r" b="b"/>
            <a:pathLst>
              <a:path w="2388235" h="2523490">
                <a:moveTo>
                  <a:pt x="0" y="2523236"/>
                </a:moveTo>
                <a:lnTo>
                  <a:pt x="2388108" y="2523236"/>
                </a:lnTo>
                <a:lnTo>
                  <a:pt x="2388108" y="0"/>
                </a:lnTo>
                <a:lnTo>
                  <a:pt x="0" y="0"/>
                </a:lnTo>
                <a:lnTo>
                  <a:pt x="0" y="25232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69462" y="3337036"/>
            <a:ext cx="583069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lang="ru-RU" sz="2200" u="heavy" spc="-15" dirty="0" smtClean="0">
                <a:latin typeface="Arial"/>
                <a:cs typeface="Arial"/>
              </a:rPr>
              <a:t>Вторичная</a:t>
            </a:r>
            <a:r>
              <a:rPr lang="ru-RU" sz="2200" spc="-15" dirty="0">
                <a:latin typeface="Arial"/>
                <a:cs typeface="Arial"/>
              </a:rPr>
              <a:t> </a:t>
            </a:r>
            <a:r>
              <a:rPr lang="ru-RU" sz="2200" spc="-15" dirty="0" smtClean="0">
                <a:latin typeface="Arial"/>
                <a:cs typeface="Arial"/>
              </a:rPr>
              <a:t>венозная недостаточность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42659" y="4022318"/>
            <a:ext cx="2933954" cy="2693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5040" y="4014761"/>
            <a:ext cx="2946400" cy="2706370"/>
          </a:xfrm>
          <a:custGeom>
            <a:avLst/>
            <a:gdLst/>
            <a:ahLst/>
            <a:cxnLst/>
            <a:rect l="l" t="t" r="r" b="b"/>
            <a:pathLst>
              <a:path w="2946400" h="2706370">
                <a:moveTo>
                  <a:pt x="0" y="2706243"/>
                </a:moveTo>
                <a:lnTo>
                  <a:pt x="2946273" y="2706243"/>
                </a:lnTo>
                <a:lnTo>
                  <a:pt x="2946273" y="0"/>
                </a:lnTo>
                <a:lnTo>
                  <a:pt x="0" y="0"/>
                </a:lnTo>
                <a:lnTo>
                  <a:pt x="0" y="270624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06459" y="6444386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694266"/>
            <a:ext cx="76962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5" dirty="0" smtClean="0">
                <a:solidFill>
                  <a:srgbClr val="1F487C"/>
                </a:solidFill>
                <a:latin typeface="Verdana"/>
                <a:cs typeface="Verdana"/>
              </a:rPr>
              <a:t>Изменилось ли </a:t>
            </a:r>
            <a:r>
              <a:rPr lang="ru-RU" sz="3200" b="1" spc="-5" dirty="0" smtClean="0">
                <a:solidFill>
                  <a:srgbClr val="FF0000"/>
                </a:solidFill>
                <a:latin typeface="Verdana"/>
                <a:cs typeface="Verdana"/>
              </a:rPr>
              <a:t>хирургическое лечение</a:t>
            </a:r>
            <a:r>
              <a:rPr lang="ru-RU" sz="3200" b="1" spc="-5" dirty="0" smtClean="0">
                <a:solidFill>
                  <a:srgbClr val="1F487C"/>
                </a:solidFill>
                <a:latin typeface="Verdana"/>
                <a:cs typeface="Verdana"/>
              </a:rPr>
              <a:t> первичного рефлюкса по поверхностным венам </a:t>
            </a:r>
            <a:br>
              <a:rPr lang="ru-RU" sz="3200" b="1" spc="-5" dirty="0" smtClean="0">
                <a:solidFill>
                  <a:srgbClr val="1F487C"/>
                </a:solidFill>
                <a:latin typeface="Verdana"/>
                <a:cs typeface="Verdana"/>
              </a:rPr>
            </a:br>
            <a:r>
              <a:rPr lang="ru-RU" sz="3200" b="1" spc="-5" dirty="0" smtClean="0">
                <a:solidFill>
                  <a:srgbClr val="1F487C"/>
                </a:solidFill>
                <a:latin typeface="Verdana"/>
                <a:cs typeface="Verdana"/>
              </a:rPr>
              <a:t>за последние 10 лет?</a:t>
            </a:r>
          </a:p>
          <a:p>
            <a:pPr algn="ctr">
              <a:lnSpc>
                <a:spcPct val="100000"/>
              </a:lnSpc>
            </a:pPr>
            <a:endParaRPr lang="ru-RU" sz="3200" b="1" spc="-5" dirty="0">
              <a:solidFill>
                <a:srgbClr val="1F487C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5" dirty="0" smtClean="0">
                <a:solidFill>
                  <a:srgbClr val="1F487C"/>
                </a:solidFill>
                <a:latin typeface="Verdana"/>
                <a:cs typeface="Verdana"/>
              </a:rPr>
              <a:t>Короткий ответ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70832" y="3695867"/>
            <a:ext cx="448056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680460" y="4567215"/>
            <a:ext cx="1828800" cy="153888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  <a:p>
            <a:pPr algn="ctr"/>
            <a:endParaRPr lang="en-US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192" y="483870"/>
            <a:ext cx="703620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2400" spc="-10" dirty="0" smtClean="0">
                <a:latin typeface="Arial"/>
                <a:cs typeface="Arial"/>
              </a:rPr>
              <a:t>При первичной венозной недостаточности </a:t>
            </a:r>
            <a:br>
              <a:rPr lang="ru-RU" sz="2400" spc="-10" dirty="0" smtClean="0">
                <a:latin typeface="Arial"/>
                <a:cs typeface="Arial"/>
              </a:rPr>
            </a:br>
            <a:r>
              <a:rPr lang="ru-RU" sz="2400" spc="-10" dirty="0" smtClean="0">
                <a:latin typeface="Arial"/>
                <a:cs typeface="Arial"/>
              </a:rPr>
              <a:t>мы обычно имеем клапан, подходящий для реконструкции (пластики)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2963" y="1571586"/>
            <a:ext cx="5418073" cy="474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6303" y="3834244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5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6303" y="3834244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5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6595" y="5910338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5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6595" y="5910338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5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4355" y="5910338"/>
            <a:ext cx="252729" cy="405765"/>
          </a:xfrm>
          <a:custGeom>
            <a:avLst/>
            <a:gdLst/>
            <a:ahLst/>
            <a:cxnLst/>
            <a:rect l="l" t="t" r="r" b="b"/>
            <a:pathLst>
              <a:path w="252729" h="405764">
                <a:moveTo>
                  <a:pt x="0" y="405180"/>
                </a:moveTo>
                <a:lnTo>
                  <a:pt x="252260" y="405180"/>
                </a:lnTo>
                <a:lnTo>
                  <a:pt x="252260" y="0"/>
                </a:lnTo>
                <a:lnTo>
                  <a:pt x="0" y="0"/>
                </a:lnTo>
                <a:lnTo>
                  <a:pt x="0" y="405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4355" y="5910338"/>
            <a:ext cx="252729" cy="405765"/>
          </a:xfrm>
          <a:custGeom>
            <a:avLst/>
            <a:gdLst/>
            <a:ahLst/>
            <a:cxnLst/>
            <a:rect l="l" t="t" r="r" b="b"/>
            <a:pathLst>
              <a:path w="252729" h="405764">
                <a:moveTo>
                  <a:pt x="0" y="405180"/>
                </a:moveTo>
                <a:lnTo>
                  <a:pt x="252260" y="405180"/>
                </a:lnTo>
                <a:lnTo>
                  <a:pt x="252260" y="0"/>
                </a:lnTo>
                <a:lnTo>
                  <a:pt x="0" y="0"/>
                </a:lnTo>
                <a:lnTo>
                  <a:pt x="0" y="40518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7350" rIns="0" bIns="0" rtlCol="0">
            <a:spAutoFit/>
          </a:bodyPr>
          <a:lstStyle/>
          <a:p>
            <a:pPr marL="629285">
              <a:lnSpc>
                <a:spcPct val="100000"/>
              </a:lnSpc>
            </a:pPr>
            <a:r>
              <a:rPr sz="2200" b="0" spc="-185" dirty="0">
                <a:latin typeface="Arial"/>
                <a:cs typeface="Arial"/>
              </a:rPr>
              <a:t>V</a:t>
            </a:r>
            <a:r>
              <a:rPr sz="2200" b="0" spc="-10" dirty="0">
                <a:latin typeface="Arial"/>
                <a:cs typeface="Arial"/>
              </a:rPr>
              <a:t>alvuloplasty</a:t>
            </a:r>
            <a:r>
              <a:rPr sz="2200" b="0" spc="-5" dirty="0">
                <a:latin typeface="Arial"/>
                <a:cs typeface="Arial"/>
              </a:rPr>
              <a:t> </a:t>
            </a:r>
            <a:r>
              <a:rPr sz="2200" b="0" spc="-10" dirty="0">
                <a:latin typeface="Arial"/>
                <a:cs typeface="Arial"/>
              </a:rPr>
              <a:t>is</a:t>
            </a:r>
            <a:r>
              <a:rPr sz="2200" b="0" spc="-5" dirty="0">
                <a:latin typeface="Arial"/>
                <a:cs typeface="Arial"/>
              </a:rPr>
              <a:t> </a:t>
            </a:r>
            <a:r>
              <a:rPr sz="2200" b="0" spc="-15" dirty="0">
                <a:latin typeface="Arial"/>
                <a:cs typeface="Arial"/>
              </a:rPr>
              <a:t>the</a:t>
            </a:r>
            <a:r>
              <a:rPr sz="2200" b="0" spc="-5" dirty="0">
                <a:latin typeface="Arial"/>
                <a:cs typeface="Arial"/>
              </a:rPr>
              <a:t> </a:t>
            </a:r>
            <a:r>
              <a:rPr sz="2200" b="0" spc="-15" dirty="0">
                <a:latin typeface="Arial"/>
                <a:cs typeface="Arial"/>
              </a:rPr>
              <a:t>be</a:t>
            </a:r>
            <a:r>
              <a:rPr sz="2200" b="0" spc="-10" dirty="0">
                <a:latin typeface="Arial"/>
                <a:cs typeface="Arial"/>
              </a:rPr>
              <a:t>st</a:t>
            </a:r>
            <a:r>
              <a:rPr sz="2200" b="0" spc="-5" dirty="0">
                <a:latin typeface="Arial"/>
                <a:cs typeface="Arial"/>
              </a:rPr>
              <a:t> </a:t>
            </a:r>
            <a:r>
              <a:rPr sz="2200" b="0" spc="-15" dirty="0">
                <a:latin typeface="Arial"/>
                <a:cs typeface="Arial"/>
              </a:rPr>
              <a:t>o</a:t>
            </a:r>
            <a:r>
              <a:rPr sz="2200" b="0" spc="-10" dirty="0">
                <a:latin typeface="Arial"/>
                <a:cs typeface="Arial"/>
              </a:rPr>
              <a:t>ptio</a:t>
            </a:r>
            <a:r>
              <a:rPr sz="2200" b="0" spc="-15" dirty="0">
                <a:latin typeface="Arial"/>
                <a:cs typeface="Arial"/>
              </a:rPr>
              <a:t>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8725" y="1606270"/>
            <a:ext cx="6683883" cy="4623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962" y="1601508"/>
            <a:ext cx="6693534" cy="4632960"/>
          </a:xfrm>
          <a:custGeom>
            <a:avLst/>
            <a:gdLst/>
            <a:ahLst/>
            <a:cxnLst/>
            <a:rect l="l" t="t" r="r" b="b"/>
            <a:pathLst>
              <a:path w="6693534" h="4632960">
                <a:moveTo>
                  <a:pt x="0" y="4632833"/>
                </a:moveTo>
                <a:lnTo>
                  <a:pt x="6693408" y="4632833"/>
                </a:lnTo>
                <a:lnTo>
                  <a:pt x="6693408" y="0"/>
                </a:lnTo>
                <a:lnTo>
                  <a:pt x="0" y="0"/>
                </a:lnTo>
                <a:lnTo>
                  <a:pt x="0" y="463283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1117191" y="668536"/>
            <a:ext cx="703620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2400" spc="-10" dirty="0" smtClean="0">
                <a:latin typeface="Arial"/>
                <a:cs typeface="Arial"/>
              </a:rPr>
              <a:t>Вальвулопластика – наилучшая тактика лечения 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4989" y="5661875"/>
            <a:ext cx="254908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lang="ru-RU" sz="2200" spc="-10" dirty="0" smtClean="0">
                <a:latin typeface="Arial"/>
                <a:cs typeface="Arial"/>
              </a:rPr>
              <a:t>или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lang="ru-RU" sz="2200" u="heavy" spc="-10" dirty="0" smtClean="0">
                <a:latin typeface="Arial"/>
                <a:cs typeface="Arial"/>
              </a:rPr>
              <a:t>без нее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3167392"/>
            <a:ext cx="3847592" cy="3451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9409" y="6264186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9409" y="6264186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2569" y="6213944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5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2569" y="6213944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5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814" y="238886"/>
            <a:ext cx="3712464" cy="4253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8247" y="3783952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8247" y="3783952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3682" y="3972547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3682" y="3972547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2921" y="4137774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2921" y="4137774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8451" y="4188066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8451" y="4188066"/>
            <a:ext cx="202565" cy="354330"/>
          </a:xfrm>
          <a:custGeom>
            <a:avLst/>
            <a:gdLst/>
            <a:ahLst/>
            <a:cxnLst/>
            <a:rect l="l" t="t" r="r" b="b"/>
            <a:pathLst>
              <a:path w="202564" h="354329">
                <a:moveTo>
                  <a:pt x="0" y="353834"/>
                </a:moveTo>
                <a:lnTo>
                  <a:pt x="202031" y="353834"/>
                </a:lnTo>
                <a:lnTo>
                  <a:pt x="202031" y="0"/>
                </a:lnTo>
                <a:lnTo>
                  <a:pt x="0" y="0"/>
                </a:lnTo>
                <a:lnTo>
                  <a:pt x="0" y="3538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43376" y="715433"/>
            <a:ext cx="668566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lang="ru-RU" sz="2200" spc="-185" dirty="0" smtClean="0">
                <a:latin typeface="Arial"/>
                <a:cs typeface="Arial"/>
              </a:rPr>
              <a:t>Вальвулопластику </a:t>
            </a:r>
            <a:r>
              <a:rPr lang="ru-RU" sz="2200" spc="-15" dirty="0" smtClean="0">
                <a:latin typeface="Arial"/>
                <a:cs typeface="Arial"/>
              </a:rPr>
              <a:t>можно выполнить с </a:t>
            </a:r>
            <a:r>
              <a:rPr lang="ru-RU" sz="2200" u="heavy" spc="-15" dirty="0" smtClean="0">
                <a:latin typeface="Arial"/>
                <a:cs typeface="Arial"/>
              </a:rPr>
              <a:t>флеботомией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95400" y="1818254"/>
            <a:ext cx="6574536" cy="3474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0575" y="1813555"/>
            <a:ext cx="6584315" cy="3484245"/>
          </a:xfrm>
          <a:custGeom>
            <a:avLst/>
            <a:gdLst/>
            <a:ahLst/>
            <a:cxnLst/>
            <a:rect l="l" t="t" r="r" b="b"/>
            <a:pathLst>
              <a:path w="6584315" h="3484245">
                <a:moveTo>
                  <a:pt x="0" y="3484245"/>
                </a:moveTo>
                <a:lnTo>
                  <a:pt x="6584060" y="3484245"/>
                </a:lnTo>
                <a:lnTo>
                  <a:pt x="6584060" y="0"/>
                </a:lnTo>
                <a:lnTo>
                  <a:pt x="0" y="0"/>
                </a:lnTo>
                <a:lnTo>
                  <a:pt x="0" y="348424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1117191" y="668536"/>
            <a:ext cx="70362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2400" spc="-10" dirty="0" smtClean="0">
                <a:latin typeface="Arial"/>
                <a:cs typeface="Arial"/>
              </a:rPr>
              <a:t>Мы предпочитаем проводить </a:t>
            </a:r>
            <a:r>
              <a:rPr lang="ru-RU" sz="2400" u="sng" spc="-10" dirty="0" err="1" smtClean="0">
                <a:latin typeface="Arial"/>
                <a:cs typeface="Arial"/>
              </a:rPr>
              <a:t>вальвулопластику</a:t>
            </a:r>
            <a:r>
              <a:rPr lang="ru-RU" sz="2400" spc="-10" dirty="0" smtClean="0">
                <a:latin typeface="Arial"/>
                <a:cs typeface="Arial"/>
              </a:rPr>
              <a:t> </a:t>
            </a:r>
            <a:br>
              <a:rPr lang="ru-RU" sz="2400" spc="-10" dirty="0" smtClean="0">
                <a:latin typeface="Arial"/>
                <a:cs typeface="Arial"/>
              </a:rPr>
            </a:br>
            <a:r>
              <a:rPr lang="ru-RU" sz="2400" spc="-10" dirty="0" smtClean="0">
                <a:latin typeface="Arial"/>
                <a:cs typeface="Arial"/>
              </a:rPr>
              <a:t>под визуальным контролем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411" y="291968"/>
            <a:ext cx="75438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2200" spc="-20" dirty="0" smtClean="0">
                <a:latin typeface="Arial"/>
                <a:cs typeface="Arial"/>
              </a:rPr>
              <a:t>Если прямая реконструкция клапана невозможна, </a:t>
            </a:r>
            <a:br>
              <a:rPr lang="ru-RU" sz="2200" spc="-20" dirty="0" smtClean="0">
                <a:latin typeface="Arial"/>
                <a:cs typeface="Arial"/>
              </a:rPr>
            </a:br>
            <a:r>
              <a:rPr lang="ru-RU" sz="2200" spc="-20" dirty="0" smtClean="0">
                <a:latin typeface="Arial"/>
                <a:cs typeface="Arial"/>
              </a:rPr>
              <a:t>как, например, при посттромботическом синдроме </a:t>
            </a:r>
            <a:br>
              <a:rPr lang="ru-RU" sz="2200" spc="-20" dirty="0" smtClean="0">
                <a:latin typeface="Arial"/>
                <a:cs typeface="Arial"/>
              </a:rPr>
            </a:br>
            <a:r>
              <a:rPr lang="ru-RU" sz="2200" spc="-20" dirty="0" smtClean="0">
                <a:latin typeface="Arial"/>
                <a:cs typeface="Arial"/>
              </a:rPr>
              <a:t>или агенезии клапана, мы можем использовать</a:t>
            </a:r>
            <a:r>
              <a:rPr sz="2200" spc="-10" dirty="0" smtClean="0"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801" y="1918001"/>
            <a:ext cx="242092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lang="ru-RU" sz="2200" u="heavy" spc="-100" dirty="0" smtClean="0">
                <a:latin typeface="Arial"/>
                <a:cs typeface="Arial"/>
              </a:rPr>
              <a:t>Транспозицию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411" y="3657789"/>
            <a:ext cx="3535171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lang="ru-RU" sz="2200" u="heavy" spc="-15" dirty="0" smtClean="0">
                <a:latin typeface="Arial"/>
                <a:cs typeface="Arial"/>
              </a:rPr>
              <a:t>Создание нового клапана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802" y="5736132"/>
            <a:ext cx="326171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lang="ru-RU" sz="2200" u="heavy" spc="-185" dirty="0" smtClean="0">
                <a:latin typeface="Arial"/>
                <a:cs typeface="Arial"/>
              </a:rPr>
              <a:t>Трансплантацию клапана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58449" y="1404238"/>
            <a:ext cx="3543934" cy="1570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3623" y="1399413"/>
            <a:ext cx="3553460" cy="1580515"/>
          </a:xfrm>
          <a:custGeom>
            <a:avLst/>
            <a:gdLst/>
            <a:ahLst/>
            <a:cxnLst/>
            <a:rect l="l" t="t" r="r" b="b"/>
            <a:pathLst>
              <a:path w="3553459" h="1580514">
                <a:moveTo>
                  <a:pt x="0" y="1580006"/>
                </a:moveTo>
                <a:lnTo>
                  <a:pt x="3553460" y="1580006"/>
                </a:lnTo>
                <a:lnTo>
                  <a:pt x="3553460" y="0"/>
                </a:lnTo>
                <a:lnTo>
                  <a:pt x="0" y="0"/>
                </a:lnTo>
                <a:lnTo>
                  <a:pt x="0" y="158000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9973" y="5201596"/>
            <a:ext cx="3542410" cy="1569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3623" y="5196833"/>
            <a:ext cx="3553460" cy="1579245"/>
          </a:xfrm>
          <a:custGeom>
            <a:avLst/>
            <a:gdLst/>
            <a:ahLst/>
            <a:cxnLst/>
            <a:rect l="l" t="t" r="r" b="b"/>
            <a:pathLst>
              <a:path w="3553459" h="1579245">
                <a:moveTo>
                  <a:pt x="0" y="1578864"/>
                </a:moveTo>
                <a:lnTo>
                  <a:pt x="3553460" y="1578864"/>
                </a:lnTo>
                <a:lnTo>
                  <a:pt x="3553460" y="0"/>
                </a:lnTo>
                <a:lnTo>
                  <a:pt x="0" y="0"/>
                </a:lnTo>
                <a:lnTo>
                  <a:pt x="0" y="15788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37571" y="3125342"/>
            <a:ext cx="3464813" cy="1872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0712" y="3120644"/>
            <a:ext cx="3476625" cy="1882775"/>
          </a:xfrm>
          <a:custGeom>
            <a:avLst/>
            <a:gdLst/>
            <a:ahLst/>
            <a:cxnLst/>
            <a:rect l="l" t="t" r="r" b="b"/>
            <a:pathLst>
              <a:path w="3476625" h="1882775">
                <a:moveTo>
                  <a:pt x="0" y="1882520"/>
                </a:moveTo>
                <a:lnTo>
                  <a:pt x="3476498" y="1882520"/>
                </a:lnTo>
                <a:lnTo>
                  <a:pt x="3476498" y="0"/>
                </a:lnTo>
                <a:lnTo>
                  <a:pt x="0" y="0"/>
                </a:lnTo>
                <a:lnTo>
                  <a:pt x="0" y="18825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95400"/>
            <a:ext cx="737727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3089" algn="l"/>
              </a:tabLst>
            </a:pPr>
            <a:r>
              <a:rPr lang="ru-RU" sz="2200" spc="-100" dirty="0" smtClean="0">
                <a:latin typeface="Arial"/>
                <a:cs typeface="Arial"/>
              </a:rPr>
              <a:t>Транспозиция означает превращение лишенного клапана сегмента в сегмент с клапаном с помощью разных техник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3852" y="2221992"/>
            <a:ext cx="3287267" cy="369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3"/>
          <p:cNvSpPr txBox="1"/>
          <p:nvPr/>
        </p:nvSpPr>
        <p:spPr>
          <a:xfrm>
            <a:off x="3593425" y="450989"/>
            <a:ext cx="242092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u="heavy" spc="-100" dirty="0" smtClean="0">
                <a:latin typeface="Arial"/>
                <a:cs typeface="Arial"/>
              </a:rPr>
              <a:t>Транспозиция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9200" y="1219200"/>
            <a:ext cx="75438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2200" spc="-10" dirty="0" smtClean="0">
                <a:latin typeface="Arial"/>
                <a:cs typeface="Arial"/>
              </a:rPr>
              <a:t>Это достигается путем диссекции венозной стенки с целью создания лоскута, который будет работать как клапан</a:t>
            </a:r>
            <a:r>
              <a:rPr sz="2200" spc="-10" dirty="0" smtClean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0909" y="2367538"/>
            <a:ext cx="6542180" cy="405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527" y="2362200"/>
            <a:ext cx="6553074" cy="4062806"/>
          </a:xfrm>
          <a:custGeom>
            <a:avLst/>
            <a:gdLst/>
            <a:ahLst/>
            <a:cxnLst/>
            <a:rect l="l" t="t" r="r" b="b"/>
            <a:pathLst>
              <a:path w="5883275" h="3639820">
                <a:moveTo>
                  <a:pt x="0" y="3639439"/>
                </a:moveTo>
                <a:lnTo>
                  <a:pt x="5883021" y="3639439"/>
                </a:lnTo>
                <a:lnTo>
                  <a:pt x="5883021" y="0"/>
                </a:lnTo>
                <a:lnTo>
                  <a:pt x="0" y="0"/>
                </a:lnTo>
                <a:lnTo>
                  <a:pt x="0" y="36394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3593425" y="450989"/>
            <a:ext cx="242092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u="heavy" spc="-100" dirty="0" smtClean="0">
                <a:latin typeface="Arial"/>
                <a:cs typeface="Arial"/>
              </a:rPr>
              <a:t>Новый клапан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82294" y="1219200"/>
            <a:ext cx="722553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2200" spc="-10" dirty="0" smtClean="0">
                <a:latin typeface="Arial"/>
                <a:cs typeface="Arial"/>
              </a:rPr>
              <a:t>Техника заключается во включении сегмента вены с компетентными клапанами в сеть глубоких вен с некомпетентными венами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8861" y="2539663"/>
            <a:ext cx="6921314" cy="380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3559" y="2534070"/>
            <a:ext cx="6932170" cy="3816072"/>
          </a:xfrm>
          <a:custGeom>
            <a:avLst/>
            <a:gdLst/>
            <a:ahLst/>
            <a:cxnLst/>
            <a:rect l="l" t="t" r="r" b="b"/>
            <a:pathLst>
              <a:path w="6163309" h="3249929">
                <a:moveTo>
                  <a:pt x="0" y="3249930"/>
                </a:moveTo>
                <a:lnTo>
                  <a:pt x="6163183" y="3249930"/>
                </a:lnTo>
                <a:lnTo>
                  <a:pt x="6163183" y="0"/>
                </a:lnTo>
                <a:lnTo>
                  <a:pt x="0" y="0"/>
                </a:lnTo>
                <a:lnTo>
                  <a:pt x="0" y="32499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3068988" y="450286"/>
            <a:ext cx="365215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u="heavy" spc="-100" dirty="0" smtClean="0">
                <a:latin typeface="Arial"/>
                <a:cs typeface="Arial"/>
              </a:rPr>
              <a:t>Трансплантация клапана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199" y="1066800"/>
            <a:ext cx="694476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2200" spc="-10" dirty="0" smtClean="0">
                <a:latin typeface="Arial"/>
                <a:cs typeface="Arial"/>
              </a:rPr>
              <a:t>При посттромботическом синдроме эти техники обычно применяют в сочетании с эндофлебэктомией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40" y="2163191"/>
            <a:ext cx="3555238" cy="2108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99" y="2158364"/>
            <a:ext cx="3567429" cy="2118360"/>
          </a:xfrm>
          <a:custGeom>
            <a:avLst/>
            <a:gdLst/>
            <a:ahLst/>
            <a:cxnLst/>
            <a:rect l="l" t="t" r="r" b="b"/>
            <a:pathLst>
              <a:path w="3567429" h="2118360">
                <a:moveTo>
                  <a:pt x="0" y="2118106"/>
                </a:moveTo>
                <a:lnTo>
                  <a:pt x="3566922" y="2118106"/>
                </a:lnTo>
                <a:lnTo>
                  <a:pt x="3566922" y="0"/>
                </a:lnTo>
                <a:lnTo>
                  <a:pt x="0" y="0"/>
                </a:lnTo>
                <a:lnTo>
                  <a:pt x="0" y="211810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4133" y="2911068"/>
            <a:ext cx="5813171" cy="3762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9435" y="2906306"/>
            <a:ext cx="5822950" cy="3772535"/>
          </a:xfrm>
          <a:custGeom>
            <a:avLst/>
            <a:gdLst/>
            <a:ahLst/>
            <a:cxnLst/>
            <a:rect l="l" t="t" r="r" b="b"/>
            <a:pathLst>
              <a:path w="5822950" h="3772534">
                <a:moveTo>
                  <a:pt x="0" y="3772280"/>
                </a:moveTo>
                <a:lnTo>
                  <a:pt x="5822695" y="3772280"/>
                </a:lnTo>
                <a:lnTo>
                  <a:pt x="5822695" y="0"/>
                </a:lnTo>
                <a:lnTo>
                  <a:pt x="0" y="0"/>
                </a:lnTo>
                <a:lnTo>
                  <a:pt x="0" y="37722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565" y="1183215"/>
            <a:ext cx="78101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2800" u="heavy" spc="-25" dirty="0" smtClean="0">
                <a:latin typeface="Arial"/>
                <a:cs typeface="Arial"/>
              </a:rPr>
              <a:t>Когда мы должны использовать эти техники</a:t>
            </a:r>
            <a:r>
              <a:rPr sz="2800" u="heavy" spc="-15" dirty="0" smtClean="0"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829" y="2437003"/>
            <a:ext cx="7788855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1) </a:t>
            </a:r>
            <a:r>
              <a:rPr lang="ru-RU" sz="2200" spc="-10" dirty="0" smtClean="0">
                <a:latin typeface="Arial"/>
                <a:cs typeface="Arial"/>
              </a:rPr>
              <a:t>Помните, что тяжелая ХВН – инвалидизирующее заболевание и связана с высоким социальным бременем</a:t>
            </a:r>
          </a:p>
          <a:p>
            <a:pPr marL="12700" marR="6350">
              <a:lnSpc>
                <a:spcPct val="100000"/>
              </a:lnSpc>
            </a:pPr>
            <a:endParaRPr lang="ru-RU" sz="2200" spc="-10" dirty="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lang="ru-RU" sz="2200" spc="-10" dirty="0" smtClean="0">
                <a:latin typeface="Arial"/>
                <a:cs typeface="Arial"/>
              </a:rPr>
              <a:t>2) Пациенты с ХЗВ класса С3-С6 должны пройти обследование, в связи с ограничениями УЗДГ в установлении исчерпывающего диагноза.</a:t>
            </a:r>
          </a:p>
          <a:p>
            <a:pPr marL="12700" marR="6350">
              <a:lnSpc>
                <a:spcPct val="100000"/>
              </a:lnSpc>
            </a:pPr>
            <a:endParaRPr lang="ru-RU" sz="2200" spc="-10" dirty="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lang="ru-RU" sz="2200" spc="-10" dirty="0" smtClean="0">
                <a:latin typeface="Arial"/>
                <a:cs typeface="Arial"/>
              </a:rPr>
              <a:t>Необходимы дополнительные методы исследований (воздушная плетизмография, венография, ВСУЗИ).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24027"/>
            <a:ext cx="8609076" cy="1292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Актуальность</a:t>
            </a:r>
            <a: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endParaRPr lang="ru-RU" sz="3200" b="1" dirty="0" smtClean="0">
              <a:effectLst>
                <a:reflection stA="45000" endPos="1000" dist="50800" dir="5400000" sy="-100000" algn="bl" rotWithShape="0"/>
              </a:effectLst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676400"/>
            <a:ext cx="8610600" cy="457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98120" indent="-342900">
              <a:lnSpc>
                <a:spcPct val="80000"/>
              </a:lnSpc>
              <a:buClr>
                <a:srgbClr val="1F487C"/>
              </a:buClr>
              <a:buFont typeface="Arial"/>
              <a:buChar char="•"/>
              <a:tabLst>
                <a:tab pos="356235" algn="l"/>
              </a:tabLst>
            </a:pPr>
            <a:r>
              <a:rPr lang="ru-RU" sz="3200" b="1" spc="-5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более чем столетия традиционная открытая хирургия, </a:t>
            </a:r>
            <a:br>
              <a:rPr lang="ru-RU" sz="3200" b="1" spc="-5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spc="-5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т.е. высокое лигирование + стриппинг (ВЛ+С), не подвергалась сомнению, будучи наиболее подходящим методом лечения рефлюкса по поверхностным венам.</a:t>
            </a:r>
            <a:br>
              <a:rPr lang="ru-RU" sz="3200" b="1" spc="-5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350" indent="-342900">
              <a:lnSpc>
                <a:spcPct val="80000"/>
              </a:lnSpc>
              <a:buClr>
                <a:srgbClr val="1F487C"/>
              </a:buClr>
              <a:buFont typeface="Arial"/>
              <a:buChar char="•"/>
              <a:tabLst>
                <a:tab pos="356235" algn="l"/>
              </a:tabLst>
            </a:pPr>
            <a:r>
              <a:rPr lang="ru-RU" sz="3200" b="1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развитых странах </a:t>
            </a:r>
            <a:r>
              <a:rPr lang="ru-RU" sz="3200" b="1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методы лечения, такие как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термальная и химическая абляция </a:t>
            </a:r>
            <a:r>
              <a:rPr sz="3200" b="1" spc="-5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3200" b="1" spc="-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200" b="1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b="1" spc="5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5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ХА</a:t>
            </a:r>
            <a:r>
              <a:rPr sz="3200" b="1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200" b="1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200" b="1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постепенно заменили собой ВЛ+С.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9911" y="440436"/>
            <a:ext cx="4395216" cy="4454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4302" y="1442084"/>
            <a:ext cx="4177029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3) </a:t>
            </a:r>
            <a:r>
              <a:rPr lang="ru-RU" sz="2200" spc="-10" dirty="0" smtClean="0">
                <a:latin typeface="Arial"/>
                <a:cs typeface="Arial"/>
              </a:rPr>
              <a:t>Если выявляется проксимальная обструкция</a:t>
            </a:r>
            <a:r>
              <a:rPr lang="ru-RU" sz="2200" spc="-10" dirty="0">
                <a:latin typeface="Arial"/>
                <a:cs typeface="Arial"/>
              </a:rPr>
              <a:t> </a:t>
            </a:r>
            <a:r>
              <a:rPr lang="ru-RU" sz="2200" spc="-10" dirty="0" smtClean="0">
                <a:latin typeface="Arial"/>
                <a:cs typeface="Arial"/>
              </a:rPr>
              <a:t>– </a:t>
            </a:r>
            <a:br>
              <a:rPr lang="ru-RU" sz="2200" spc="-10" dirty="0" smtClean="0">
                <a:latin typeface="Arial"/>
                <a:cs typeface="Arial"/>
              </a:rPr>
            </a:br>
            <a:r>
              <a:rPr lang="ru-RU" sz="2200" spc="-10" dirty="0" smtClean="0">
                <a:latin typeface="Arial"/>
                <a:cs typeface="Arial"/>
              </a:rPr>
              <a:t>ее следует устранить в первую очередь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170" y="5272532"/>
            <a:ext cx="7907630" cy="671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4)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lang="ru-RU" sz="2200" spc="-5" dirty="0" smtClean="0">
                <a:latin typeface="Arial"/>
                <a:cs typeface="Arial"/>
              </a:rPr>
              <a:t>Если в нижней конечности восстанавливается баланс, наша миссия выполнена!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2323" y="1426092"/>
            <a:ext cx="4285362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213" marR="6350" indent="-163513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lang="ru-RU" sz="2200" spc="-50" dirty="0" smtClean="0">
                <a:latin typeface="Arial"/>
                <a:cs typeface="Arial"/>
              </a:rPr>
              <a:t>скорректировать возможную обструкцию на уровне общей бедренной вены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946" y="3096142"/>
            <a:ext cx="441948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lang="ru-RU" sz="2200" spc="-60" dirty="0" smtClean="0">
                <a:latin typeface="Arial"/>
                <a:cs typeface="Arial"/>
              </a:rPr>
              <a:t>устранить рефлюкс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946403"/>
            <a:ext cx="2840736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043" y="4289628"/>
            <a:ext cx="3069589" cy="2342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1447" y="4289590"/>
            <a:ext cx="4455922" cy="235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559454" y="259771"/>
            <a:ext cx="790763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200" spc="-10" dirty="0" smtClean="0">
                <a:latin typeface="Arial"/>
                <a:cs typeface="Arial"/>
              </a:rPr>
              <a:t>6</a:t>
            </a:r>
            <a:r>
              <a:rPr sz="2200" spc="-10" dirty="0" smtClean="0">
                <a:latin typeface="Arial"/>
                <a:cs typeface="Arial"/>
              </a:rPr>
              <a:t>)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lang="ru-RU" sz="2200" spc="-5" dirty="0" smtClean="0">
                <a:latin typeface="Arial"/>
                <a:cs typeface="Arial"/>
              </a:rPr>
              <a:t>Если нет – может быть рекомендована открытая хирургическая операция, чтобы: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90088" y="1287179"/>
            <a:ext cx="5801868" cy="386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814" y="1383700"/>
            <a:ext cx="2119630" cy="134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051" y="1378874"/>
            <a:ext cx="2129155" cy="1351280"/>
          </a:xfrm>
          <a:custGeom>
            <a:avLst/>
            <a:gdLst/>
            <a:ahLst/>
            <a:cxnLst/>
            <a:rect l="l" t="t" r="r" b="b"/>
            <a:pathLst>
              <a:path w="2129155" h="1351280">
                <a:moveTo>
                  <a:pt x="0" y="1351152"/>
                </a:moveTo>
                <a:lnTo>
                  <a:pt x="2129155" y="1351152"/>
                </a:lnTo>
                <a:lnTo>
                  <a:pt x="2129155" y="0"/>
                </a:lnTo>
                <a:lnTo>
                  <a:pt x="0" y="0"/>
                </a:lnTo>
                <a:lnTo>
                  <a:pt x="0" y="1351152"/>
                </a:lnTo>
                <a:close/>
              </a:path>
            </a:pathLst>
          </a:custGeom>
          <a:ln w="9525">
            <a:solidFill>
              <a:srgbClr val="352F2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762000" y="5257800"/>
            <a:ext cx="77724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dirty="0" smtClean="0">
                <a:latin typeface="Arial"/>
                <a:cs typeface="Arial"/>
              </a:rPr>
              <a:t>Сегодня мы можем предложить пациентам с ХЗВ </a:t>
            </a:r>
            <a:br>
              <a:rPr lang="ru-RU" sz="2200" dirty="0" smtClean="0">
                <a:latin typeface="Arial"/>
                <a:cs typeface="Arial"/>
              </a:rPr>
            </a:br>
            <a:r>
              <a:rPr lang="ru-RU" sz="2200" dirty="0" smtClean="0">
                <a:latin typeface="Arial"/>
                <a:cs typeface="Arial"/>
              </a:rPr>
              <a:t>для </a:t>
            </a:r>
            <a:r>
              <a:rPr lang="ru-RU" sz="2200" dirty="0">
                <a:latin typeface="Arial"/>
                <a:cs typeface="Arial"/>
              </a:rPr>
              <a:t>улучшения качества их </a:t>
            </a:r>
            <a:r>
              <a:rPr lang="ru-RU" sz="2200" dirty="0" smtClean="0">
                <a:latin typeface="Arial"/>
                <a:cs typeface="Arial"/>
              </a:rPr>
              <a:t>жизни нечто большее, </a:t>
            </a:r>
            <a:br>
              <a:rPr lang="ru-RU" sz="2200" dirty="0" smtClean="0">
                <a:latin typeface="Arial"/>
                <a:cs typeface="Arial"/>
              </a:rPr>
            </a:br>
            <a:r>
              <a:rPr lang="ru-RU" sz="2200" dirty="0" smtClean="0">
                <a:latin typeface="Arial"/>
                <a:cs typeface="Arial"/>
              </a:rPr>
              <a:t>чем просто эластические компрессионный чулки.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2278"/>
            <a:ext cx="9144000" cy="600710"/>
          </a:xfrm>
          <a:custGeom>
            <a:avLst/>
            <a:gdLst/>
            <a:ahLst/>
            <a:cxnLst/>
            <a:rect l="l" t="t" r="r" b="b"/>
            <a:pathLst>
              <a:path w="9144000" h="600709">
                <a:moveTo>
                  <a:pt x="0" y="600519"/>
                </a:moveTo>
                <a:lnTo>
                  <a:pt x="9144000" y="600519"/>
                </a:lnTo>
                <a:lnTo>
                  <a:pt x="9144000" y="0"/>
                </a:lnTo>
                <a:lnTo>
                  <a:pt x="0" y="0"/>
                </a:lnTo>
                <a:lnTo>
                  <a:pt x="0" y="600519"/>
                </a:lnTo>
                <a:close/>
              </a:path>
            </a:pathLst>
          </a:custGeom>
          <a:solidFill>
            <a:srgbClr val="DCDE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92278"/>
            <a:ext cx="9144000" cy="600710"/>
          </a:xfrm>
          <a:custGeom>
            <a:avLst/>
            <a:gdLst/>
            <a:ahLst/>
            <a:cxnLst/>
            <a:rect l="l" t="t" r="r" b="b"/>
            <a:pathLst>
              <a:path w="9144000" h="600709">
                <a:moveTo>
                  <a:pt x="0" y="600519"/>
                </a:moveTo>
                <a:lnTo>
                  <a:pt x="9144000" y="600519"/>
                </a:lnTo>
                <a:lnTo>
                  <a:pt x="9144000" y="0"/>
                </a:lnTo>
                <a:lnTo>
                  <a:pt x="0" y="0"/>
                </a:lnTo>
                <a:lnTo>
                  <a:pt x="0" y="600519"/>
                </a:lnTo>
                <a:close/>
              </a:path>
            </a:pathLst>
          </a:custGeom>
          <a:ln w="25400">
            <a:solidFill>
              <a:srgbClr val="3A3D4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3648738" y="3104705"/>
            <a:ext cx="2514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dirty="0" smtClean="0">
                <a:latin typeface="Arial"/>
                <a:cs typeface="Arial"/>
              </a:rPr>
              <a:t>Спасибо!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511" y="581060"/>
            <a:ext cx="8753089" cy="2890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926" y="676758"/>
            <a:ext cx="8164195" cy="26591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35000"/>
              </a:lnSpc>
            </a:pPr>
            <a:r>
              <a:rPr lang="ru-RU" sz="32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ЦЕННОСТЬ ФЛЕБОТРОПНЫХ ПРЕПАРАТОВ В ЛЕЧЕНИИ ПЕРВИЧНЫХ ХРОНИЧЕСКИХ ЗАБОЛЕВАНИЙ ВЕН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80276" y="4151376"/>
            <a:ext cx="522731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2009" y="3756555"/>
            <a:ext cx="8077200" cy="73866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0" dirty="0" smtClean="0">
                <a:solidFill>
                  <a:srgbClr val="1F487C"/>
                </a:solidFill>
                <a:latin typeface="Arial Black"/>
                <a:cs typeface="Arial Black"/>
              </a:rPr>
              <a:t>Эндрю НИКОЛАИДЕС </a:t>
            </a:r>
            <a:r>
              <a:rPr lang="en-GB" sz="2400" b="1" spc="-20" dirty="0" smtClean="0">
                <a:solidFill>
                  <a:srgbClr val="1F487C"/>
                </a:solidFill>
                <a:latin typeface="Arial Black"/>
                <a:cs typeface="Arial Black"/>
              </a:rPr>
              <a:t>// </a:t>
            </a:r>
            <a:r>
              <a:rPr sz="2400" b="1" spc="-20" dirty="0" smtClean="0">
                <a:solidFill>
                  <a:srgbClr val="1F487C"/>
                </a:solidFill>
                <a:latin typeface="Arial Black"/>
                <a:cs typeface="Arial Black"/>
              </a:rPr>
              <a:t>And</a:t>
            </a:r>
            <a:r>
              <a:rPr sz="2400" b="1" spc="15" dirty="0" smtClean="0">
                <a:solidFill>
                  <a:srgbClr val="1F487C"/>
                </a:solidFill>
                <a:latin typeface="Arial Black"/>
                <a:cs typeface="Arial Black"/>
              </a:rPr>
              <a:t>r</a:t>
            </a:r>
            <a:r>
              <a:rPr sz="2400" b="1" spc="-20" dirty="0" smtClean="0">
                <a:solidFill>
                  <a:srgbClr val="1F487C"/>
                </a:solidFill>
                <a:latin typeface="Arial Black"/>
                <a:cs typeface="Arial Black"/>
              </a:rPr>
              <a:t>ew</a:t>
            </a:r>
            <a:r>
              <a:rPr sz="2400" b="1" spc="-25" dirty="0" smtClean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 Black"/>
                <a:cs typeface="Arial Black"/>
              </a:rPr>
              <a:t>NI</a:t>
            </a:r>
            <a:r>
              <a:rPr sz="2400" b="1" spc="-20" dirty="0">
                <a:solidFill>
                  <a:srgbClr val="1F487C"/>
                </a:solidFill>
                <a:latin typeface="Arial Black"/>
                <a:cs typeface="Arial Black"/>
              </a:rPr>
              <a:t>C</a:t>
            </a:r>
            <a:r>
              <a:rPr sz="2400" b="1" spc="-15" dirty="0">
                <a:solidFill>
                  <a:srgbClr val="1F487C"/>
                </a:solidFill>
                <a:latin typeface="Arial Black"/>
                <a:cs typeface="Arial Black"/>
              </a:rPr>
              <a:t>O</a:t>
            </a:r>
            <a:r>
              <a:rPr sz="2400" b="1" dirty="0">
                <a:solidFill>
                  <a:srgbClr val="1F487C"/>
                </a:solidFill>
                <a:latin typeface="Arial Black"/>
                <a:cs typeface="Arial Black"/>
              </a:rPr>
              <a:t>LAIDES,</a:t>
            </a:r>
            <a:r>
              <a:rPr sz="2400" b="1" spc="5" dirty="0">
                <a:solidFill>
                  <a:srgbClr val="1F487C"/>
                </a:solidFill>
                <a:latin typeface="Arial Black"/>
                <a:cs typeface="Arial Black"/>
              </a:rPr>
              <a:t> </a:t>
            </a:r>
            <a:r>
              <a:rPr lang="ru-RU" sz="2400" b="1" spc="5" dirty="0" smtClean="0">
                <a:solidFill>
                  <a:srgbClr val="1F487C"/>
                </a:solidFill>
                <a:latin typeface="Arial Black"/>
                <a:cs typeface="Arial Black"/>
              </a:rPr>
              <a:t>Кипр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492486" y="4661415"/>
            <a:ext cx="823507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905" algn="ctr">
              <a:lnSpc>
                <a:spcPct val="100000"/>
              </a:lnSpc>
              <a:spcBef>
                <a:spcPts val="1570"/>
              </a:spcBef>
            </a:pPr>
            <a:r>
              <a:rPr lang="ru-RU" sz="1600" b="1" spc="-10" dirty="0" smtClean="0">
                <a:solidFill>
                  <a:srgbClr val="1F487C"/>
                </a:solidFill>
                <a:latin typeface="Arial"/>
                <a:cs typeface="Arial"/>
              </a:rPr>
              <a:t>Почетный профессор сосудистой хирургии</a:t>
            </a:r>
            <a:r>
              <a:rPr sz="1600" b="1" spc="-5" dirty="0" smtClean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600" b="1" spc="4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1600" b="1" spc="45" dirty="0" smtClean="0">
                <a:solidFill>
                  <a:srgbClr val="1F487C"/>
                </a:solidFill>
                <a:latin typeface="Arial"/>
                <a:cs typeface="Arial"/>
              </a:rPr>
              <a:t>Имперский колледж</a:t>
            </a:r>
            <a:r>
              <a:rPr sz="1600" b="1" spc="-10" dirty="0" smtClean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600" b="1" spc="20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1600" b="1" spc="20" dirty="0" smtClean="0">
                <a:solidFill>
                  <a:srgbClr val="1F487C"/>
                </a:solidFill>
                <a:latin typeface="Arial"/>
                <a:cs typeface="Arial"/>
              </a:rPr>
              <a:t>Лондон.</a:t>
            </a:r>
            <a:br>
              <a:rPr lang="ru-RU" sz="1600" b="1" spc="20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ru-RU" sz="1600" b="1" spc="20" dirty="0" smtClean="0">
                <a:solidFill>
                  <a:srgbClr val="1F487C"/>
                </a:solidFill>
                <a:latin typeface="Arial"/>
                <a:cs typeface="Arial"/>
              </a:rPr>
              <a:t>Почетный профессор хирургии, Госпиталь Св.Джорджа, Лондон </a:t>
            </a:r>
            <a:r>
              <a:rPr lang="ru-RU" sz="1600" b="1" spc="20" dirty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ru-RU" sz="1600" b="1" spc="20" dirty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ru-RU" sz="1600" b="1" spc="20" dirty="0" smtClean="0">
                <a:solidFill>
                  <a:srgbClr val="1F487C"/>
                </a:solidFill>
                <a:latin typeface="Arial"/>
                <a:cs typeface="Arial"/>
              </a:rPr>
              <a:t>Медицинская школа Никосии, Университет Никосии, Кипр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1476156" y="5734495"/>
            <a:ext cx="6400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indent="12700" algn="ctr">
              <a:lnSpc>
                <a:spcPct val="100000"/>
              </a:lnSpc>
            </a:pP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1</a:t>
            </a:r>
            <a:r>
              <a:rPr lang="en-GB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-</a:t>
            </a: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я конференция межнационального собрания Международного союза ангиологов (</a:t>
            </a:r>
            <a:r>
              <a:rPr sz="1600" b="1" dirty="0" smtClean="0">
                <a:solidFill>
                  <a:srgbClr val="1F487C"/>
                </a:solidFill>
                <a:latin typeface="Verdana"/>
                <a:cs typeface="Verdana"/>
              </a:rPr>
              <a:t>UIA</a:t>
            </a:r>
            <a:r>
              <a:rPr lang="ru-RU" sz="1600" b="1" dirty="0" smtClean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br>
              <a:rPr lang="ru-RU" sz="1600" b="1" dirty="0" smtClean="0">
                <a:solidFill>
                  <a:srgbClr val="1F487C"/>
                </a:solidFill>
                <a:latin typeface="Verdana"/>
                <a:cs typeface="Verdana"/>
              </a:rPr>
            </a:br>
            <a:r>
              <a:rPr lang="ru-RU" sz="16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и Европейского венозного форума </a:t>
            </a:r>
            <a:r>
              <a:rPr lang="ru-RU" sz="1200" b="1" spc="5" dirty="0" smtClean="0">
                <a:solidFill>
                  <a:srgbClr val="1F487C"/>
                </a:solidFill>
                <a:latin typeface="Verdana"/>
                <a:cs typeface="Verdana"/>
              </a:rPr>
              <a:t>(</a:t>
            </a:r>
            <a:r>
              <a:rPr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EVF</a:t>
            </a: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b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</a:b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Италия – Октябрь </a:t>
            </a:r>
            <a:r>
              <a:rPr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2014</a:t>
            </a:r>
            <a:r>
              <a:rPr lang="ru-RU" sz="1600" b="1" spc="-5" dirty="0" smtClean="0">
                <a:solidFill>
                  <a:srgbClr val="1F487C"/>
                </a:solidFill>
                <a:latin typeface="Verdana"/>
                <a:cs typeface="Verdana"/>
              </a:rPr>
              <a:t> г.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74432" y="1724818"/>
            <a:ext cx="9329301" cy="458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1F487C"/>
                </a:solidFill>
                <a:latin typeface="Wingdings"/>
                <a:cs typeface="Wingdings"/>
              </a:rPr>
              <a:t></a:t>
            </a:r>
            <a:r>
              <a:rPr sz="3000" spc="-4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3000" spc="-43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3000" b="1" dirty="0" smtClean="0">
                <a:solidFill>
                  <a:srgbClr val="1F487C"/>
                </a:solidFill>
                <a:latin typeface="Arial"/>
                <a:cs typeface="Arial"/>
              </a:rPr>
              <a:t>Макроциркуляция</a:t>
            </a:r>
            <a:r>
              <a:rPr sz="3000" b="1" dirty="0" smtClean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0"/>
              </a:spcBef>
              <a:buClr>
                <a:srgbClr val="1F487C"/>
              </a:buClr>
              <a:buFont typeface="Arial"/>
              <a:buChar char="•"/>
              <a:tabLst>
                <a:tab pos="756920" algn="l"/>
              </a:tabLst>
            </a:pPr>
            <a:r>
              <a:rPr lang="ru-RU" sz="2600" dirty="0" smtClean="0">
                <a:solidFill>
                  <a:srgbClr val="1F487C"/>
                </a:solidFill>
                <a:latin typeface="Arial"/>
                <a:cs typeface="Arial"/>
              </a:rPr>
              <a:t>Повышение венозного тонуса</a:t>
            </a:r>
            <a:endParaRPr sz="26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756920" algn="l"/>
              </a:tabLst>
            </a:pPr>
            <a:r>
              <a:rPr lang="ru-RU" sz="2600" dirty="0" smtClean="0">
                <a:solidFill>
                  <a:srgbClr val="1F487C"/>
                </a:solidFill>
                <a:latin typeface="Arial"/>
                <a:cs typeface="Arial"/>
              </a:rPr>
              <a:t>Ослабление лейкоцитарно-эндотелиального взаимодействия</a:t>
            </a:r>
            <a:endParaRPr sz="2600" dirty="0" smtClean="0">
              <a:latin typeface="Arial"/>
              <a:cs typeface="Arial"/>
            </a:endParaRPr>
          </a:p>
          <a:p>
            <a:pPr>
              <a:lnSpc>
                <a:spcPts val="3500"/>
              </a:lnSpc>
              <a:spcBef>
                <a:spcPts val="83"/>
              </a:spcBef>
              <a:buClr>
                <a:srgbClr val="1F487C"/>
              </a:buClr>
              <a:buFont typeface="Arial"/>
              <a:buChar char="•"/>
            </a:pPr>
            <a:endParaRPr sz="3500" dirty="0" smtClean="0"/>
          </a:p>
          <a:p>
            <a:pPr marL="12700">
              <a:lnSpc>
                <a:spcPct val="100000"/>
              </a:lnSpc>
            </a:pPr>
            <a:r>
              <a:rPr sz="3000" dirty="0" smtClean="0">
                <a:solidFill>
                  <a:srgbClr val="1F487C"/>
                </a:solidFill>
                <a:latin typeface="Wingdings"/>
                <a:cs typeface="Wingdings"/>
              </a:rPr>
              <a:t></a:t>
            </a:r>
            <a:r>
              <a:rPr sz="3000" spc="-43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30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3000" b="1" dirty="0" smtClean="0">
                <a:solidFill>
                  <a:srgbClr val="1F487C"/>
                </a:solidFill>
                <a:latin typeface="Arial"/>
                <a:cs typeface="Arial"/>
              </a:rPr>
              <a:t>Микроциркуляция</a:t>
            </a:r>
            <a:r>
              <a:rPr sz="3000" b="1" dirty="0" smtClean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3000" dirty="0" smtClean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5"/>
              </a:spcBef>
              <a:buClr>
                <a:srgbClr val="1F487C"/>
              </a:buClr>
              <a:buFont typeface="Arial"/>
              <a:buChar char="•"/>
              <a:tabLst>
                <a:tab pos="756920" algn="l"/>
              </a:tabLst>
            </a:pPr>
            <a:r>
              <a:rPr lang="ru-RU" sz="2600" dirty="0" smtClean="0">
                <a:solidFill>
                  <a:srgbClr val="1F487C"/>
                </a:solidFill>
                <a:latin typeface="Arial"/>
                <a:cs typeface="Arial"/>
              </a:rPr>
              <a:t>Повышение резистентности капилляров</a:t>
            </a:r>
            <a:endParaRPr sz="26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756920" algn="l"/>
              </a:tabLst>
            </a:pPr>
            <a:r>
              <a:rPr lang="ru-RU" sz="2600" dirty="0" smtClean="0">
                <a:solidFill>
                  <a:srgbClr val="1F487C"/>
                </a:solidFill>
                <a:latin typeface="Arial"/>
                <a:cs typeface="Arial"/>
              </a:rPr>
              <a:t>Снижение проницаемости капилляров (фильтрации)</a:t>
            </a:r>
            <a:endParaRPr sz="26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756920" algn="l"/>
              </a:tabLst>
            </a:pPr>
            <a:r>
              <a:rPr lang="ru-RU" sz="2600" spc="-5" dirty="0" smtClean="0">
                <a:solidFill>
                  <a:srgbClr val="1F487C"/>
                </a:solidFill>
                <a:latin typeface="Arial"/>
                <a:cs typeface="Arial"/>
              </a:rPr>
              <a:t>Повышение лимфатического дренажа</a:t>
            </a:r>
            <a:endParaRPr sz="2600" dirty="0" smtClean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756920" algn="l"/>
              </a:tabLst>
            </a:pPr>
            <a:r>
              <a:rPr lang="ru-RU" sz="2600" dirty="0" smtClean="0">
                <a:solidFill>
                  <a:srgbClr val="1F487C"/>
                </a:solidFill>
                <a:latin typeface="Arial"/>
                <a:cs typeface="Arial"/>
              </a:rPr>
              <a:t>Уменьшение воспаления</a:t>
            </a:r>
            <a:endParaRPr sz="2600" dirty="0" smtClean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756920" algn="l"/>
              </a:tabLst>
            </a:pPr>
            <a:r>
              <a:rPr lang="ru-RU" sz="2600" dirty="0" smtClean="0">
                <a:solidFill>
                  <a:srgbClr val="1F487C"/>
                </a:solidFill>
                <a:latin typeface="Arial"/>
                <a:cs typeface="Arial"/>
              </a:rPr>
              <a:t>Снижение вязкости крови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238511" y="85064"/>
            <a:ext cx="8753089" cy="142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527926" y="138229"/>
            <a:ext cx="8164195" cy="13295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35000"/>
              </a:lnSpc>
            </a:pPr>
            <a:r>
              <a:rPr lang="ru-RU" sz="32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ДЕЙСТВИЕ ФЛЕБОТРОПНЫХ ПРЕПАРАТОВ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454" y="157162"/>
            <a:ext cx="8721090" cy="437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8995" y="1523"/>
            <a:ext cx="675131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129538"/>
            <a:ext cx="8780146" cy="4924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16170" algn="l"/>
              </a:tabLst>
            </a:pPr>
            <a:r>
              <a:rPr lang="ru-RU" sz="3200" b="1" dirty="0" smtClean="0">
                <a:solidFill>
                  <a:srgbClr val="FFFFFF"/>
                </a:solidFill>
                <a:latin typeface="Arial Black"/>
                <a:cs typeface="Arial Black"/>
              </a:rPr>
              <a:t>Механизм действия основных ФП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4629" y="713790"/>
            <a:ext cx="1277366" cy="4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1944" y="713790"/>
            <a:ext cx="1562734" cy="432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4679" y="713790"/>
            <a:ext cx="5634990" cy="432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1957" y="6594043"/>
            <a:ext cx="13703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*</a:t>
            </a:r>
            <a:r>
              <a:rPr sz="1200" b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1F487C"/>
                </a:solidFill>
                <a:latin typeface="Arial"/>
                <a:cs typeface="Arial"/>
              </a:rPr>
              <a:t>Нет данных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07224"/>
              </p:ext>
            </p:extLst>
          </p:nvPr>
        </p:nvGraphicFramePr>
        <p:xfrm>
          <a:off x="286167" y="732442"/>
          <a:ext cx="8503502" cy="5866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1633"/>
                <a:gridCol w="1514627"/>
                <a:gridCol w="812230"/>
                <a:gridCol w="812230"/>
                <a:gridCol w="959908"/>
                <a:gridCol w="812230"/>
                <a:gridCol w="1107586"/>
                <a:gridCol w="1323058"/>
              </a:tblGrid>
              <a:tr h="429797"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Категория</a:t>
                      </a:r>
                      <a:endParaRPr sz="12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Препарат</a:t>
                      </a:r>
                      <a:endParaRPr sz="12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Влияние</a:t>
                      </a:r>
                      <a:endParaRPr sz="12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5772">
                <a:tc>
                  <a:txBody>
                    <a:bodyPr/>
                    <a:lstStyle/>
                    <a:p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indent="0" algn="ctr">
                        <a:lnSpc>
                          <a:spcPct val="100000"/>
                        </a:lnSpc>
                      </a:pPr>
                      <a:r>
                        <a:rPr lang="ru-RU" sz="1050" b="1" spc="-2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Венозный тонус</a:t>
                      </a:r>
                      <a:endParaRPr sz="1050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78435" indent="0" algn="ctr">
                        <a:lnSpc>
                          <a:spcPct val="100000"/>
                        </a:lnSpc>
                      </a:pPr>
                      <a:r>
                        <a:rPr lang="ru-RU" sz="1050" b="1" spc="-2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Венозная стенка и клапаны</a:t>
                      </a:r>
                      <a:endParaRPr sz="1050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8585" indent="0" algn="ctr">
                        <a:lnSpc>
                          <a:spcPct val="100000"/>
                        </a:lnSpc>
                      </a:pPr>
                      <a:r>
                        <a:rPr lang="ru-RU" sz="1050" b="1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Проницаемость капилляров</a:t>
                      </a:r>
                      <a:endParaRPr sz="1050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1594" indent="0" algn="ctr">
                        <a:lnSpc>
                          <a:spcPct val="100000"/>
                        </a:lnSpc>
                      </a:pPr>
                      <a:r>
                        <a:rPr lang="ru-RU" sz="1050" b="1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Лимфатический дренаж</a:t>
                      </a:r>
                      <a:endParaRPr sz="1050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7310" indent="0" algn="ctr">
                        <a:lnSpc>
                          <a:spcPct val="100000"/>
                        </a:lnSpc>
                      </a:pPr>
                      <a:r>
                        <a:rPr lang="ru-RU" sz="1050" b="1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Нарушения ремореологии</a:t>
                      </a:r>
                      <a:endParaRPr sz="1050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9065" indent="0" algn="ctr">
                        <a:lnSpc>
                          <a:spcPct val="100000"/>
                        </a:lnSpc>
                      </a:pPr>
                      <a:r>
                        <a:rPr lang="ru-RU" sz="1050" b="1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Нейтрализация свободных радикалов</a:t>
                      </a:r>
                      <a:endParaRPr sz="1050" baseline="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546405">
                <a:tc rowSpan="3">
                  <a:txBody>
                    <a:bodyPr/>
                    <a:lstStyle/>
                    <a:p>
                      <a:pPr marL="0" marR="91440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Флавоноиды 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гамма-бензопироны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100" b="1" spc="-10" dirty="0" smtClean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МОФФ - </a:t>
                      </a:r>
                      <a:r>
                        <a:rPr lang="ru-RU" sz="1100" b="1" u="sng" spc="-10" dirty="0" smtClean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Детралекс</a:t>
                      </a:r>
                      <a:endParaRPr sz="1100" u="sng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E36C09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78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Другие</a:t>
                      </a:r>
                      <a:r>
                        <a:rPr lang="ru-RU" sz="1050" b="1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диосмины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456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129539">
                        <a:lnSpc>
                          <a:spcPct val="100000"/>
                        </a:lnSpc>
                      </a:pPr>
                      <a:r>
                        <a:rPr lang="ru-RU" sz="1050" b="1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Рутин и рутозиды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, (</a:t>
                      </a:r>
                      <a:r>
                        <a:rPr lang="ru-RU"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троксерутин,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гидроксирутозиды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811">
                <a:tc>
                  <a:txBody>
                    <a:bodyPr/>
                    <a:lstStyle/>
                    <a:p>
                      <a:pPr marL="0" marR="142875">
                        <a:lnSpc>
                          <a:spcPct val="100000"/>
                        </a:lnSpc>
                      </a:pPr>
                      <a:r>
                        <a:rPr lang="ru-RU" sz="1050" b="1" spc="-4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Альфа-бендопироны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Кумарин 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456875">
                <a:tc row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Сапонины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107314">
                        <a:lnSpc>
                          <a:spcPct val="100000"/>
                        </a:lnSpc>
                      </a:pPr>
                      <a:r>
                        <a:rPr lang="ru-RU" sz="1050" b="1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Экстракт семян конского каштана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1050" b="1" spc="-5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50" b="1" spc="-5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эсцин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8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i="0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Экстракт</a:t>
                      </a:r>
                      <a:r>
                        <a:rPr lang="ru-RU" sz="1050" b="1" i="0" spc="-1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50" b="1" i="1" spc="-1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иглицы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454811">
                <a:tc rowSpan="3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Другие</a:t>
                      </a:r>
                      <a:r>
                        <a:rPr lang="ru-RU" sz="1050" b="1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растительные экстракты</a:t>
                      </a:r>
                      <a:endParaRPr lang="ru-RU" sz="10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spc="-45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Антоцианы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48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spc="-5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Проантоцианидины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2385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i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Экстракты</a:t>
                      </a:r>
                      <a:r>
                        <a:rPr lang="ru-RU" sz="1050" b="1" i="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50" b="1" i="1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Гинкго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469">
                <a:tc rowSpan="3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Синтетические препараты</a:t>
                      </a:r>
                      <a:endParaRPr lang="ru-RU" sz="10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Кальция</a:t>
                      </a:r>
                      <a:r>
                        <a:rPr lang="ru-RU" sz="1050" b="1" spc="-1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добезилат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227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Бензарон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9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ru-RU" sz="1050" b="1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Нафтазон</a:t>
                      </a:r>
                      <a:r>
                        <a:rPr sz="105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0677" y="269875"/>
            <a:ext cx="7559421" cy="106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2292" y="259079"/>
            <a:ext cx="595883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7515" y="685800"/>
            <a:ext cx="595884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28431" y="685800"/>
            <a:ext cx="594359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0318" y="268848"/>
            <a:ext cx="8527897" cy="95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87376" rIns="0" bIns="0" rtlCol="0">
            <a:spAutoFit/>
          </a:bodyPr>
          <a:lstStyle/>
          <a:p>
            <a:pPr marL="1529080" marR="6350" indent="-403860">
              <a:lnSpc>
                <a:spcPct val="100000"/>
              </a:lnSpc>
            </a:pPr>
            <a:r>
              <a:rPr lang="ru-RU" sz="2800" spc="-25" dirty="0" smtClean="0"/>
              <a:t>Обновленные рекомендации по ФП (система градации </a:t>
            </a:r>
            <a:r>
              <a:rPr sz="2800" spc="-25" dirty="0" smtClean="0"/>
              <a:t>GRA</a:t>
            </a:r>
            <a:r>
              <a:rPr sz="2800" spc="-35" dirty="0" smtClean="0"/>
              <a:t>D</a:t>
            </a:r>
            <a:r>
              <a:rPr sz="2800" spc="-25" dirty="0" smtClean="0"/>
              <a:t>E</a:t>
            </a:r>
            <a:r>
              <a:rPr lang="ru-RU" sz="2800" spc="20" dirty="0" smtClean="0"/>
              <a:t>)</a:t>
            </a:r>
            <a:endParaRPr sz="2800" dirty="0"/>
          </a:p>
        </p:txBody>
      </p:sp>
      <p:sp>
        <p:nvSpPr>
          <p:cNvPr id="15" name="object 15"/>
          <p:cNvSpPr/>
          <p:nvPr/>
        </p:nvSpPr>
        <p:spPr>
          <a:xfrm>
            <a:off x="236220" y="1853183"/>
            <a:ext cx="8715756" cy="4287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033" y="1881186"/>
            <a:ext cx="8621446" cy="4443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032" y="1881251"/>
            <a:ext cx="2373122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6077" y="1881251"/>
            <a:ext cx="2405761" cy="731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1839" y="1881251"/>
            <a:ext cx="1970278" cy="731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32117" y="1881251"/>
            <a:ext cx="1186548" cy="731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8678" y="1881251"/>
            <a:ext cx="685800" cy="731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1612392" cy="1943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826" y="149177"/>
            <a:ext cx="1075339" cy="14006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9850" y="1341615"/>
            <a:ext cx="1230312" cy="4186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2313" y="1549653"/>
            <a:ext cx="257365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1F487C"/>
                </a:solidFill>
                <a:latin typeface="Arial"/>
                <a:cs typeface="Arial"/>
              </a:rPr>
              <a:t>International</a:t>
            </a:r>
            <a:r>
              <a:rPr sz="1200" b="1" i="1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F487C"/>
                </a:solidFill>
                <a:latin typeface="Arial"/>
                <a:cs typeface="Arial"/>
              </a:rPr>
              <a:t>An</a:t>
            </a:r>
            <a:r>
              <a:rPr sz="1200" b="1" i="1" spc="-5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200" b="1" i="1" dirty="0">
                <a:solidFill>
                  <a:srgbClr val="1F487C"/>
                </a:solidFill>
                <a:latin typeface="Arial"/>
                <a:cs typeface="Arial"/>
              </a:rPr>
              <a:t>iolog</a:t>
            </a:r>
            <a:r>
              <a:rPr sz="1200" b="1" i="1" spc="-45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1200" b="1" i="1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200" b="1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F487C"/>
                </a:solidFill>
                <a:latin typeface="Arial"/>
                <a:cs typeface="Arial"/>
              </a:rPr>
              <a:t>April 201</a:t>
            </a:r>
            <a:r>
              <a:rPr sz="1200" b="1" i="1" spc="10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1200" b="1" i="1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45742"/>
              </p:ext>
            </p:extLst>
          </p:nvPr>
        </p:nvGraphicFramePr>
        <p:xfrm>
          <a:off x="280278" y="1867819"/>
          <a:ext cx="8621443" cy="4448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3045"/>
                <a:gridCol w="2225486"/>
                <a:gridCol w="1600200"/>
                <a:gridCol w="1736912"/>
                <a:gridCol w="685800"/>
              </a:tblGrid>
              <a:tr h="7315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Показание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pc="-9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Флеботропный препарат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spc="-4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Рекомендация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indent="0" algn="ctr">
                        <a:lnSpc>
                          <a:spcPct val="100000"/>
                        </a:lnSpc>
                      </a:pP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Уровень</a:t>
                      </a:r>
                      <a:r>
                        <a:rPr lang="ru-RU" sz="1400" b="1" spc="-10" baseline="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доказательств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Код</a:t>
                      </a:r>
                      <a:endParaRPr sz="14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406888">
                <a:tc rowSpan="3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lang="ru-RU" sz="1200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Облегчение</a:t>
                      </a:r>
                      <a:r>
                        <a:rPr lang="ru-RU" sz="1200" spc="-1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b="1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симптомов </a:t>
                      </a:r>
                      <a:br>
                        <a:rPr lang="ru-RU" sz="1200" b="1" spc="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200" b="0" spc="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у пациентов с классами </a:t>
                      </a:r>
                      <a:br>
                        <a:rPr lang="ru-RU" sz="1200" b="0" spc="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200" b="0" spc="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от </a:t>
                      </a:r>
                      <a:r>
                        <a:rPr lang="en-GB" sz="1200" b="1" spc="-1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0s</a:t>
                      </a:r>
                      <a:r>
                        <a:rPr lang="en-GB" sz="1200" b="1" spc="-2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b="1" spc="-2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до </a:t>
                      </a:r>
                      <a:r>
                        <a:rPr lang="en-GB" sz="1200" b="1" spc="-1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GB" sz="12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2255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lang="ru-RU" sz="1200" b="1" spc="15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МОФФ </a:t>
                      </a:r>
                      <a:r>
                        <a:rPr sz="120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Детралекс</a:t>
                      </a:r>
                      <a:r>
                        <a:rPr sz="120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-18288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715645" algn="l"/>
                        </a:tabLst>
                      </a:pPr>
                      <a:r>
                        <a:rPr lang="ru-RU" sz="1200" b="1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Сильная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2890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lang="ru-RU" sz="1200" b="1" spc="15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Умеренный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1B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</a:tr>
              <a:tr h="2670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2255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Немикронизированные</a:t>
                      </a:r>
                      <a:r>
                        <a:rPr lang="ru-RU" sz="1200" spc="-1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диосмины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-18288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715645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Слабая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2890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lang="ru-RU" sz="1200" spc="-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Низкий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2C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</a:tr>
              <a:tr h="2666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2255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Рутины </a:t>
                      </a:r>
                      <a:r>
                        <a:rPr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Венорутон</a:t>
                      </a:r>
                      <a:r>
                        <a:rPr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-18288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715645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Слабая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2890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Умеренный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2B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</a:tr>
              <a:tr h="266700">
                <a:tc rowSpan="3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Кальция добезилат</a:t>
                      </a:r>
                      <a:r>
                        <a:rPr sz="1200" spc="-3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Доксиум</a:t>
                      </a:r>
                      <a:r>
                        <a:rPr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-18288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715645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Слабая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2890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Умеренный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2B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Экстракт семян</a:t>
                      </a:r>
                      <a:r>
                        <a:rPr lang="ru-RU" sz="1200" spc="-1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конского каштана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-18288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715645" algn="l"/>
                        </a:tabLs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Слабая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2890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lang="ru-RU" sz="1200" spc="-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Низкий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2B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</a:tcPr>
                </a:tc>
              </a:tr>
              <a:tr h="3852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2890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Экстракты</a:t>
                      </a:r>
                      <a:r>
                        <a:rPr lang="ru-RU" sz="1200" spc="-1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 иглицы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-18288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715645" algn="l"/>
                        </a:tabLst>
                      </a:pPr>
                      <a:r>
                        <a:rPr lang="ru-RU" sz="1200" spc="-1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Слабая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lang="ru-RU" sz="1200" spc="-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Низкий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2B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1560476">
                <a:tc>
                  <a:txBody>
                    <a:bodyPr/>
                    <a:lstStyle/>
                    <a:p>
                      <a:pPr marL="86360" marR="245110">
                        <a:lnSpc>
                          <a:spcPct val="100000"/>
                        </a:lnSpc>
                      </a:pPr>
                      <a:r>
                        <a:rPr lang="ru-RU" sz="1200" spc="-1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Заживление</a:t>
                      </a:r>
                      <a:r>
                        <a:rPr lang="ru-RU" sz="1200" spc="-1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b="1" spc="-10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первичной язвы</a:t>
                      </a:r>
                      <a:r>
                        <a:rPr sz="120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lang="ru-RU" sz="120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качестве дополнения к компрессионному и</a:t>
                      </a:r>
                      <a:r>
                        <a:rPr lang="en-GB" sz="120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1200" baseline="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или хирургическому лечению</a:t>
                      </a:r>
                      <a:endParaRPr sz="1050" dirty="0" smtClean="0"/>
                    </a:p>
                    <a:p>
                      <a:pPr marL="86360" marR="120014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eri</a:t>
                      </a:r>
                      <a:r>
                        <a:rPr sz="105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50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e-</a:t>
                      </a:r>
                      <a:r>
                        <a:rPr sz="105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50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050" spc="-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50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sz="1050" i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050" i="1" spc="-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050" i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asc </a:t>
                      </a:r>
                      <a:r>
                        <a:rPr sz="1050" i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50" i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urg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. 2</a:t>
                      </a:r>
                      <a:r>
                        <a:rPr sz="105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;4</a:t>
                      </a:r>
                      <a:r>
                        <a:rPr sz="105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(3)</a:t>
                      </a:r>
                      <a:r>
                        <a:rPr sz="1050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50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808)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245" indent="-22225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309880" algn="l"/>
                        </a:tabLst>
                      </a:pPr>
                      <a:r>
                        <a:rPr lang="ru-RU" sz="1200" b="1" spc="1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МОФФ </a:t>
                      </a:r>
                      <a:r>
                        <a:rPr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Детралекс</a:t>
                      </a:r>
                      <a:r>
                        <a:rPr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71564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Сильная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 indent="-175260">
                        <a:lnSpc>
                          <a:spcPct val="100000"/>
                        </a:lnSpc>
                        <a:buClr>
                          <a:srgbClr val="1F487C"/>
                        </a:buClr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lang="ru-RU" sz="1200" b="1" spc="15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Умеренный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1B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52" y="258495"/>
            <a:ext cx="8922004" cy="1170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2584" y="196595"/>
            <a:ext cx="512063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6523" y="196595"/>
            <a:ext cx="509015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5047" y="196595"/>
            <a:ext cx="509016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0660" y="562355"/>
            <a:ext cx="50901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9716" y="562355"/>
            <a:ext cx="50901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5359" y="562355"/>
            <a:ext cx="510539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3388" y="562355"/>
            <a:ext cx="510540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6800" y="562355"/>
            <a:ext cx="457200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96711" y="928116"/>
            <a:ext cx="510539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18488" y="3268979"/>
            <a:ext cx="5989320" cy="1152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80860" y="265422"/>
            <a:ext cx="8664575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Показания к применению ФП у лиц с симптомами, но без видимых признаков ХЗВ </a:t>
            </a:r>
            <a:br>
              <a:rPr lang="ru-RU" sz="24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ru-RU" sz="24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при клиническом обследовании </a:t>
            </a:r>
            <a:r>
              <a:rPr sz="24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r>
              <a:rPr lang="ru-RU" sz="24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пациент </a:t>
            </a:r>
            <a:r>
              <a:rPr sz="2400" b="1" dirty="0" smtClean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2400" b="1" spc="-22" baseline="-20833" dirty="0" smtClean="0">
                <a:solidFill>
                  <a:srgbClr val="FFFFFF"/>
                </a:solidFill>
                <a:latin typeface="Arial Black"/>
                <a:cs typeface="Arial Black"/>
              </a:rPr>
              <a:t>0s</a:t>
            </a:r>
            <a:r>
              <a:rPr sz="2400" b="1" dirty="0" smtClean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2475" baseline="25252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3753" y="6257544"/>
            <a:ext cx="502412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AutoNum type="arabicPeriod"/>
              <a:tabLst>
                <a:tab pos="356235" algn="l"/>
              </a:tabLst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Raju</a:t>
            </a:r>
            <a:r>
              <a:rPr sz="1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S, Holl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K,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Ne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len</a:t>
            </a:r>
            <a:r>
              <a:rPr sz="12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155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Ann</a:t>
            </a:r>
            <a:r>
              <a:rPr sz="12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asc</a:t>
            </a:r>
            <a:r>
              <a:rPr sz="12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Surg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2007;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7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7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95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AutoNum type="arabicPeriod"/>
              <a:tabLst>
                <a:tab pos="356235" algn="l"/>
              </a:tabLst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Per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Ra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elet</a:t>
            </a:r>
            <a:r>
              <a:rPr sz="1200" spc="-9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AA.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Eur J </a:t>
            </a:r>
            <a:r>
              <a:rPr sz="1200" i="1" spc="-4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asc</a:t>
            </a:r>
            <a:r>
              <a:rPr sz="1200" i="1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Endovasc</a:t>
            </a:r>
            <a:r>
              <a:rPr sz="1200" i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Surg</a:t>
            </a:r>
            <a:r>
              <a:rPr sz="1200" i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</a:t>
            </a:r>
            <a:r>
              <a:rPr sz="1200" spc="-80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1;</a:t>
            </a:r>
            <a:r>
              <a:rPr sz="1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41: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7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125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226366" y="1763135"/>
            <a:ext cx="8664575" cy="383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855" indent="-34290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491490" algn="l"/>
              </a:tabLst>
            </a:pPr>
            <a:r>
              <a:rPr lang="ru-RU" sz="2500" b="1" spc="-25" dirty="0" smtClean="0">
                <a:solidFill>
                  <a:srgbClr val="FF0000"/>
                </a:solidFill>
                <a:latin typeface="Arial"/>
                <a:cs typeface="Arial"/>
              </a:rPr>
              <a:t>Класс </a:t>
            </a:r>
            <a:r>
              <a:rPr sz="2500" b="1" spc="-25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75" b="1" baseline="-20202" dirty="0" smtClean="0">
                <a:solidFill>
                  <a:srgbClr val="FF0000"/>
                </a:solidFill>
                <a:latin typeface="Arial"/>
                <a:cs typeface="Arial"/>
              </a:rPr>
              <a:t>0s</a:t>
            </a:r>
            <a:r>
              <a:rPr sz="2500" spc="-1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sz="2500" spc="-2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500" spc="-15" dirty="0" smtClean="0">
                <a:solidFill>
                  <a:srgbClr val="1F487C"/>
                </a:solidFill>
                <a:latin typeface="Arial"/>
                <a:cs typeface="Arial"/>
              </a:rPr>
              <a:t>без объективных признаков, но с симптомами заболевания вен нижних конечностей (рефлюкс или обструкция при УЗДГ отсутствуют)</a:t>
            </a:r>
            <a:br>
              <a:rPr lang="ru-RU" sz="2500" spc="-15" dirty="0" smtClean="0">
                <a:solidFill>
                  <a:srgbClr val="1F487C"/>
                </a:solidFill>
                <a:latin typeface="Arial"/>
                <a:cs typeface="Arial"/>
              </a:rPr>
            </a:br>
            <a:endParaRPr sz="2800" dirty="0"/>
          </a:p>
          <a:p>
            <a:pPr marL="5715" algn="ctr">
              <a:lnSpc>
                <a:spcPct val="100000"/>
              </a:lnSpc>
            </a:pPr>
            <a:r>
              <a:rPr lang="ru-RU" sz="2800" b="1" spc="-25" dirty="0" smtClean="0">
                <a:solidFill>
                  <a:srgbClr val="FFFFFF"/>
                </a:solidFill>
                <a:latin typeface="Arial Black"/>
                <a:cs typeface="Arial Black"/>
              </a:rPr>
              <a:t>Как лечить таких пациентов</a:t>
            </a:r>
            <a:r>
              <a:rPr sz="2800" b="1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endParaRPr sz="2800" dirty="0">
              <a:latin typeface="Arial Black"/>
              <a:cs typeface="Arial Black"/>
            </a:endParaRPr>
          </a:p>
          <a:p>
            <a:pPr marL="490855" indent="-342900">
              <a:lnSpc>
                <a:spcPct val="100000"/>
              </a:lnSpc>
              <a:spcBef>
                <a:spcPts val="1550"/>
              </a:spcBef>
              <a:buClr>
                <a:srgbClr val="1F487C"/>
              </a:buClr>
              <a:buFont typeface="Arial"/>
              <a:buChar char="•"/>
              <a:tabLst>
                <a:tab pos="491490" algn="l"/>
              </a:tabLst>
            </a:pPr>
            <a:r>
              <a:rPr lang="ru-RU" sz="2500" spc="-20" dirty="0" smtClean="0">
                <a:solidFill>
                  <a:srgbClr val="1F487C"/>
                </a:solidFill>
                <a:latin typeface="Arial"/>
                <a:cs typeface="Arial"/>
              </a:rPr>
              <a:t>Компрессионная терапия</a:t>
            </a:r>
            <a:r>
              <a:rPr sz="2500" spc="-15" dirty="0" smtClean="0">
                <a:solidFill>
                  <a:srgbClr val="1F487C"/>
                </a:solidFill>
                <a:latin typeface="Arial"/>
                <a:cs typeface="Arial"/>
              </a:rPr>
              <a:t>?</a:t>
            </a:r>
            <a:r>
              <a:rPr sz="2500" spc="-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500" spc="-5" dirty="0" smtClean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lang="ru-RU" sz="2500" spc="-10" dirty="0" smtClean="0">
                <a:solidFill>
                  <a:srgbClr val="1F487C"/>
                </a:solidFill>
                <a:latin typeface="Arial"/>
                <a:cs typeface="Arial"/>
              </a:rPr>
              <a:t>Нет доказательств и плохая приверженность к лечению</a:t>
            </a:r>
            <a:r>
              <a:rPr lang="ru-RU" sz="2500" spc="-15" dirty="0" smtClean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2475" spc="7" baseline="25252" dirty="0" smtClean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75" baseline="25252" dirty="0">
              <a:latin typeface="Arial"/>
              <a:cs typeface="Arial"/>
            </a:endParaRPr>
          </a:p>
          <a:p>
            <a:pPr marL="490855" indent="-342900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"/>
              <a:buChar char="•"/>
              <a:tabLst>
                <a:tab pos="491490" algn="l"/>
              </a:tabLst>
            </a:pPr>
            <a:r>
              <a:rPr lang="ru-RU" sz="2500" spc="-15" dirty="0" err="1" smtClean="0">
                <a:solidFill>
                  <a:srgbClr val="1F487C"/>
                </a:solidFill>
                <a:latin typeface="Arial"/>
                <a:cs typeface="Arial"/>
              </a:rPr>
              <a:t>Флеботропные</a:t>
            </a:r>
            <a:r>
              <a:rPr lang="ru-RU" sz="2500" spc="-15" dirty="0" smtClean="0">
                <a:solidFill>
                  <a:srgbClr val="1F487C"/>
                </a:solidFill>
                <a:latin typeface="Arial"/>
                <a:cs typeface="Arial"/>
              </a:rPr>
              <a:t> препараты (</a:t>
            </a:r>
            <a:r>
              <a:rPr lang="ru-RU" sz="2500" b="1" spc="-20" dirty="0" smtClean="0">
                <a:solidFill>
                  <a:srgbClr val="1F487C"/>
                </a:solidFill>
                <a:latin typeface="Arial"/>
                <a:cs typeface="Arial"/>
              </a:rPr>
              <a:t>МОФФ(</a:t>
            </a:r>
            <a:r>
              <a:rPr lang="ru-RU" sz="2500" b="1" spc="-20" dirty="0" err="1" smtClean="0">
                <a:solidFill>
                  <a:srgbClr val="1F487C"/>
                </a:solidFill>
                <a:latin typeface="Arial"/>
                <a:cs typeface="Arial"/>
              </a:rPr>
              <a:t>Детралекс</a:t>
            </a:r>
            <a:r>
              <a:rPr lang="ru-RU" sz="2500" b="1" spc="-20" dirty="0" smtClean="0">
                <a:solidFill>
                  <a:srgbClr val="1F487C"/>
                </a:solidFill>
                <a:latin typeface="Arial"/>
                <a:cs typeface="Arial"/>
              </a:rPr>
              <a:t>)</a:t>
            </a:r>
            <a:r>
              <a:rPr lang="ru-RU" sz="2500" spc="-15" dirty="0" smtClean="0">
                <a:solidFill>
                  <a:srgbClr val="1F487C"/>
                </a:solidFill>
                <a:latin typeface="Arial"/>
                <a:cs typeface="Arial"/>
              </a:rPr>
              <a:t>)</a:t>
            </a:r>
            <a:r>
              <a:rPr lang="ru-RU" sz="2500" spc="-15" dirty="0" smtClean="0">
                <a:solidFill>
                  <a:srgbClr val="1F487C"/>
                </a:solidFill>
                <a:latin typeface="Arial"/>
                <a:cs typeface="Arial"/>
              </a:rPr>
              <a:t>– </a:t>
            </a:r>
            <a:r>
              <a:rPr lang="ru-RU" sz="2500" spc="-15" dirty="0" smtClean="0">
                <a:solidFill>
                  <a:srgbClr val="1F487C"/>
                </a:solidFill>
                <a:latin typeface="Arial"/>
                <a:cs typeface="Arial"/>
              </a:rPr>
              <a:t>наиболее подходящее лечение</a:t>
            </a:r>
            <a:r>
              <a:rPr lang="ru-RU" sz="2500" spc="-10" dirty="0" smtClean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2475" spc="7" baseline="25252" dirty="0" smtClean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endParaRPr sz="2475" baseline="2525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93636"/>
            <a:ext cx="8382000" cy="1167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9255" y="158495"/>
            <a:ext cx="673607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0668" y="158495"/>
            <a:ext cx="673607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2779" y="646176"/>
            <a:ext cx="673607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5964" y="646176"/>
            <a:ext cx="673608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75904" y="646176"/>
            <a:ext cx="675131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6575" y="2063550"/>
            <a:ext cx="7955484" cy="255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Wingdings"/>
              <a:buChar char=""/>
              <a:tabLst>
                <a:tab pos="355600" algn="l"/>
              </a:tabLst>
            </a:pPr>
            <a:r>
              <a:rPr lang="ru-RU" sz="2800" b="1" spc="-15" dirty="0" smtClean="0">
                <a:solidFill>
                  <a:srgbClr val="1F487C"/>
                </a:solidFill>
                <a:latin typeface="Arial"/>
                <a:cs typeface="Arial"/>
              </a:rPr>
              <a:t>У пациентов с ХЗВ класса </a:t>
            </a:r>
            <a:r>
              <a:rPr sz="2800" b="1" spc="-30" dirty="0" smtClean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775" b="1" spc="15" baseline="-21021" dirty="0" smtClean="0">
                <a:solidFill>
                  <a:srgbClr val="1F487C"/>
                </a:solidFill>
                <a:latin typeface="Arial"/>
                <a:cs typeface="Arial"/>
              </a:rPr>
              <a:t>2S</a:t>
            </a:r>
            <a:r>
              <a:rPr sz="2775" b="1" baseline="-21021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756285" marR="12065" lvl="1" indent="-286385">
              <a:lnSpc>
                <a:spcPct val="100000"/>
              </a:lnSpc>
              <a:spcBef>
                <a:spcPts val="590"/>
              </a:spcBef>
              <a:buClr>
                <a:srgbClr val="1F487C"/>
              </a:buClr>
              <a:buFont typeface="Arial"/>
              <a:buChar char="•"/>
              <a:tabLst>
                <a:tab pos="756920" algn="l"/>
              </a:tabLst>
            </a:pP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если они избегают хирургического лечения </a:t>
            </a:r>
            <a:b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lang="en-GB" sz="2400" dirty="0" smtClean="0">
                <a:solidFill>
                  <a:srgbClr val="1F487C"/>
                </a:solidFill>
                <a:latin typeface="Arial"/>
                <a:cs typeface="Arial"/>
              </a:rPr>
              <a:t>/</a:t>
            </a: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или ношения компрессионного трикотажа.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ts val="3500"/>
              </a:lnSpc>
              <a:spcBef>
                <a:spcPts val="37"/>
              </a:spcBef>
              <a:buClr>
                <a:srgbClr val="1F487C"/>
              </a:buClr>
              <a:buFont typeface="Arial"/>
              <a:buChar char="•"/>
            </a:pPr>
            <a:endParaRPr sz="3500" dirty="0"/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Wingdings"/>
              <a:buChar char=""/>
              <a:tabLst>
                <a:tab pos="355600" algn="l"/>
              </a:tabLst>
            </a:pPr>
            <a:r>
              <a:rPr lang="ru-RU" sz="2800" b="1" spc="-15" dirty="0" smtClean="0">
                <a:solidFill>
                  <a:srgbClr val="1F487C"/>
                </a:solidFill>
                <a:latin typeface="Arial"/>
                <a:cs typeface="Arial"/>
              </a:rPr>
              <a:t>У женщин с ХЗВ класса </a:t>
            </a:r>
            <a:r>
              <a:rPr sz="2800" b="1" spc="-30" dirty="0" smtClean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775" b="1" spc="15" baseline="-21021" dirty="0" smtClean="0">
                <a:solidFill>
                  <a:srgbClr val="1F487C"/>
                </a:solidFill>
                <a:latin typeface="Arial"/>
                <a:cs typeface="Arial"/>
              </a:rPr>
              <a:t>2S</a:t>
            </a:r>
            <a:r>
              <a:rPr lang="ru-RU" sz="2800" b="1" spc="-35" dirty="0" smtClean="0">
                <a:solidFill>
                  <a:srgbClr val="1F487C"/>
                </a:solidFill>
                <a:latin typeface="Arial"/>
                <a:cs typeface="Arial"/>
              </a:rPr>
              <a:t>, планирующих беременность</a:t>
            </a:r>
            <a:r>
              <a:rPr sz="2775" spc="15" baseline="25525" dirty="0" smtClean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775" baseline="2552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6575" y="6405067"/>
            <a:ext cx="30206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1.</a:t>
            </a:r>
            <a:r>
              <a:rPr sz="12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Fisher R et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al.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J</a:t>
            </a:r>
            <a:r>
              <a:rPr sz="1200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asc</a:t>
            </a:r>
            <a:r>
              <a:rPr sz="12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Surg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2006;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8</a:t>
            </a:r>
            <a:r>
              <a:rPr sz="1200" spc="10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87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30"/>
          <p:cNvSpPr txBox="1"/>
          <p:nvPr/>
        </p:nvSpPr>
        <p:spPr>
          <a:xfrm>
            <a:off x="280860" y="265422"/>
            <a:ext cx="8664575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Показания к применению ФП у </a:t>
            </a:r>
            <a:br>
              <a:rPr lang="ru-RU"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ru-RU"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пациентов с первичным варикозом вен</a:t>
            </a:r>
            <a:endParaRPr sz="2800" baseline="2525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34260" y="642238"/>
            <a:ext cx="403225" cy="443230"/>
          </a:xfrm>
          <a:custGeom>
            <a:avLst/>
            <a:gdLst/>
            <a:ahLst/>
            <a:cxnLst/>
            <a:rect l="l" t="t" r="r" b="b"/>
            <a:pathLst>
              <a:path w="403225" h="443230">
                <a:moveTo>
                  <a:pt x="0" y="0"/>
                </a:moveTo>
                <a:lnTo>
                  <a:pt x="136525" y="0"/>
                </a:lnTo>
                <a:lnTo>
                  <a:pt x="298195" y="253873"/>
                </a:lnTo>
                <a:lnTo>
                  <a:pt x="298195" y="0"/>
                </a:lnTo>
                <a:lnTo>
                  <a:pt x="402970" y="0"/>
                </a:lnTo>
                <a:lnTo>
                  <a:pt x="402970" y="443230"/>
                </a:lnTo>
                <a:lnTo>
                  <a:pt x="292862" y="443230"/>
                </a:lnTo>
                <a:lnTo>
                  <a:pt x="104775" y="138937"/>
                </a:lnTo>
                <a:lnTo>
                  <a:pt x="104775" y="443230"/>
                </a:lnTo>
                <a:lnTo>
                  <a:pt x="0" y="44323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BFBF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3101" y="751077"/>
            <a:ext cx="570230" cy="334645"/>
          </a:xfrm>
          <a:custGeom>
            <a:avLst/>
            <a:gdLst/>
            <a:ahLst/>
            <a:cxnLst/>
            <a:rect l="l" t="t" r="r" b="b"/>
            <a:pathLst>
              <a:path w="570229" h="334644">
                <a:moveTo>
                  <a:pt x="0" y="0"/>
                </a:moveTo>
                <a:lnTo>
                  <a:pt x="112394" y="0"/>
                </a:lnTo>
                <a:lnTo>
                  <a:pt x="169799" y="230505"/>
                </a:lnTo>
                <a:lnTo>
                  <a:pt x="241046" y="0"/>
                </a:lnTo>
                <a:lnTo>
                  <a:pt x="336042" y="0"/>
                </a:lnTo>
                <a:lnTo>
                  <a:pt x="403860" y="230505"/>
                </a:lnTo>
                <a:lnTo>
                  <a:pt x="460248" y="0"/>
                </a:lnTo>
                <a:lnTo>
                  <a:pt x="570229" y="0"/>
                </a:lnTo>
                <a:lnTo>
                  <a:pt x="466725" y="334391"/>
                </a:lnTo>
                <a:lnTo>
                  <a:pt x="352932" y="334391"/>
                </a:lnTo>
                <a:lnTo>
                  <a:pt x="284861" y="108966"/>
                </a:lnTo>
                <a:lnTo>
                  <a:pt x="217550" y="334391"/>
                </a:lnTo>
                <a:lnTo>
                  <a:pt x="102616" y="33439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BFBF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0583" y="740663"/>
            <a:ext cx="353695" cy="353695"/>
          </a:xfrm>
          <a:custGeom>
            <a:avLst/>
            <a:gdLst/>
            <a:ahLst/>
            <a:cxnLst/>
            <a:rect l="l" t="t" r="r" b="b"/>
            <a:pathLst>
              <a:path w="353694" h="353694">
                <a:moveTo>
                  <a:pt x="189825" y="0"/>
                </a:moveTo>
                <a:lnTo>
                  <a:pt x="234360" y="3598"/>
                </a:lnTo>
                <a:lnTo>
                  <a:pt x="271863" y="14367"/>
                </a:lnTo>
                <a:lnTo>
                  <a:pt x="310898" y="39812"/>
                </a:lnTo>
                <a:lnTo>
                  <a:pt x="338327" y="79563"/>
                </a:lnTo>
                <a:lnTo>
                  <a:pt x="349726" y="116367"/>
                </a:lnTo>
                <a:lnTo>
                  <a:pt x="353528" y="159379"/>
                </a:lnTo>
                <a:lnTo>
                  <a:pt x="353528" y="197358"/>
                </a:lnTo>
                <a:lnTo>
                  <a:pt x="108291" y="197358"/>
                </a:lnTo>
                <a:lnTo>
                  <a:pt x="110066" y="211587"/>
                </a:lnTo>
                <a:lnTo>
                  <a:pt x="126230" y="246261"/>
                </a:lnTo>
                <a:lnTo>
                  <a:pt x="166684" y="271338"/>
                </a:lnTo>
                <a:lnTo>
                  <a:pt x="206161" y="278044"/>
                </a:lnTo>
                <a:lnTo>
                  <a:pt x="222209" y="277874"/>
                </a:lnTo>
                <a:lnTo>
                  <a:pt x="260969" y="273439"/>
                </a:lnTo>
                <a:lnTo>
                  <a:pt x="309124" y="255715"/>
                </a:lnTo>
                <a:lnTo>
                  <a:pt x="329480" y="244193"/>
                </a:lnTo>
                <a:lnTo>
                  <a:pt x="347305" y="240030"/>
                </a:lnTo>
                <a:lnTo>
                  <a:pt x="347305" y="326009"/>
                </a:lnTo>
                <a:lnTo>
                  <a:pt x="334535" y="330902"/>
                </a:lnTo>
                <a:lnTo>
                  <a:pt x="297847" y="342622"/>
                </a:lnTo>
                <a:lnTo>
                  <a:pt x="259725" y="350181"/>
                </a:lnTo>
                <a:lnTo>
                  <a:pt x="210358" y="353686"/>
                </a:lnTo>
                <a:lnTo>
                  <a:pt x="194406" y="353414"/>
                </a:lnTo>
                <a:lnTo>
                  <a:pt x="150495" y="349309"/>
                </a:lnTo>
                <a:lnTo>
                  <a:pt x="112319" y="340280"/>
                </a:lnTo>
                <a:lnTo>
                  <a:pt x="69945" y="320599"/>
                </a:lnTo>
                <a:lnTo>
                  <a:pt x="40813" y="295100"/>
                </a:lnTo>
                <a:lnTo>
                  <a:pt x="18677" y="263601"/>
                </a:lnTo>
                <a:lnTo>
                  <a:pt x="2691" y="215658"/>
                </a:lnTo>
                <a:lnTo>
                  <a:pt x="0" y="188731"/>
                </a:lnTo>
                <a:lnTo>
                  <a:pt x="330" y="172742"/>
                </a:lnTo>
                <a:lnTo>
                  <a:pt x="5781" y="129827"/>
                </a:lnTo>
                <a:lnTo>
                  <a:pt x="23397" y="83115"/>
                </a:lnTo>
                <a:lnTo>
                  <a:pt x="54301" y="45741"/>
                </a:lnTo>
                <a:lnTo>
                  <a:pt x="85936" y="23877"/>
                </a:lnTo>
                <a:lnTo>
                  <a:pt x="132830" y="6074"/>
                </a:lnTo>
                <a:lnTo>
                  <a:pt x="172273" y="504"/>
                </a:lnTo>
                <a:lnTo>
                  <a:pt x="186347" y="18"/>
                </a:lnTo>
                <a:lnTo>
                  <a:pt x="189825" y="0"/>
                </a:lnTo>
                <a:close/>
              </a:path>
            </a:pathLst>
          </a:custGeom>
          <a:ln w="18288">
            <a:solidFill>
              <a:srgbClr val="FBFBF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2204" y="724916"/>
            <a:ext cx="133350" cy="132715"/>
          </a:xfrm>
          <a:custGeom>
            <a:avLst/>
            <a:gdLst/>
            <a:ahLst/>
            <a:cxnLst/>
            <a:rect l="l" t="t" r="r" b="b"/>
            <a:pathLst>
              <a:path w="133350" h="132715">
                <a:moveTo>
                  <a:pt x="0" y="0"/>
                </a:moveTo>
                <a:lnTo>
                  <a:pt x="0" y="132461"/>
                </a:lnTo>
                <a:lnTo>
                  <a:pt x="32639" y="132461"/>
                </a:lnTo>
                <a:lnTo>
                  <a:pt x="72357" y="130261"/>
                </a:lnTo>
                <a:lnTo>
                  <a:pt x="109415" y="117005"/>
                </a:lnTo>
                <a:lnTo>
                  <a:pt x="130531" y="83898"/>
                </a:lnTo>
                <a:lnTo>
                  <a:pt x="132736" y="71785"/>
                </a:lnTo>
                <a:lnTo>
                  <a:pt x="132322" y="54196"/>
                </a:lnTo>
                <a:lnTo>
                  <a:pt x="107059" y="12423"/>
                </a:lnTo>
                <a:lnTo>
                  <a:pt x="69302" y="108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BFBF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0524" y="1900173"/>
            <a:ext cx="43862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1800" b="1" dirty="0">
                <a:solidFill>
                  <a:srgbClr val="1F487C"/>
                </a:solidFill>
                <a:latin typeface="Verdana"/>
                <a:cs typeface="Verdana"/>
              </a:rPr>
              <a:t>1.	</a:t>
            </a:r>
            <a:r>
              <a:rPr lang="ru-RU" b="1" dirty="0" smtClean="0">
                <a:solidFill>
                  <a:srgbClr val="1F487C"/>
                </a:solidFill>
                <a:latin typeface="Verdana"/>
                <a:cs typeface="Verdana"/>
              </a:rPr>
              <a:t>Термальная абляция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0524" y="3369564"/>
            <a:ext cx="8465687" cy="882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1F487C"/>
              </a:buClr>
              <a:buFont typeface="Verdana"/>
              <a:buAutoNum type="arabicPeriod" startAt="2"/>
              <a:tabLst>
                <a:tab pos="528320" algn="l"/>
              </a:tabLst>
            </a:pPr>
            <a:r>
              <a:rPr lang="ru-RU" sz="1800" b="1" dirty="0" smtClean="0">
                <a:solidFill>
                  <a:srgbClr val="1F487C"/>
                </a:solidFill>
                <a:latin typeface="Verdana"/>
                <a:cs typeface="Verdana"/>
              </a:rPr>
              <a:t>Химическая абляция</a:t>
            </a:r>
            <a:endParaRPr sz="1800" dirty="0">
              <a:latin typeface="Verdana"/>
              <a:cs typeface="Verdana"/>
            </a:endParaRPr>
          </a:p>
          <a:p>
            <a:pPr marL="1085215" marR="6350" lvl="1" indent="-447675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Verdana"/>
              <a:buAutoNum type="alphaLcParenR"/>
              <a:tabLst>
                <a:tab pos="1085850" algn="l"/>
                <a:tab pos="7503795" algn="l"/>
              </a:tabLst>
            </a:pPr>
            <a:r>
              <a:rPr lang="ru-RU" sz="1800" b="1" spc="-15" dirty="0" smtClean="0">
                <a:solidFill>
                  <a:srgbClr val="1F487C"/>
                </a:solidFill>
                <a:latin typeface="Verdana"/>
                <a:cs typeface="Verdana"/>
              </a:rPr>
              <a:t>Пенная склеротерапия под УЗ-контролем </a:t>
            </a:r>
            <a:br>
              <a:rPr lang="ru-RU" sz="1800" b="1" spc="-15" dirty="0" smtClean="0">
                <a:solidFill>
                  <a:srgbClr val="1F487C"/>
                </a:solidFill>
                <a:latin typeface="Verdana"/>
                <a:cs typeface="Verdana"/>
              </a:rPr>
            </a:br>
            <a:r>
              <a:rPr sz="1800" b="1" spc="5" dirty="0" smtClean="0">
                <a:solidFill>
                  <a:srgbClr val="FF0000"/>
                </a:solidFill>
                <a:latin typeface="Verdana"/>
                <a:cs typeface="Verdana"/>
              </a:rPr>
              <a:t>(</a:t>
            </a:r>
            <a:r>
              <a:rPr lang="ru-RU" sz="1800" b="1" spc="5" dirty="0" smtClean="0">
                <a:solidFill>
                  <a:srgbClr val="FF0000"/>
                </a:solidFill>
                <a:latin typeface="Verdana"/>
                <a:cs typeface="Verdana"/>
              </a:rPr>
              <a:t>ПС-УЗК</a:t>
            </a:r>
            <a:r>
              <a:rPr sz="1800" b="1" dirty="0" smtClean="0">
                <a:solidFill>
                  <a:srgbClr val="FF0000"/>
                </a:solidFill>
                <a:latin typeface="Verdana"/>
                <a:cs typeface="Verdana"/>
              </a:rPr>
              <a:t>)</a:t>
            </a:r>
            <a:r>
              <a:rPr lang="ru-RU" sz="1800" b="1" dirty="0" smtClean="0">
                <a:solidFill>
                  <a:srgbClr val="FF0000"/>
                </a:solidFill>
                <a:latin typeface="Verdana"/>
                <a:cs typeface="Verdana"/>
              </a:rPr>
              <a:t>                                                               </a:t>
            </a:r>
            <a:r>
              <a:rPr sz="1800" b="1" spc="-15" dirty="0" smtClean="0">
                <a:solidFill>
                  <a:srgbClr val="1F487C"/>
                </a:solidFill>
                <a:latin typeface="Verdana"/>
                <a:cs typeface="Verdana"/>
              </a:rPr>
              <a:t>11</a:t>
            </a:r>
            <a:r>
              <a:rPr sz="1800" b="1" spc="-10" dirty="0" smtClean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lang="ru-RU" sz="1800" b="1" spc="-10" dirty="0" smtClean="0">
                <a:solidFill>
                  <a:srgbClr val="1F487C"/>
                </a:solidFill>
                <a:latin typeface="Verdana"/>
                <a:cs typeface="Verdana"/>
              </a:rPr>
              <a:t>РКИ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363" y="4302252"/>
            <a:ext cx="62661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0375" algn="l"/>
              </a:tabLst>
            </a:pPr>
            <a:r>
              <a:rPr sz="1800" b="1" dirty="0">
                <a:solidFill>
                  <a:srgbClr val="1F487C"/>
                </a:solidFill>
                <a:latin typeface="Verdana"/>
                <a:cs typeface="Verdana"/>
              </a:rPr>
              <a:t>b)	</a:t>
            </a:r>
            <a:r>
              <a:rPr lang="ru-RU" sz="1800" b="1" dirty="0" smtClean="0">
                <a:solidFill>
                  <a:srgbClr val="1F487C"/>
                </a:solidFill>
                <a:latin typeface="Verdana"/>
                <a:cs typeface="Verdana"/>
              </a:rPr>
              <a:t>Абляция цианокрилатным клеем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32514" y="4302252"/>
            <a:ext cx="14236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5" dirty="0" smtClean="0">
                <a:solidFill>
                  <a:srgbClr val="1F487C"/>
                </a:solidFill>
                <a:latin typeface="Verdana"/>
                <a:cs typeface="Verdana"/>
              </a:rPr>
              <a:t>Нет РКИ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524" y="4784090"/>
            <a:ext cx="6062676" cy="1087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1F487C"/>
              </a:buClr>
              <a:buFont typeface="Verdana"/>
              <a:buAutoNum type="arabicPeriod" startAt="3"/>
              <a:tabLst>
                <a:tab pos="528320" algn="l"/>
              </a:tabLst>
            </a:pPr>
            <a:r>
              <a:rPr lang="ru-RU" sz="1800" b="1" dirty="0" smtClean="0">
                <a:solidFill>
                  <a:srgbClr val="1F487C"/>
                </a:solidFill>
                <a:latin typeface="Verdana"/>
                <a:cs typeface="Verdana"/>
              </a:rPr>
              <a:t>Механо-химическая абляция</a:t>
            </a:r>
            <a:endParaRPr sz="1800" dirty="0">
              <a:latin typeface="Verdana"/>
              <a:cs typeface="Verdana"/>
            </a:endParaRPr>
          </a:p>
          <a:p>
            <a:pPr marL="1085215" lvl="1" indent="-447675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Verdana"/>
              <a:buAutoNum type="alphaLcParenR"/>
              <a:tabLst>
                <a:tab pos="1085850" algn="l"/>
              </a:tabLst>
            </a:pPr>
            <a:r>
              <a:rPr lang="ru-RU" sz="1800" b="1" spc="-10" dirty="0" err="1" smtClean="0">
                <a:solidFill>
                  <a:srgbClr val="1F487C"/>
                </a:solidFill>
                <a:latin typeface="Verdana"/>
                <a:cs typeface="Verdana"/>
              </a:rPr>
              <a:t>Клариве</a:t>
            </a:r>
            <a:r>
              <a:rPr lang="ru-RU" b="1" spc="-10" dirty="0" err="1">
                <a:solidFill>
                  <a:srgbClr val="1F487C"/>
                </a:solidFill>
                <a:latin typeface="Verdana"/>
                <a:cs typeface="Verdana"/>
              </a:rPr>
              <a:t>й</a:t>
            </a:r>
            <a:r>
              <a:rPr lang="ru-RU" sz="1800" b="1" spc="-10" dirty="0" err="1" smtClean="0">
                <a:solidFill>
                  <a:srgbClr val="1F487C"/>
                </a:solidFill>
                <a:latin typeface="Verdana"/>
                <a:cs typeface="Verdana"/>
              </a:rPr>
              <a:t>н</a:t>
            </a:r>
            <a:r>
              <a:rPr lang="ru-RU" sz="1800" b="1" spc="-10" dirty="0" smtClean="0">
                <a:solidFill>
                  <a:srgbClr val="1F487C"/>
                </a:solidFill>
                <a:latin typeface="Verdana"/>
                <a:cs typeface="Verdana"/>
              </a:rPr>
              <a:t> (</a:t>
            </a:r>
            <a:r>
              <a:rPr sz="1800" b="1" spc="-10" dirty="0" err="1" smtClean="0">
                <a:solidFill>
                  <a:srgbClr val="1F487C"/>
                </a:solidFill>
                <a:latin typeface="Verdana"/>
                <a:cs typeface="Verdana"/>
              </a:rPr>
              <a:t>Clari</a:t>
            </a:r>
            <a:r>
              <a:rPr sz="1800" b="1" spc="-25" dirty="0" err="1" smtClean="0">
                <a:solidFill>
                  <a:srgbClr val="1F487C"/>
                </a:solidFill>
                <a:latin typeface="Verdana"/>
                <a:cs typeface="Verdana"/>
              </a:rPr>
              <a:t>v</a:t>
            </a:r>
            <a:r>
              <a:rPr sz="1800" b="1" spc="-5" dirty="0" err="1" smtClean="0">
                <a:solidFill>
                  <a:srgbClr val="1F487C"/>
                </a:solidFill>
                <a:latin typeface="Verdana"/>
                <a:cs typeface="Verdana"/>
              </a:rPr>
              <a:t>e</a:t>
            </a:r>
            <a:r>
              <a:rPr lang="en-US" sz="1800" b="1" spc="-5" dirty="0" err="1" smtClean="0">
                <a:solidFill>
                  <a:srgbClr val="1F487C"/>
                </a:solidFill>
                <a:latin typeface="Verdana"/>
                <a:cs typeface="Verdana"/>
              </a:rPr>
              <a:t>i</a:t>
            </a:r>
            <a:r>
              <a:rPr sz="1800" b="1" spc="5" dirty="0" err="1" smtClean="0">
                <a:solidFill>
                  <a:srgbClr val="1F487C"/>
                </a:solidFill>
                <a:latin typeface="Verdana"/>
                <a:cs typeface="Verdana"/>
              </a:rPr>
              <a:t>n</a:t>
            </a:r>
            <a:r>
              <a:rPr sz="18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®</a:t>
            </a:r>
            <a:r>
              <a:rPr lang="ru-RU" sz="18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  <a:p>
            <a:pPr lvl="1">
              <a:lnSpc>
                <a:spcPts val="1600"/>
              </a:lnSpc>
              <a:spcBef>
                <a:spcPts val="32"/>
              </a:spcBef>
              <a:buClr>
                <a:srgbClr val="1F487C"/>
              </a:buClr>
              <a:buFont typeface="Verdana"/>
              <a:buAutoNum type="alphaLcParenR"/>
            </a:pPr>
            <a:endParaRPr sz="1600" dirty="0"/>
          </a:p>
          <a:p>
            <a:pPr marL="527685" indent="-514984">
              <a:lnSpc>
                <a:spcPct val="100000"/>
              </a:lnSpc>
              <a:buClr>
                <a:srgbClr val="1F487C"/>
              </a:buClr>
              <a:buFont typeface="Verdana"/>
              <a:buAutoNum type="arabicPeriod" startAt="3"/>
              <a:tabLst>
                <a:tab pos="528320" algn="l"/>
              </a:tabLst>
            </a:pPr>
            <a:r>
              <a:rPr lang="ru-RU" sz="1800" b="1" dirty="0" smtClean="0">
                <a:solidFill>
                  <a:srgbClr val="1F487C"/>
                </a:solidFill>
                <a:latin typeface="Verdana"/>
                <a:cs typeface="Verdana"/>
              </a:rPr>
              <a:t>Термо-химическая абляция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5364" y="5924093"/>
            <a:ext cx="35328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marR="6350" indent="-448309">
              <a:lnSpc>
                <a:spcPct val="100000"/>
              </a:lnSpc>
              <a:tabLst>
                <a:tab pos="460375" algn="l"/>
              </a:tabLst>
            </a:pPr>
            <a:r>
              <a:rPr sz="1800" b="1" spc="-5" dirty="0">
                <a:solidFill>
                  <a:srgbClr val="1F487C"/>
                </a:solidFill>
                <a:latin typeface="Verdana"/>
                <a:cs typeface="Verdana"/>
              </a:rPr>
              <a:t>a</a:t>
            </a:r>
            <a:r>
              <a:rPr sz="1800" b="1" dirty="0">
                <a:solidFill>
                  <a:srgbClr val="1F487C"/>
                </a:solidFill>
                <a:latin typeface="Verdana"/>
                <a:cs typeface="Verdana"/>
              </a:rPr>
              <a:t>)	</a:t>
            </a:r>
            <a:r>
              <a:rPr lang="ru-RU" sz="1800" b="1" dirty="0" smtClean="0">
                <a:solidFill>
                  <a:srgbClr val="1F487C"/>
                </a:solidFill>
                <a:latin typeface="Verdana"/>
                <a:cs typeface="Verdana"/>
              </a:rPr>
              <a:t>Лафос (</a:t>
            </a:r>
            <a:r>
              <a:rPr sz="1800" b="1" dirty="0" err="1" smtClean="0">
                <a:solidFill>
                  <a:srgbClr val="1F487C"/>
                </a:solidFill>
                <a:latin typeface="Verdana"/>
                <a:cs typeface="Verdana"/>
              </a:rPr>
              <a:t>La</a:t>
            </a:r>
            <a:r>
              <a:rPr sz="1800" b="1" spc="-10" dirty="0" err="1" smtClean="0">
                <a:solidFill>
                  <a:srgbClr val="1F487C"/>
                </a:solidFill>
                <a:latin typeface="Verdana"/>
                <a:cs typeface="Verdana"/>
              </a:rPr>
              <a:t>f</a:t>
            </a:r>
            <a:r>
              <a:rPr sz="1800" b="1" spc="-15" dirty="0" err="1" smtClean="0">
                <a:solidFill>
                  <a:srgbClr val="1F487C"/>
                </a:solidFill>
                <a:latin typeface="Verdana"/>
                <a:cs typeface="Verdana"/>
              </a:rPr>
              <a:t>os</a:t>
            </a:r>
            <a:r>
              <a:rPr sz="18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®</a:t>
            </a:r>
            <a:r>
              <a:rPr lang="ru-RU" sz="18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2368"/>
              </p:ext>
            </p:extLst>
          </p:nvPr>
        </p:nvGraphicFramePr>
        <p:xfrm>
          <a:off x="1093139" y="2205351"/>
          <a:ext cx="7822260" cy="1013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56"/>
                <a:gridCol w="5566963"/>
                <a:gridCol w="1823241"/>
              </a:tblGrid>
              <a:tr h="34239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a)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lang="ru-RU" sz="1800" b="1" spc="-10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Эндовенозная лазерная абляция</a:t>
                      </a:r>
                      <a:r>
                        <a:rPr lang="ru-RU" sz="1800" b="1" spc="-10" baseline="0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ЭВЛА</a:t>
                      </a:r>
                      <a:r>
                        <a:rPr sz="1800" b="1" spc="-5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35</a:t>
                      </a:r>
                      <a:r>
                        <a:rPr sz="1800" b="1" spc="-25" dirty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800" b="1" spc="-25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РКИ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</a:tr>
              <a:tr h="32918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b)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lang="ru-RU" sz="1800" b="1" spc="-5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Радиочастотная</a:t>
                      </a:r>
                      <a:r>
                        <a:rPr lang="ru-RU" sz="1800" b="1" spc="-5" baseline="0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 абляция </a:t>
                      </a:r>
                      <a:r>
                        <a:rPr sz="18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lang="ru-RU" sz="1800" b="1" spc="-5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РЧА</a:t>
                      </a:r>
                      <a:r>
                        <a:rPr sz="1800" b="1" spc="-5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48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13</a:t>
                      </a:r>
                      <a:r>
                        <a:rPr sz="1800" b="1" spc="-20" dirty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800" b="1" spc="-20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РКИ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</a:tr>
              <a:tr h="3423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c)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lang="ru-RU" sz="1800" b="1" spc="-10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Эндовенозная паровая абляция </a:t>
                      </a:r>
                      <a:r>
                        <a:rPr sz="1800" b="1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lang="ru-RU" sz="1800" b="1" spc="-10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ЭВПА</a:t>
                      </a:r>
                      <a:r>
                        <a:rPr sz="1800" b="1" spc="-5" dirty="0" smtClean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9163" indent="-647700">
                        <a:lnSpc>
                          <a:spcPct val="100000"/>
                        </a:lnSpc>
                        <a:tabLst>
                          <a:tab pos="90488" algn="l"/>
                          <a:tab pos="1073150" algn="l"/>
                        </a:tabLst>
                      </a:pPr>
                      <a:r>
                        <a:rPr lang="ru-RU" sz="1800" b="1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      </a:t>
                      </a:r>
                      <a:r>
                        <a:rPr sz="1800" b="1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1F487C"/>
                          </a:solidFill>
                          <a:latin typeface="Verdana"/>
                          <a:cs typeface="Verdana"/>
                        </a:rPr>
                        <a:t> РКИ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2" name="object 2"/>
          <p:cNvSpPr/>
          <p:nvPr/>
        </p:nvSpPr>
        <p:spPr>
          <a:xfrm>
            <a:off x="76200" y="224027"/>
            <a:ext cx="8609076" cy="1292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Новые методы лечения</a:t>
            </a:r>
            <a: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endParaRPr lang="ru-RU" sz="3200" b="1" dirty="0" smtClean="0">
              <a:effectLst>
                <a:reflection stA="45000" endPos="1000" dist="50800" dir="5400000" sy="-100000" algn="bl" rotWithShape="0"/>
              </a:effectLst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7493001" y="5098118"/>
            <a:ext cx="14236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5" dirty="0" smtClean="0">
                <a:solidFill>
                  <a:srgbClr val="1F487C"/>
                </a:solidFill>
                <a:latin typeface="Verdana"/>
                <a:cs typeface="Verdana"/>
              </a:rPr>
              <a:t>Нет РКИ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7522604" y="5966232"/>
            <a:ext cx="13828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5" dirty="0" smtClean="0">
                <a:solidFill>
                  <a:srgbClr val="1F487C"/>
                </a:solidFill>
                <a:latin typeface="Verdana"/>
                <a:cs typeface="Verdana"/>
              </a:rPr>
              <a:t>Нет РКИ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333519" y="2066290"/>
            <a:ext cx="8593429" cy="2728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buClr>
                <a:srgbClr val="1F487C"/>
              </a:buClr>
              <a:buFont typeface="Wingdings"/>
              <a:buChar char=""/>
              <a:tabLst>
                <a:tab pos="355600" algn="l"/>
              </a:tabLst>
            </a:pPr>
            <a:r>
              <a:rPr lang="ru-RU" sz="2400" b="1" dirty="0" smtClean="0">
                <a:solidFill>
                  <a:srgbClr val="1F487C"/>
                </a:solidFill>
                <a:latin typeface="Arial"/>
                <a:cs typeface="Arial"/>
              </a:rPr>
              <a:t>Противоотечное действие ФП </a:t>
            </a:r>
            <a:r>
              <a:rPr lang="ru-RU" sz="2400" spc="-5" dirty="0" smtClean="0">
                <a:solidFill>
                  <a:srgbClr val="1F487C"/>
                </a:solidFill>
                <a:latin typeface="Arial"/>
                <a:cs typeface="Arial"/>
              </a:rPr>
              <a:t>доказано в </a:t>
            </a:r>
            <a:r>
              <a:rPr lang="ru-RU" sz="2400" spc="-5" dirty="0" err="1" smtClean="0">
                <a:solidFill>
                  <a:srgbClr val="1F487C"/>
                </a:solidFill>
                <a:latin typeface="Arial"/>
                <a:cs typeface="Arial"/>
              </a:rPr>
              <a:t>Кохрановских</a:t>
            </a:r>
            <a:r>
              <a:rPr lang="ru-RU" sz="2400" spc="-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400" spc="-5" dirty="0" smtClean="0">
                <a:solidFill>
                  <a:srgbClr val="1F487C"/>
                </a:solidFill>
                <a:latin typeface="Arial"/>
                <a:cs typeface="Arial"/>
              </a:rPr>
              <a:t>обзорах</a:t>
            </a:r>
            <a:r>
              <a:rPr sz="2400" spc="-15" baseline="24305" dirty="0" smtClean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2400" spc="322" baseline="2430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и в мета-анализах</a:t>
            </a:r>
            <a:r>
              <a:rPr lang="ru-RU" sz="2400" i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400" i="1" dirty="0" smtClean="0">
                <a:solidFill>
                  <a:srgbClr val="1F487C"/>
                </a:solidFill>
                <a:latin typeface="Arial"/>
                <a:cs typeface="Arial"/>
              </a:rPr>
              <a:t>(</a:t>
            </a:r>
            <a:r>
              <a:rPr lang="ru-RU" sz="2400" b="1" i="1" dirty="0" smtClean="0">
                <a:solidFill>
                  <a:srgbClr val="1F487C"/>
                </a:solidFill>
                <a:latin typeface="Arial"/>
                <a:cs typeface="Arial"/>
              </a:rPr>
              <a:t>в частности наиболее выраженное для МОФФ(</a:t>
            </a:r>
            <a:r>
              <a:rPr lang="ru-RU" sz="2400" b="1" i="1" dirty="0" err="1" smtClean="0">
                <a:solidFill>
                  <a:srgbClr val="1F487C"/>
                </a:solidFill>
                <a:latin typeface="Arial"/>
                <a:cs typeface="Arial"/>
              </a:rPr>
              <a:t>Детралекса</a:t>
            </a:r>
            <a:r>
              <a:rPr lang="ru-RU" sz="2400" b="1" i="1" dirty="0" smtClean="0">
                <a:solidFill>
                  <a:srgbClr val="1F487C"/>
                </a:solidFill>
                <a:latin typeface="Arial"/>
                <a:cs typeface="Arial"/>
              </a:rPr>
              <a:t>))</a:t>
            </a:r>
            <a:r>
              <a:rPr sz="2400" i="1" dirty="0" smtClean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2400" spc="-15" baseline="24305" dirty="0" smtClean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endParaRPr sz="2400" baseline="24305" dirty="0">
              <a:latin typeface="Arial"/>
              <a:cs typeface="Arial"/>
            </a:endParaRPr>
          </a:p>
          <a:p>
            <a:pPr>
              <a:lnSpc>
                <a:spcPts val="1600"/>
              </a:lnSpc>
              <a:spcBef>
                <a:spcPts val="32"/>
              </a:spcBef>
              <a:buClr>
                <a:srgbClr val="1F487C"/>
              </a:buClr>
              <a:buFont typeface="Wingdings"/>
              <a:buChar char=""/>
            </a:pPr>
            <a:endParaRPr sz="1600" dirty="0"/>
          </a:p>
          <a:p>
            <a:pPr>
              <a:lnSpc>
                <a:spcPts val="2400"/>
              </a:lnSpc>
              <a:buClr>
                <a:srgbClr val="1F487C"/>
              </a:buClr>
              <a:buFont typeface="Wingdings"/>
              <a:buChar char=""/>
            </a:pPr>
            <a:endParaRPr sz="2400" dirty="0"/>
          </a:p>
          <a:p>
            <a:pPr marL="355600" marR="881380" indent="-342900">
              <a:lnSpc>
                <a:spcPct val="100000"/>
              </a:lnSpc>
              <a:buClr>
                <a:srgbClr val="1F487C"/>
              </a:buClr>
              <a:buFont typeface="Wingdings"/>
              <a:buChar char=""/>
              <a:tabLst>
                <a:tab pos="355600" algn="l"/>
              </a:tabLst>
            </a:pP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Примечание</a:t>
            </a:r>
            <a:r>
              <a:rPr sz="2400" dirty="0" smtClean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sz="2400" spc="-1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400" spc="-15" dirty="0" smtClean="0">
                <a:solidFill>
                  <a:srgbClr val="1F487C"/>
                </a:solidFill>
                <a:latin typeface="Arial"/>
                <a:cs typeface="Arial"/>
              </a:rPr>
              <a:t>флеботропные препараты помогают в резорбции отека за счет своей способности уменьшать проницаемость капилляров</a:t>
            </a: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"/>
          <p:cNvSpPr/>
          <p:nvPr/>
        </p:nvSpPr>
        <p:spPr>
          <a:xfrm>
            <a:off x="381000" y="193636"/>
            <a:ext cx="8382000" cy="1167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30"/>
          <p:cNvSpPr txBox="1"/>
          <p:nvPr/>
        </p:nvSpPr>
        <p:spPr>
          <a:xfrm>
            <a:off x="280860" y="265422"/>
            <a:ext cx="8664575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Показания к применению ФП </a:t>
            </a:r>
            <a:br>
              <a:rPr lang="ru-RU"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ru-RU"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у пациентов с венозным отеком</a:t>
            </a:r>
            <a:endParaRPr sz="2800" baseline="2525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259138" y="1828754"/>
            <a:ext cx="8790190" cy="3839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525" indent="-342900">
              <a:lnSpc>
                <a:spcPct val="100000"/>
              </a:lnSpc>
              <a:buClr>
                <a:srgbClr val="1F487C"/>
              </a:buClr>
              <a:buFont typeface="Wingdings"/>
              <a:buChar char=""/>
              <a:tabLst>
                <a:tab pos="356235" algn="l"/>
              </a:tabLst>
            </a:pP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Некоторые флеботропные препараты, при добавлении к компрессионной терапии, ускоряют процесс заживления</a:t>
            </a:r>
            <a:r>
              <a:rPr sz="2400" dirty="0" smtClean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1600"/>
              </a:lnSpc>
              <a:spcBef>
                <a:spcPts val="33"/>
              </a:spcBef>
              <a:buClr>
                <a:srgbClr val="1F487C"/>
              </a:buClr>
              <a:buFont typeface="Wingdings"/>
              <a:buChar char=""/>
            </a:pPr>
            <a:endParaRPr sz="1600" dirty="0"/>
          </a:p>
          <a:p>
            <a:pPr>
              <a:lnSpc>
                <a:spcPts val="2400"/>
              </a:lnSpc>
              <a:buClr>
                <a:srgbClr val="1F487C"/>
              </a:buClr>
              <a:buFont typeface="Wingdings"/>
              <a:buChar char=""/>
            </a:pPr>
            <a:endParaRPr sz="2400" dirty="0"/>
          </a:p>
          <a:p>
            <a:pPr marL="355600" marR="383540" indent="-342900">
              <a:lnSpc>
                <a:spcPct val="100000"/>
              </a:lnSpc>
              <a:buClr>
                <a:srgbClr val="1F487C"/>
              </a:buClr>
              <a:buFont typeface="Wingdings"/>
              <a:buChar char=""/>
              <a:tabLst>
                <a:tab pos="356235" algn="l"/>
              </a:tabLst>
            </a:pP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Для </a:t>
            </a:r>
            <a:r>
              <a:rPr lang="ru-RU" sz="2400" dirty="0" smtClean="0">
                <a:solidFill>
                  <a:srgbClr val="FF0000"/>
                </a:solidFill>
                <a:latin typeface="Arial"/>
                <a:cs typeface="Arial"/>
              </a:rPr>
              <a:t>МОФФ</a:t>
            </a:r>
            <a:r>
              <a:rPr sz="2400" dirty="0" smtClean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ru-RU" sz="2400" dirty="0" smtClean="0">
                <a:solidFill>
                  <a:srgbClr val="FF0000"/>
                </a:solidFill>
                <a:latin typeface="Arial"/>
                <a:cs typeface="Arial"/>
              </a:rPr>
              <a:t>Детралекс</a:t>
            </a:r>
            <a:r>
              <a:rPr sz="2400" dirty="0" smtClean="0">
                <a:solidFill>
                  <a:srgbClr val="FF0000"/>
                </a:solidFill>
                <a:latin typeface="Arial"/>
                <a:cs typeface="Arial"/>
              </a:rPr>
              <a:t>):</a:t>
            </a:r>
            <a:r>
              <a:rPr sz="2400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результаты мета-анализа 5 исследований с участием </a:t>
            </a:r>
            <a:r>
              <a:rPr sz="2400" dirty="0" smtClean="0">
                <a:solidFill>
                  <a:srgbClr val="1F487C"/>
                </a:solidFill>
                <a:latin typeface="Arial"/>
                <a:cs typeface="Arial"/>
              </a:rPr>
              <a:t>723</a:t>
            </a:r>
            <a:r>
              <a:rPr sz="2400" spc="-10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400" spc="-10" dirty="0" smtClean="0">
                <a:solidFill>
                  <a:srgbClr val="1F487C"/>
                </a:solidFill>
                <a:latin typeface="Arial"/>
                <a:cs typeface="Arial"/>
              </a:rPr>
              <a:t>пациентов</a:t>
            </a:r>
            <a:r>
              <a:rPr sz="2400" spc="5" dirty="0" smtClean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2400" spc="-15" baseline="24305" dirty="0" smtClean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2400" baseline="24305" dirty="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2"/>
              </a:spcBef>
              <a:buClr>
                <a:srgbClr val="1F487C"/>
              </a:buClr>
              <a:buFont typeface="Wingdings"/>
              <a:buChar char=""/>
            </a:pPr>
            <a:endParaRPr sz="2800" dirty="0"/>
          </a:p>
          <a:p>
            <a:pPr marL="355600" marR="6350" indent="-342900">
              <a:lnSpc>
                <a:spcPct val="100000"/>
              </a:lnSpc>
              <a:buClr>
                <a:srgbClr val="1F487C"/>
              </a:buClr>
              <a:buFont typeface="Wingdings"/>
              <a:buChar char=""/>
              <a:tabLst>
                <a:tab pos="356235" algn="l"/>
              </a:tabLst>
            </a:pP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При наличии подвздошно-бедренной </a:t>
            </a:r>
            <a:r>
              <a:rPr lang="ru-RU" sz="2400" b="1" dirty="0" smtClean="0">
                <a:solidFill>
                  <a:srgbClr val="1F487C"/>
                </a:solidFill>
                <a:latin typeface="Arial"/>
                <a:cs typeface="Arial"/>
              </a:rPr>
              <a:t>обструкции </a:t>
            </a: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и у пациентов с </a:t>
            </a:r>
            <a:r>
              <a:rPr lang="ru-RU" sz="2400" b="1" dirty="0" smtClean="0">
                <a:solidFill>
                  <a:srgbClr val="1F487C"/>
                </a:solidFill>
                <a:latin typeface="Arial"/>
                <a:cs typeface="Arial"/>
              </a:rPr>
              <a:t>рефлюксом</a:t>
            </a: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 по глубоким венам</a:t>
            </a:r>
            <a:r>
              <a:rPr sz="2400" dirty="0" smtClean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400" spc="-1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1F487C"/>
                </a:solidFill>
                <a:latin typeface="Arial"/>
                <a:cs typeface="Arial"/>
              </a:rPr>
              <a:t>компрессия </a:t>
            </a: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является ключом</a:t>
            </a:r>
            <a:r>
              <a:rPr sz="2400" dirty="0" smtClean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400" spc="-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ru-RU" sz="2400" spc="-5" dirty="0" smtClean="0">
                <a:solidFill>
                  <a:srgbClr val="1F487C"/>
                </a:solidFill>
                <a:latin typeface="Arial"/>
                <a:cs typeface="Arial"/>
              </a:rPr>
              <a:t>однако </a:t>
            </a:r>
            <a:r>
              <a:rPr lang="ru-RU" sz="2400" dirty="0" smtClean="0">
                <a:solidFill>
                  <a:srgbClr val="FF0000"/>
                </a:solidFill>
                <a:latin typeface="Arial"/>
                <a:cs typeface="Arial"/>
              </a:rPr>
              <a:t>МОФФ </a:t>
            </a:r>
            <a:r>
              <a:rPr lang="ru-RU" sz="2400" dirty="0" smtClean="0">
                <a:solidFill>
                  <a:srgbClr val="1F487C"/>
                </a:solidFill>
                <a:latin typeface="Arial"/>
                <a:cs typeface="Arial"/>
              </a:rPr>
              <a:t>и другие флеботропные препараты должны быть комплементарным лечением</a:t>
            </a:r>
            <a:r>
              <a:rPr sz="2400" dirty="0" smtClean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"/>
          <p:cNvSpPr/>
          <p:nvPr/>
        </p:nvSpPr>
        <p:spPr>
          <a:xfrm>
            <a:off x="223984" y="193636"/>
            <a:ext cx="8763000" cy="1167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2" name="object 30"/>
          <p:cNvSpPr txBox="1"/>
          <p:nvPr/>
        </p:nvSpPr>
        <p:spPr>
          <a:xfrm>
            <a:off x="280860" y="265422"/>
            <a:ext cx="8664575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Показания к применению ФП у пациентов с трофическими венозными язвами</a:t>
            </a:r>
            <a:endParaRPr sz="2800" baseline="2525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317805" y="1295400"/>
            <a:ext cx="8749995" cy="374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510"/>
              </a:lnSpc>
              <a:buClr>
                <a:srgbClr val="1F487C"/>
              </a:buClr>
              <a:buFont typeface="Wingdings" panose="05000000000000000000" pitchFamily="2" charset="2"/>
              <a:buChar char="Ø"/>
              <a:tabLst>
                <a:tab pos="355600" algn="l"/>
                <a:tab pos="2077085" algn="l"/>
              </a:tabLst>
            </a:pPr>
            <a:r>
              <a:rPr lang="ru-RU" spc="-15" dirty="0" smtClean="0"/>
              <a:t>Уменьшение боли, вызванной синдромом тазового венозного застоя</a:t>
            </a:r>
            <a:r>
              <a:rPr lang="ru-RU" spc="50" dirty="0" smtClean="0"/>
              <a:t>,</a:t>
            </a:r>
            <a:r>
              <a:rPr sz="2175" baseline="24904" dirty="0" smtClean="0"/>
              <a:t>1</a:t>
            </a:r>
            <a:r>
              <a:rPr lang="ru-RU" sz="2175" baseline="24904" dirty="0" smtClean="0"/>
              <a:t> </a:t>
            </a:r>
            <a:r>
              <a:rPr lang="ru-RU" b="1" spc="-10" dirty="0" smtClean="0">
                <a:latin typeface="Arial"/>
                <a:cs typeface="Arial"/>
              </a:rPr>
              <a:t> </a:t>
            </a:r>
            <a:r>
              <a:rPr b="1" spc="-10" dirty="0" smtClean="0">
                <a:latin typeface="Arial"/>
                <a:cs typeface="Arial"/>
              </a:rPr>
              <a:t>(</a:t>
            </a:r>
            <a:r>
              <a:rPr lang="ru-RU" b="1" spc="-10" dirty="0" smtClean="0">
                <a:latin typeface="Arial"/>
                <a:cs typeface="Arial"/>
              </a:rPr>
              <a:t>МОФФ</a:t>
            </a:r>
            <a:r>
              <a:rPr b="1" spc="-15" dirty="0" smtClean="0">
                <a:latin typeface="Arial"/>
                <a:cs typeface="Arial"/>
              </a:rPr>
              <a:t>)</a:t>
            </a:r>
            <a:r>
              <a:rPr lang="ru-RU" b="1" dirty="0" smtClean="0"/>
              <a:t> </a:t>
            </a:r>
            <a:r>
              <a:rPr lang="ru-RU" spc="-15" dirty="0" smtClean="0"/>
              <a:t>и варикоцеле</a:t>
            </a:r>
            <a:r>
              <a:rPr dirty="0" smtClean="0"/>
              <a:t>.</a:t>
            </a:r>
            <a:r>
              <a:rPr sz="2175" spc="7" baseline="24904" dirty="0" smtClean="0"/>
              <a:t>2,3</a:t>
            </a:r>
            <a:endParaRPr sz="2175" baseline="24904" dirty="0" smtClean="0">
              <a:latin typeface="Arial"/>
              <a:cs typeface="Arial"/>
            </a:endParaRPr>
          </a:p>
          <a:p>
            <a:pPr>
              <a:lnSpc>
                <a:spcPts val="2200"/>
              </a:lnSpc>
            </a:pPr>
            <a:endParaRPr sz="1250" dirty="0" smtClean="0"/>
          </a:p>
          <a:p>
            <a:pPr marL="355600" marR="596265" indent="-342900">
              <a:lnSpc>
                <a:spcPts val="2380"/>
              </a:lnSpc>
              <a:buClr>
                <a:srgbClr val="1F487C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pc="-15" dirty="0" smtClean="0"/>
              <a:t>Уменьшение потребления аанльгетиков в течечние 2 недель после стриппинга  по поводу варикозно расширенных вен</a:t>
            </a:r>
            <a:r>
              <a:rPr dirty="0" smtClean="0"/>
              <a:t> </a:t>
            </a:r>
            <a:r>
              <a:rPr spc="20" dirty="0" smtClean="0"/>
              <a:t>(</a:t>
            </a:r>
            <a:r>
              <a:rPr lang="ru-RU" b="1" spc="-10" dirty="0" smtClean="0"/>
              <a:t>в сочетании с МОФФ</a:t>
            </a:r>
            <a:r>
              <a:rPr spc="-10" dirty="0" smtClean="0"/>
              <a:t>).</a:t>
            </a:r>
            <a:r>
              <a:rPr sz="2175" baseline="24904" dirty="0"/>
              <a:t>4</a:t>
            </a:r>
            <a:endParaRPr sz="2175" baseline="24904" dirty="0">
              <a:latin typeface="Arial"/>
              <a:cs typeface="Arial"/>
            </a:endParaRPr>
          </a:p>
          <a:p>
            <a:pPr marL="342900" indent="-342900">
              <a:lnSpc>
                <a:spcPts val="2150"/>
              </a:lnSpc>
              <a:spcBef>
                <a:spcPts val="24"/>
              </a:spcBef>
              <a:buClr>
                <a:srgbClr val="1F487C"/>
              </a:buClr>
              <a:buFont typeface="Wingdings" panose="05000000000000000000" pitchFamily="2" charset="2"/>
              <a:buChar char="Ø"/>
            </a:pPr>
            <a:endParaRPr sz="2150" dirty="0"/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pc="-15" dirty="0" smtClean="0"/>
              <a:t>Уменьшение образования послеоперационных синяков и гематомы </a:t>
            </a:r>
            <a:r>
              <a:rPr spc="20" dirty="0" smtClean="0"/>
              <a:t>(</a:t>
            </a:r>
            <a:r>
              <a:rPr lang="ru-RU" b="1" spc="-15" dirty="0" smtClean="0"/>
              <a:t>МОФФ</a:t>
            </a:r>
            <a:r>
              <a:rPr spc="-10" dirty="0" smtClean="0"/>
              <a:t>).</a:t>
            </a:r>
            <a:r>
              <a:rPr sz="2175" baseline="24904" dirty="0"/>
              <a:t>5</a:t>
            </a:r>
            <a:endParaRPr sz="2175" baseline="24904" dirty="0">
              <a:latin typeface="Arial"/>
              <a:cs typeface="Arial"/>
            </a:endParaRPr>
          </a:p>
          <a:p>
            <a:pPr marL="342900" indent="-342900">
              <a:lnSpc>
                <a:spcPts val="2400"/>
              </a:lnSpc>
              <a:spcBef>
                <a:spcPts val="92"/>
              </a:spcBef>
              <a:buClr>
                <a:srgbClr val="1F487C"/>
              </a:buClr>
              <a:buFont typeface="Wingdings" panose="05000000000000000000" pitchFamily="2" charset="2"/>
              <a:buChar char="Ø"/>
            </a:pPr>
            <a:endParaRPr sz="2400" dirty="0"/>
          </a:p>
          <a:p>
            <a:pPr marL="355600" marR="385445" indent="-342900">
              <a:lnSpc>
                <a:spcPts val="2380"/>
              </a:lnSpc>
              <a:buClr>
                <a:srgbClr val="1F487C"/>
              </a:buClr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pc="-15" dirty="0" smtClean="0"/>
              <a:t>Улучшение качества жизни после процедур эндовенозной абляции варикозно расширенных вен </a:t>
            </a:r>
            <a:r>
              <a:rPr dirty="0" smtClean="0"/>
              <a:t>(</a:t>
            </a:r>
            <a:r>
              <a:rPr lang="ru-RU" b="1" spc="-20" dirty="0" smtClean="0"/>
              <a:t>МОФФ</a:t>
            </a:r>
            <a:r>
              <a:rPr spc="-10" dirty="0" smtClean="0"/>
              <a:t>).</a:t>
            </a:r>
            <a:r>
              <a:rPr sz="2175" baseline="24904" dirty="0"/>
              <a:t>6</a:t>
            </a:r>
            <a:endParaRPr sz="2175" baseline="24904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914" y="5646420"/>
            <a:ext cx="512699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Simsek</a:t>
            </a:r>
            <a:r>
              <a:rPr sz="1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Burak</a:t>
            </a:r>
            <a:r>
              <a:rPr sz="1200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askin</a:t>
            </a:r>
            <a:r>
              <a:rPr sz="12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O. </a:t>
            </a:r>
            <a:r>
              <a:rPr sz="1200" i="1" spc="-5" dirty="0">
                <a:solidFill>
                  <a:srgbClr val="1F487C"/>
                </a:solidFill>
                <a:latin typeface="Arial"/>
                <a:cs typeface="Arial"/>
              </a:rPr>
              <a:t>Cli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200" i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Exp</a:t>
            </a:r>
            <a:r>
              <a:rPr sz="1200" i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200" i="1" spc="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st</a:t>
            </a:r>
            <a:r>
              <a:rPr sz="1200" i="1" spc="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200" i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Gy</a:t>
            </a:r>
            <a:r>
              <a:rPr sz="1200" i="1" spc="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ecol</a:t>
            </a:r>
            <a:r>
              <a:rPr sz="1200" i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2007;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6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8.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Do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an</a:t>
            </a:r>
            <a:r>
              <a:rPr sz="1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F et al.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Androlo</a:t>
            </a:r>
            <a:r>
              <a:rPr sz="1200" i="1" spc="5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ia</a:t>
            </a:r>
            <a:r>
              <a:rPr sz="1200" i="1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2013,</a:t>
            </a:r>
            <a:r>
              <a:rPr sz="120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20, </a:t>
            </a:r>
            <a:r>
              <a:rPr sz="1200" spc="-80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–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Sö</a:t>
            </a:r>
            <a:r>
              <a:rPr sz="1200" spc="-15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le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ez</a:t>
            </a:r>
            <a:r>
              <a:rPr sz="1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H et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al.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200" i="1" spc="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200" i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200" i="1" spc="-1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ol</a:t>
            </a:r>
            <a:r>
              <a:rPr sz="12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Ne</a:t>
            </a:r>
            <a:r>
              <a:rPr sz="1200" i="1" spc="5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hrol</a:t>
            </a:r>
            <a:r>
              <a:rPr sz="1200" i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2012</a:t>
            </a:r>
            <a:r>
              <a:rPr sz="1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;</a:t>
            </a:r>
            <a:r>
              <a:rPr sz="1200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44: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0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–418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200" spc="-60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erko</a:t>
            </a:r>
            <a:r>
              <a:rPr sz="1200" spc="-1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200" spc="-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t al.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Ro</a:t>
            </a:r>
            <a:r>
              <a:rPr sz="1200" i="1" spc="-35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hl</a:t>
            </a:r>
            <a:r>
              <a:rPr sz="1200" i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Chir</a:t>
            </a:r>
            <a:r>
              <a:rPr sz="1200" i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2005;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8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10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41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6.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Pok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200" spc="-15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sky</a:t>
            </a:r>
            <a:r>
              <a:rPr sz="1200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et al.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Angiol</a:t>
            </a:r>
            <a:r>
              <a:rPr sz="1200" i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Sosus</a:t>
            </a:r>
            <a:r>
              <a:rPr sz="1200" i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Khir</a:t>
            </a:r>
            <a:r>
              <a:rPr sz="1200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2007;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3: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7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5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1F487C"/>
              </a:buClr>
              <a:buFont typeface="Arial"/>
              <a:buAutoNum type="arabicPeriod"/>
              <a:tabLst>
                <a:tab pos="355600" algn="l"/>
              </a:tabLst>
            </a:pP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Bo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achev</a:t>
            </a:r>
            <a:r>
              <a:rPr sz="12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V 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al.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Phle</a:t>
            </a:r>
            <a:r>
              <a:rPr sz="1200" i="1" spc="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oly</a:t>
            </a:r>
            <a:r>
              <a:rPr sz="1200" i="1" spc="-2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phol</a:t>
            </a:r>
            <a:r>
              <a:rPr sz="1200" i="1" spc="-10" dirty="0">
                <a:solidFill>
                  <a:srgbClr val="1F487C"/>
                </a:solidFill>
                <a:latin typeface="Arial"/>
                <a:cs typeface="Arial"/>
              </a:rPr>
              <a:t>og</a:t>
            </a:r>
            <a:r>
              <a:rPr sz="1200" i="1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1200" i="1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2013;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r>
              <a:rPr sz="1200" spc="5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5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10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223984" y="193637"/>
            <a:ext cx="8721451" cy="720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30"/>
          <p:cNvSpPr txBox="1"/>
          <p:nvPr/>
        </p:nvSpPr>
        <p:spPr>
          <a:xfrm>
            <a:off x="280860" y="265422"/>
            <a:ext cx="8664575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FFFFFF"/>
                </a:solidFill>
                <a:latin typeface="Arial Black"/>
                <a:cs typeface="Arial Black"/>
              </a:rPr>
              <a:t>Другие показания</a:t>
            </a:r>
            <a:endParaRPr sz="2800" baseline="2525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09800" y="1641477"/>
            <a:ext cx="50292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lang="ru-RU" sz="3100" b="1" spc="-25" dirty="0" smtClean="0">
                <a:solidFill>
                  <a:srgbClr val="1F487C"/>
                </a:solidFill>
                <a:latin typeface="Verdana"/>
                <a:cs typeface="Verdana"/>
              </a:rPr>
              <a:t>Термальная абляция</a:t>
            </a:r>
            <a:endParaRPr sz="31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362200"/>
            <a:ext cx="8382000" cy="388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342900">
              <a:lnSpc>
                <a:spcPct val="120000"/>
              </a:lnSpc>
              <a:buClr>
                <a:srgbClr val="1F487C"/>
              </a:buClr>
              <a:buFont typeface="Arial"/>
              <a:buChar char="•"/>
              <a:tabLst>
                <a:tab pos="356235" algn="l"/>
              </a:tabLst>
            </a:pPr>
            <a:r>
              <a:rPr lang="ru-RU" sz="2200" b="1" i="1" u="heavy" spc="-10" dirty="0" smtClean="0">
                <a:solidFill>
                  <a:srgbClr val="1F487C"/>
                </a:solidFill>
                <a:latin typeface="Verdana"/>
                <a:cs typeface="Verdana"/>
              </a:rPr>
              <a:t>Ранний послеоперационный период</a:t>
            </a:r>
            <a:endParaRPr sz="2200" dirty="0">
              <a:latin typeface="Verdana"/>
              <a:cs typeface="Verdana"/>
            </a:endParaRPr>
          </a:p>
          <a:p>
            <a:pPr marR="134620">
              <a:lnSpc>
                <a:spcPct val="120000"/>
              </a:lnSpc>
            </a:pPr>
            <a:r>
              <a:rPr lang="ru-RU" sz="22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Методы термальной абляции ассоциируются с меньшей послеоперационной болью, более ранним возвратом к нормальной активности и более коротким периодом выздоровления.</a:t>
            </a:r>
            <a:endParaRPr sz="2200" dirty="0">
              <a:latin typeface="Verdana"/>
              <a:cs typeface="Verdana"/>
            </a:endParaRPr>
          </a:p>
          <a:p>
            <a:pPr marR="6350" indent="-342900">
              <a:lnSpc>
                <a:spcPct val="120000"/>
              </a:lnSpc>
              <a:spcBef>
                <a:spcPts val="1800"/>
              </a:spcBef>
              <a:buClr>
                <a:srgbClr val="1F487C"/>
              </a:buClr>
              <a:buFont typeface="Arial"/>
              <a:buChar char="•"/>
              <a:tabLst>
                <a:tab pos="356235" algn="l"/>
              </a:tabLst>
            </a:pPr>
            <a:r>
              <a:rPr lang="ru-RU" sz="2200" b="1" i="1" u="heavy" spc="-20" dirty="0" smtClean="0">
                <a:solidFill>
                  <a:srgbClr val="1F487C"/>
                </a:solidFill>
                <a:latin typeface="Verdana"/>
                <a:cs typeface="Verdana"/>
              </a:rPr>
              <a:t>Среднесрочные и отдаленные результаты </a:t>
            </a:r>
            <a:r>
              <a:rPr lang="ru-RU" sz="22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термальной абляции как минимум столь же хорошие, как и после традиционного открытого хирургического вмешательства.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13" name="object 2"/>
          <p:cNvSpPr/>
          <p:nvPr/>
        </p:nvSpPr>
        <p:spPr>
          <a:xfrm>
            <a:off x="76200" y="224027"/>
            <a:ext cx="8609076" cy="1292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Новые методы лечения</a:t>
            </a:r>
            <a: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endParaRPr lang="ru-RU" sz="3200" b="1" dirty="0" smtClean="0">
              <a:effectLst>
                <a:reflection stA="45000" endPos="1000" dist="508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6200" y="1602104"/>
            <a:ext cx="8991600" cy="5044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9315">
              <a:lnSpc>
                <a:spcPct val="100000"/>
              </a:lnSpc>
            </a:pPr>
            <a:r>
              <a:rPr lang="ru-RU" sz="2800" b="1" dirty="0" smtClean="0">
                <a:solidFill>
                  <a:srgbClr val="1F487C"/>
                </a:solidFill>
                <a:latin typeface="Verdana"/>
                <a:cs typeface="Verdana"/>
              </a:rPr>
              <a:t>Химическая абляция</a:t>
            </a:r>
            <a:endParaRPr sz="2800" dirty="0" smtClean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505"/>
              </a:spcBef>
              <a:buClr>
                <a:srgbClr val="1F487C"/>
              </a:buClr>
              <a:buFont typeface="Arial"/>
              <a:buChar char="•"/>
              <a:tabLst>
                <a:tab pos="356235" algn="l"/>
              </a:tabLst>
            </a:pPr>
            <a:r>
              <a:rPr lang="ru-RU" sz="2200" b="1" i="1" u="heavy" dirty="0" smtClean="0">
                <a:solidFill>
                  <a:srgbClr val="1F487C"/>
                </a:solidFill>
                <a:latin typeface="Verdana"/>
                <a:cs typeface="Verdana"/>
              </a:rPr>
              <a:t>Ранний послеоперационный период</a:t>
            </a:r>
            <a:endParaRPr sz="2200" dirty="0" smtClean="0">
              <a:latin typeface="Verdana"/>
              <a:cs typeface="Verdana"/>
            </a:endParaRPr>
          </a:p>
          <a:p>
            <a:pPr marL="355600" marR="128905">
              <a:lnSpc>
                <a:spcPct val="100000"/>
              </a:lnSpc>
            </a:pPr>
            <a:r>
              <a:rPr lang="ru-RU" sz="2200" b="1" dirty="0" smtClean="0">
                <a:solidFill>
                  <a:srgbClr val="1F487C"/>
                </a:solidFill>
                <a:latin typeface="Verdana"/>
                <a:cs typeface="Verdana"/>
              </a:rPr>
              <a:t>Методы химической абляции ассоциируются с меньшей послеоперационной болью, более ранним возвратом к нормальной активности и более коротким периодом выздоровления. Методы ХА менее дорогие, чем ВЛ+С и ТА.</a:t>
            </a:r>
            <a:endParaRPr sz="2200" dirty="0">
              <a:latin typeface="Verdana"/>
              <a:cs typeface="Verdana"/>
            </a:endParaRPr>
          </a:p>
          <a:p>
            <a:pPr marL="355600" marR="6350" indent="-342900">
              <a:lnSpc>
                <a:spcPct val="100000"/>
              </a:lnSpc>
              <a:spcBef>
                <a:spcPts val="1775"/>
              </a:spcBef>
              <a:buClr>
                <a:srgbClr val="1F487C"/>
              </a:buClr>
              <a:buFont typeface="Arial"/>
              <a:buChar char="•"/>
              <a:tabLst>
                <a:tab pos="356235" algn="l"/>
              </a:tabLst>
            </a:pPr>
            <a:r>
              <a:rPr lang="ru-RU" sz="2200" b="1" i="1" u="heavy" spc="-15" dirty="0" smtClean="0">
                <a:solidFill>
                  <a:srgbClr val="1F487C"/>
                </a:solidFill>
                <a:latin typeface="Verdana"/>
                <a:cs typeface="Verdana"/>
              </a:rPr>
              <a:t>Среднесрочные и отдаленные результаты </a:t>
            </a:r>
            <a:r>
              <a:rPr lang="ru-RU" sz="2200" b="1" i="1" u="heavy" dirty="0" smtClean="0">
                <a:solidFill>
                  <a:srgbClr val="1F487C"/>
                </a:solidFill>
                <a:latin typeface="Verdana"/>
                <a:cs typeface="Verdana"/>
              </a:rPr>
              <a:t>ПСУЗК </a:t>
            </a:r>
            <a:r>
              <a:rPr lang="ru-RU" sz="2200" b="1" dirty="0" smtClean="0">
                <a:solidFill>
                  <a:srgbClr val="1F487C"/>
                </a:solidFill>
                <a:latin typeface="Verdana"/>
                <a:cs typeface="Verdana"/>
              </a:rPr>
              <a:t>менее удовлетворительные, что касается сохраняющегося рефлюкса, а также его рецидива </a:t>
            </a:r>
            <a:r>
              <a:rPr sz="2200" b="1" spc="-5" dirty="0" smtClean="0">
                <a:solidFill>
                  <a:srgbClr val="1F487C"/>
                </a:solidFill>
                <a:latin typeface="Verdana"/>
                <a:cs typeface="Verdana"/>
              </a:rPr>
              <a:t>(</a:t>
            </a:r>
            <a:r>
              <a:rPr lang="ru-RU" sz="2200" b="1" spc="-5" dirty="0" smtClean="0">
                <a:solidFill>
                  <a:srgbClr val="1F487C"/>
                </a:solidFill>
                <a:latin typeface="Verdana"/>
                <a:cs typeface="Verdana"/>
              </a:rPr>
              <a:t>исслед. </a:t>
            </a:r>
            <a:r>
              <a:rPr sz="2200" b="1" spc="5" dirty="0" smtClean="0">
                <a:solidFill>
                  <a:srgbClr val="1F487C"/>
                </a:solidFill>
                <a:latin typeface="Verdana"/>
                <a:cs typeface="Verdana"/>
              </a:rPr>
              <a:t>P</a:t>
            </a:r>
            <a:r>
              <a:rPr sz="2200" b="1" spc="-25" dirty="0" smtClean="0">
                <a:solidFill>
                  <a:srgbClr val="1F487C"/>
                </a:solidFill>
                <a:latin typeface="Verdana"/>
                <a:cs typeface="Verdana"/>
              </a:rPr>
              <a:t>REVAIT</a:t>
            </a:r>
            <a:r>
              <a:rPr sz="2200" b="1" dirty="0" smtClean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r>
              <a:rPr lang="ru-RU" sz="2200" b="1" dirty="0" smtClean="0">
                <a:solidFill>
                  <a:srgbClr val="1F487C"/>
                </a:solidFill>
                <a:latin typeface="Verdana"/>
                <a:cs typeface="Verdana"/>
              </a:rPr>
              <a:t>, по сравнению с ВЛ, РЧА и ЭВЛА</a:t>
            </a:r>
            <a:r>
              <a:rPr sz="2200" b="1" dirty="0" smtClean="0">
                <a:solidFill>
                  <a:srgbClr val="1F487C"/>
                </a:solidFill>
                <a:latin typeface="Verdana"/>
                <a:cs typeface="Verdana"/>
              </a:rPr>
              <a:t>, </a:t>
            </a:r>
            <a:r>
              <a:rPr lang="ru-RU" sz="2200" b="1" dirty="0" smtClean="0">
                <a:solidFill>
                  <a:srgbClr val="1F487C"/>
                </a:solidFill>
                <a:latin typeface="Verdana"/>
                <a:cs typeface="Verdana"/>
              </a:rPr>
              <a:t>но лечение путем повторного ПСУЗК </a:t>
            </a:r>
            <a:r>
              <a:rPr lang="ru-RU" sz="2200" b="1" spc="-10" dirty="0" smtClean="0">
                <a:solidFill>
                  <a:srgbClr val="1F487C"/>
                </a:solidFill>
                <a:latin typeface="Verdana"/>
                <a:cs typeface="Verdana"/>
              </a:rPr>
              <a:t>простое, недорогое и эффективное.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76200" y="224027"/>
            <a:ext cx="8609076" cy="1292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Новые методы лечения</a:t>
            </a:r>
            <a: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endParaRPr lang="ru-RU" sz="3200" b="1" dirty="0" smtClean="0">
              <a:effectLst>
                <a:reflection stA="45000" endPos="1000" dist="508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0" y="1500857"/>
            <a:ext cx="9067800" cy="5062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360000">
              <a:buClr>
                <a:srgbClr val="1F487C"/>
              </a:buClr>
              <a:buFont typeface="Arial"/>
              <a:buChar char="•"/>
              <a:tabLst>
                <a:tab pos="356235" algn="l"/>
              </a:tabLst>
            </a:pPr>
            <a:r>
              <a:rPr lang="ru-RU" sz="2400" b="1" i="1" u="heavy" spc="-20" dirty="0" smtClean="0">
                <a:solidFill>
                  <a:srgbClr val="1F487C"/>
                </a:solidFill>
                <a:latin typeface="Verdana"/>
                <a:cs typeface="Verdana"/>
              </a:rPr>
              <a:t>С точки зрения раннего послеоперационного периода:</a:t>
            </a:r>
            <a:r>
              <a:rPr lang="ru-RU" sz="2400" b="1" spc="-20" dirty="0">
                <a:solidFill>
                  <a:srgbClr val="00B0F0"/>
                </a:solidFill>
                <a:latin typeface="Verdana"/>
                <a:cs typeface="Verdana"/>
              </a:rPr>
              <a:t> </a:t>
            </a:r>
            <a:endParaRPr lang="ru-RU" sz="2400" b="1" spc="-20" dirty="0" smtClean="0">
              <a:solidFill>
                <a:srgbClr val="00B0F0"/>
              </a:solidFill>
              <a:latin typeface="Verdana"/>
              <a:cs typeface="Verdana"/>
            </a:endParaRPr>
          </a:p>
          <a:p>
            <a:pPr marL="12700" marR="6350" indent="360000">
              <a:buClr>
                <a:srgbClr val="1F487C"/>
              </a:buClr>
              <a:tabLst>
                <a:tab pos="356235" algn="l"/>
              </a:tabLst>
            </a:pPr>
            <a:r>
              <a:rPr lang="ru-RU" sz="2400" b="1" spc="-20" dirty="0" smtClean="0">
                <a:solidFill>
                  <a:srgbClr val="00B0F0"/>
                </a:solidFill>
                <a:latin typeface="Verdana"/>
                <a:cs typeface="Verdana"/>
              </a:rPr>
              <a:t>Современное открытое хирургическое 	вмешательство </a:t>
            </a:r>
            <a:r>
              <a:rPr lang="ru-RU" sz="2400" b="1" spc="-20" dirty="0" smtClean="0">
                <a:solidFill>
                  <a:srgbClr val="002060"/>
                </a:solidFill>
                <a:latin typeface="Verdana"/>
                <a:cs typeface="Verdana"/>
              </a:rPr>
              <a:t>приводит к таким же 	результатам, 	как РЧА, ЭВЛА и ПСУЗИ.</a:t>
            </a:r>
          </a:p>
          <a:p>
            <a:pPr marL="355600" indent="360000">
              <a:spcBef>
                <a:spcPts val="1535"/>
              </a:spcBef>
              <a:buClr>
                <a:srgbClr val="1F487C"/>
              </a:buClr>
              <a:buFont typeface="Arial"/>
              <a:buChar char="•"/>
              <a:tabLst>
                <a:tab pos="356235" algn="l"/>
              </a:tabLst>
            </a:pPr>
            <a:r>
              <a:rPr lang="ru-RU" sz="2400" b="1" i="1" u="heavy" spc="-25" dirty="0" smtClean="0">
                <a:solidFill>
                  <a:srgbClr val="002060"/>
                </a:solidFill>
                <a:latin typeface="Verdana"/>
                <a:cs typeface="Verdana"/>
              </a:rPr>
              <a:t>Долгосрочные результаты:</a:t>
            </a:r>
            <a:br>
              <a:rPr lang="ru-RU" sz="2400" b="1" i="1" u="heavy" spc="-25" dirty="0" smtClean="0">
                <a:solidFill>
                  <a:srgbClr val="002060"/>
                </a:solidFill>
                <a:latin typeface="Verdana"/>
                <a:cs typeface="Verdana"/>
              </a:rPr>
            </a:br>
            <a:r>
              <a:rPr lang="ru-RU" sz="2400" b="1" spc="-15" dirty="0" smtClean="0">
                <a:solidFill>
                  <a:srgbClr val="002060"/>
                </a:solidFill>
                <a:latin typeface="Verdana"/>
                <a:cs typeface="Verdana"/>
              </a:rPr>
              <a:t>Все </a:t>
            </a:r>
            <a:r>
              <a:rPr lang="ru-RU" sz="2400" b="1" spc="-15" dirty="0">
                <a:solidFill>
                  <a:srgbClr val="002060"/>
                </a:solidFill>
                <a:latin typeface="Verdana"/>
                <a:cs typeface="Verdana"/>
              </a:rPr>
              <a:t>методы лечения были эффективными и привели к похожему улучшению индекса клинической тяжести заболевания вен (VCSS) </a:t>
            </a:r>
            <a:r>
              <a:rPr lang="ru-RU" sz="2400" b="1" spc="-15" dirty="0" smtClean="0">
                <a:solidFill>
                  <a:srgbClr val="002060"/>
                </a:solidFill>
                <a:latin typeface="Verdana"/>
                <a:cs typeface="Verdana"/>
              </a:rPr>
              <a:t/>
            </a:r>
            <a:br>
              <a:rPr lang="ru-RU" sz="2400" b="1" spc="-15" dirty="0" smtClean="0">
                <a:solidFill>
                  <a:srgbClr val="002060"/>
                </a:solidFill>
                <a:latin typeface="Verdana"/>
                <a:cs typeface="Verdana"/>
              </a:rPr>
            </a:br>
            <a:r>
              <a:rPr lang="ru-RU" sz="2400" b="1" spc="-15" dirty="0" smtClean="0">
                <a:solidFill>
                  <a:srgbClr val="002060"/>
                </a:solidFill>
                <a:latin typeface="Verdana"/>
                <a:cs typeface="Verdana"/>
              </a:rPr>
              <a:t>и </a:t>
            </a:r>
            <a:r>
              <a:rPr lang="ru-RU" sz="2400" b="1" spc="-15" dirty="0">
                <a:solidFill>
                  <a:srgbClr val="002060"/>
                </a:solidFill>
                <a:latin typeface="Verdana"/>
                <a:cs typeface="Verdana"/>
              </a:rPr>
              <a:t>качества жизни (КЖ)</a:t>
            </a:r>
            <a:r>
              <a:rPr lang="ru-RU" sz="2400" b="1" spc="-25" dirty="0">
                <a:solidFill>
                  <a:srgbClr val="002060"/>
                </a:solidFill>
                <a:latin typeface="Verdana"/>
                <a:cs typeface="Verdana"/>
              </a:rPr>
              <a:t>. </a:t>
            </a:r>
            <a:r>
              <a:rPr lang="ru-RU" sz="2400" b="1" spc="-25" dirty="0" smtClean="0">
                <a:solidFill>
                  <a:srgbClr val="002060"/>
                </a:solidFill>
                <a:latin typeface="Verdana"/>
                <a:cs typeface="Verdana"/>
              </a:rPr>
              <a:t>Тем </a:t>
            </a:r>
            <a:r>
              <a:rPr lang="ru-RU" sz="2400" b="1" spc="-25" dirty="0">
                <a:solidFill>
                  <a:srgbClr val="002060"/>
                </a:solidFill>
                <a:latin typeface="Verdana"/>
                <a:cs typeface="Verdana"/>
              </a:rPr>
              <a:t>не менее, после ПСУЗК </a:t>
            </a:r>
            <a:r>
              <a:rPr lang="ru-RU" sz="2400" b="1" spc="-25" dirty="0" smtClean="0">
                <a:solidFill>
                  <a:srgbClr val="002060"/>
                </a:solidFill>
                <a:latin typeface="Verdana"/>
                <a:cs typeface="Verdana"/>
              </a:rPr>
              <a:t>частота </a:t>
            </a:r>
            <a:r>
              <a:rPr lang="ru-RU" sz="2400" b="1" spc="-25" dirty="0">
                <a:solidFill>
                  <a:srgbClr val="002060"/>
                </a:solidFill>
                <a:latin typeface="Verdana"/>
                <a:cs typeface="Verdana"/>
              </a:rPr>
              <a:t>реканализации и повторных операций </a:t>
            </a:r>
            <a:r>
              <a:rPr lang="ru-RU" sz="2400" b="1" spc="-25" dirty="0" smtClean="0">
                <a:solidFill>
                  <a:srgbClr val="002060"/>
                </a:solidFill>
                <a:latin typeface="Verdana"/>
                <a:cs typeface="Verdana"/>
              </a:rPr>
              <a:t>выше.</a:t>
            </a:r>
            <a:r>
              <a:rPr lang="ru-RU" sz="2400" dirty="0" smtClean="0">
                <a:latin typeface="Verdana"/>
                <a:cs typeface="Verdana"/>
              </a:rPr>
              <a:t/>
            </a:r>
            <a:br>
              <a:rPr lang="ru-RU" sz="2400" dirty="0" smtClean="0">
                <a:latin typeface="Verdana"/>
                <a:cs typeface="Verdana"/>
              </a:rPr>
            </a:br>
            <a:r>
              <a:rPr lang="ru-RU" sz="1050" dirty="0" smtClean="0">
                <a:latin typeface="Verdana"/>
                <a:cs typeface="Verdana"/>
              </a:rPr>
              <a:t/>
            </a:r>
            <a:br>
              <a:rPr lang="ru-RU" sz="1050" dirty="0" smtClean="0">
                <a:latin typeface="Verdana"/>
                <a:cs typeface="Verdana"/>
              </a:rPr>
            </a:br>
            <a:r>
              <a:rPr lang="ru-RU" b="1" spc="-5" dirty="0" smtClean="0">
                <a:solidFill>
                  <a:srgbClr val="00AFEF"/>
                </a:solidFill>
                <a:latin typeface="Verdana"/>
                <a:cs typeface="Verdana"/>
              </a:rPr>
              <a:t>РКИ </a:t>
            </a:r>
            <a:r>
              <a:rPr lang="ru-RU" b="1" spc="-5" dirty="0">
                <a:solidFill>
                  <a:srgbClr val="00AFEF"/>
                </a:solidFill>
                <a:latin typeface="Verdana"/>
                <a:cs typeface="Verdana"/>
              </a:rPr>
              <a:t>Расмуссена (R</a:t>
            </a:r>
            <a:r>
              <a:rPr lang="ru-RU" b="1" spc="5" dirty="0">
                <a:solidFill>
                  <a:srgbClr val="00AFEF"/>
                </a:solidFill>
                <a:latin typeface="Verdana"/>
                <a:cs typeface="Verdana"/>
              </a:rPr>
              <a:t>a</a:t>
            </a:r>
            <a:r>
              <a:rPr lang="ru-RU" b="1" spc="-5" dirty="0">
                <a:solidFill>
                  <a:srgbClr val="00AFEF"/>
                </a:solidFill>
                <a:latin typeface="Verdana"/>
                <a:cs typeface="Verdana"/>
              </a:rPr>
              <a:t>sm</a:t>
            </a:r>
            <a:r>
              <a:rPr lang="ru-RU" b="1" dirty="0">
                <a:solidFill>
                  <a:srgbClr val="00AFEF"/>
                </a:solidFill>
                <a:latin typeface="Verdana"/>
                <a:cs typeface="Verdana"/>
              </a:rPr>
              <a:t>u</a:t>
            </a:r>
            <a:r>
              <a:rPr lang="ru-RU" b="1" spc="-5" dirty="0">
                <a:solidFill>
                  <a:srgbClr val="00AFEF"/>
                </a:solidFill>
                <a:latin typeface="Verdana"/>
                <a:cs typeface="Verdana"/>
              </a:rPr>
              <a:t>sse</a:t>
            </a:r>
            <a:r>
              <a:rPr lang="ru-RU" b="1" dirty="0">
                <a:solidFill>
                  <a:srgbClr val="00AFEF"/>
                </a:solidFill>
                <a:latin typeface="Verdana"/>
                <a:cs typeface="Verdana"/>
              </a:rPr>
              <a:t>n) с четырьмя схемами </a:t>
            </a:r>
            <a:r>
              <a:rPr lang="ru-RU" b="1" dirty="0" smtClean="0">
                <a:solidFill>
                  <a:srgbClr val="00AFEF"/>
                </a:solidFill>
                <a:latin typeface="Verdana"/>
                <a:cs typeface="Verdana"/>
              </a:rPr>
              <a:t>лечения</a:t>
            </a:r>
            <a:endParaRPr lang="ru-RU" dirty="0">
              <a:latin typeface="Verdana"/>
              <a:cs typeface="Verdana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76200" y="224027"/>
            <a:ext cx="8609076" cy="1292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Новые методы лечения</a:t>
            </a:r>
            <a: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3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endParaRPr lang="ru-RU" sz="3200" b="1" dirty="0" smtClean="0">
              <a:effectLst>
                <a:reflection stA="45000" endPos="1000" dist="508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1001" y="1959426"/>
            <a:ext cx="8763000" cy="180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1" indent="-514350">
              <a:lnSpc>
                <a:spcPct val="100000"/>
              </a:lnSpc>
              <a:buClr>
                <a:srgbClr val="1F487C"/>
              </a:buClr>
              <a:buAutoNum type="arabicPeriod"/>
              <a:tabLst>
                <a:tab pos="528320" algn="l"/>
              </a:tabLst>
            </a:pPr>
            <a:r>
              <a:rPr lang="ru-RU" sz="2800" b="1" spc="-25" dirty="0" smtClean="0">
                <a:solidFill>
                  <a:srgbClr val="1F487C"/>
                </a:solidFill>
                <a:latin typeface="Verdana"/>
                <a:cs typeface="Verdana"/>
              </a:rPr>
              <a:t>РЧА, ЭВЛА						   1А</a:t>
            </a:r>
          </a:p>
          <a:p>
            <a:pPr marL="527051" indent="-514350">
              <a:lnSpc>
                <a:spcPct val="100000"/>
              </a:lnSpc>
              <a:buClr>
                <a:srgbClr val="1F487C"/>
              </a:buClr>
              <a:buAutoNum type="arabicPeriod"/>
              <a:tabLst>
                <a:tab pos="528320" algn="l"/>
              </a:tabLst>
            </a:pPr>
            <a:r>
              <a:rPr lang="ru-RU" sz="2800" b="1" spc="-25" dirty="0" smtClean="0">
                <a:solidFill>
                  <a:srgbClr val="1F487C"/>
                </a:solidFill>
                <a:latin typeface="Verdana"/>
                <a:cs typeface="Verdana"/>
              </a:rPr>
              <a:t>ПСУЗК 						   1А</a:t>
            </a:r>
          </a:p>
          <a:p>
            <a:pPr marL="527051" indent="-514350">
              <a:lnSpc>
                <a:spcPct val="100000"/>
              </a:lnSpc>
              <a:buClr>
                <a:srgbClr val="1F487C"/>
              </a:buClr>
              <a:buAutoNum type="arabicPeriod"/>
              <a:tabLst>
                <a:tab pos="528320" algn="l"/>
              </a:tabLst>
            </a:pPr>
            <a:r>
              <a:rPr lang="ru-RU" sz="2800" b="1" spc="-25" dirty="0" smtClean="0">
                <a:solidFill>
                  <a:srgbClr val="1F487C"/>
                </a:solidFill>
                <a:latin typeface="Verdana"/>
                <a:cs typeface="Verdana"/>
              </a:rPr>
              <a:t>Современная открытая хирургия    1В</a:t>
            </a:r>
            <a:endParaRPr sz="2800" dirty="0">
              <a:latin typeface="Verdana"/>
              <a:cs typeface="Verdana"/>
            </a:endParaRPr>
          </a:p>
          <a:p>
            <a:pPr marL="12701">
              <a:lnSpc>
                <a:spcPts val="3285"/>
              </a:lnSpc>
              <a:spcBef>
                <a:spcPts val="675"/>
              </a:spcBef>
              <a:buClr>
                <a:srgbClr val="1F487C"/>
              </a:buClr>
              <a:tabLst>
                <a:tab pos="528320" algn="l"/>
              </a:tabLst>
            </a:pPr>
            <a:r>
              <a:rPr lang="ru-RU" sz="2800" b="1" spc="-15" dirty="0" smtClean="0">
                <a:solidFill>
                  <a:srgbClr val="1F487C"/>
                </a:solidFill>
                <a:latin typeface="Verdana"/>
                <a:cs typeface="Verdana"/>
              </a:rPr>
              <a:t>4. Классическая открытая хирургия   2А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928" y="3871724"/>
            <a:ext cx="8686801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1F487C"/>
                </a:solidFill>
                <a:latin typeface="Verdana"/>
                <a:cs typeface="Verdana"/>
              </a:rPr>
              <a:t>На данный момент некоторым методам не может быть присвоена степень рекомендаций</a:t>
            </a:r>
            <a:r>
              <a:rPr sz="2400" b="1" dirty="0" smtClean="0">
                <a:solidFill>
                  <a:srgbClr val="1F487C"/>
                </a:solidFill>
                <a:latin typeface="Verdana"/>
                <a:cs typeface="Verdana"/>
              </a:rPr>
              <a:t>:</a:t>
            </a:r>
            <a:endParaRPr sz="2400" dirty="0">
              <a:latin typeface="Verdana"/>
              <a:cs typeface="Verdana"/>
            </a:endParaRPr>
          </a:p>
          <a:p>
            <a:pPr marL="548640" indent="-26797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49275" algn="l"/>
              </a:tabLst>
            </a:pPr>
            <a:r>
              <a:rPr lang="ru-RU" sz="2400" b="1" spc="-5" dirty="0" smtClean="0">
                <a:solidFill>
                  <a:srgbClr val="1F487C"/>
                </a:solidFill>
                <a:latin typeface="Verdana"/>
                <a:cs typeface="Verdana"/>
              </a:rPr>
              <a:t>Паровая абляция</a:t>
            </a:r>
            <a:endParaRPr sz="2400" dirty="0">
              <a:latin typeface="Verdana"/>
              <a:cs typeface="Verdana"/>
            </a:endParaRPr>
          </a:p>
          <a:p>
            <a:pPr marL="548640" indent="-26797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49275" algn="l"/>
              </a:tabLst>
            </a:pPr>
            <a:r>
              <a:rPr lang="ru-RU" sz="2400" b="1" spc="-15" dirty="0" smtClean="0">
                <a:solidFill>
                  <a:srgbClr val="1F487C"/>
                </a:solidFill>
                <a:latin typeface="Verdana"/>
                <a:cs typeface="Verdana"/>
              </a:rPr>
              <a:t>Абляция цианоакрилатным клеем</a:t>
            </a:r>
            <a:endParaRPr sz="2400" dirty="0">
              <a:latin typeface="Verdana"/>
              <a:cs typeface="Verdana"/>
            </a:endParaRPr>
          </a:p>
          <a:p>
            <a:pPr marL="548640" indent="-26797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49275" algn="l"/>
              </a:tabLst>
            </a:pPr>
            <a:r>
              <a:rPr lang="ru-RU" sz="2400" b="1" spc="-20" dirty="0" smtClean="0">
                <a:solidFill>
                  <a:srgbClr val="1F487C"/>
                </a:solidFill>
                <a:latin typeface="Verdana"/>
                <a:cs typeface="Verdana"/>
              </a:rPr>
              <a:t>Методы микроволновой абляции</a:t>
            </a:r>
            <a:endParaRPr sz="2400" dirty="0">
              <a:latin typeface="Verdana"/>
              <a:cs typeface="Verdana"/>
            </a:endParaRPr>
          </a:p>
          <a:p>
            <a:pPr marL="548640" indent="-26797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49275" algn="l"/>
              </a:tabLst>
            </a:pPr>
            <a:r>
              <a:rPr lang="ru-RU" sz="2400" b="1" spc="-15" dirty="0" smtClean="0">
                <a:solidFill>
                  <a:srgbClr val="1F487C"/>
                </a:solidFill>
                <a:latin typeface="Verdana"/>
                <a:cs typeface="Verdana"/>
              </a:rPr>
              <a:t>Абляция Кларивеном (</a:t>
            </a:r>
            <a:r>
              <a:rPr sz="2400" b="1" spc="-15" dirty="0" err="1" smtClean="0">
                <a:solidFill>
                  <a:srgbClr val="1F487C"/>
                </a:solidFill>
                <a:latin typeface="Verdana"/>
                <a:cs typeface="Verdana"/>
              </a:rPr>
              <a:t>Clar</a:t>
            </a:r>
            <a:r>
              <a:rPr sz="2400" b="1" spc="-20" dirty="0" err="1" smtClean="0">
                <a:solidFill>
                  <a:srgbClr val="1F487C"/>
                </a:solidFill>
                <a:latin typeface="Verdana"/>
                <a:cs typeface="Verdana"/>
              </a:rPr>
              <a:t>i</a:t>
            </a:r>
            <a:r>
              <a:rPr sz="2400" b="1" spc="-15" dirty="0" err="1" smtClean="0">
                <a:solidFill>
                  <a:srgbClr val="1F487C"/>
                </a:solidFill>
                <a:latin typeface="Verdana"/>
                <a:cs typeface="Verdana"/>
              </a:rPr>
              <a:t>Vei</a:t>
            </a:r>
            <a:r>
              <a:rPr sz="2400" b="1" spc="-25" dirty="0" err="1" smtClean="0">
                <a:solidFill>
                  <a:srgbClr val="1F487C"/>
                </a:solidFill>
                <a:latin typeface="Verdana"/>
                <a:cs typeface="Verdana"/>
              </a:rPr>
              <a:t>n</a:t>
            </a:r>
            <a:r>
              <a:rPr sz="2400" b="1" spc="-30" baseline="24305" dirty="0" smtClean="0">
                <a:solidFill>
                  <a:srgbClr val="1F487C"/>
                </a:solidFill>
                <a:latin typeface="Verdana"/>
                <a:cs typeface="Verdana"/>
              </a:rPr>
              <a:t>®</a:t>
            </a:r>
            <a:r>
              <a:rPr lang="ru-RU" sz="2400" b="1" spc="-25" dirty="0" smtClean="0">
                <a:solidFill>
                  <a:srgbClr val="1F487C"/>
                </a:solidFill>
                <a:latin typeface="Verdana"/>
                <a:cs typeface="Verdana"/>
              </a:rPr>
              <a:t>)</a:t>
            </a:r>
            <a:endParaRPr sz="2400" baseline="24305" dirty="0">
              <a:latin typeface="Verdana"/>
              <a:cs typeface="Verdana"/>
            </a:endParaRPr>
          </a:p>
          <a:p>
            <a:pPr marL="548640" indent="-26797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549275" algn="l"/>
              </a:tabLst>
            </a:pPr>
            <a:r>
              <a:rPr lang="ru-RU" sz="2400" b="1" dirty="0" smtClean="0">
                <a:solidFill>
                  <a:srgbClr val="1F487C"/>
                </a:solidFill>
                <a:latin typeface="Verdana"/>
                <a:cs typeface="Verdana"/>
              </a:rPr>
              <a:t>Методы, включающие сохранение ствола подкожной вены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76200" y="224027"/>
            <a:ext cx="8609076" cy="1908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1200" b="1" dirty="0" smtClean="0">
                <a:effectLst>
                  <a:reflection stA="45000" endPos="1000" dist="50800" dir="5400000" sy="-100000" algn="bl" rotWithShape="0"/>
                </a:effectLst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Рекомендации в Руководстве 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EVF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</a:b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(</a:t>
            </a:r>
            <a:r>
              <a:rPr lang="en-GB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Guyatt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stA="45000" endPos="1000" dist="50800" dir="5400000" sy="-100000" algn="bl" rotWithShape="0"/>
                </a:effectLst>
              </a:rPr>
              <a:t>; </a:t>
            </a:r>
            <a:r>
              <a:rPr lang="en-GB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GB" sz="3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accent1">
                    <a:lumMod val="75000"/>
                  </a:schemeClr>
                </a:solidFill>
              </a:rPr>
              <a:t>Angiol</a:t>
            </a:r>
            <a:r>
              <a:rPr lang="en-GB" sz="32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2014;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33:87-208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b="1" dirty="0" smtClean="0">
              <a:solidFill>
                <a:schemeClr val="accent1">
                  <a:lumMod val="75000"/>
                </a:schemeClr>
              </a:solidFill>
              <a:effectLst>
                <a:reflection stA="45000" endPos="1000" dist="508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054" y="4343400"/>
            <a:ext cx="6922517" cy="1795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315"/>
              </a:lnSpc>
            </a:pPr>
            <a:r>
              <a:rPr lang="ru-RU" sz="2000" spc="-150" dirty="0" smtClean="0">
                <a:latin typeface="Arial"/>
                <a:cs typeface="Arial"/>
              </a:rPr>
              <a:t>Сосудистый хирург</a:t>
            </a:r>
            <a:endParaRPr sz="2000" dirty="0">
              <a:latin typeface="Arial"/>
              <a:cs typeface="Arial"/>
            </a:endParaRPr>
          </a:p>
          <a:p>
            <a:pPr marL="12065" marR="6350" algn="ctr">
              <a:lnSpc>
                <a:spcPts val="2230"/>
              </a:lnSpc>
              <a:spcBef>
                <a:spcPts val="130"/>
              </a:spcBef>
              <a:tabLst>
                <a:tab pos="3636645" algn="l"/>
              </a:tabLst>
            </a:pPr>
            <a:r>
              <a:rPr lang="ru-RU" sz="2000" dirty="0" smtClean="0">
                <a:latin typeface="Arial"/>
                <a:cs typeface="Arial"/>
              </a:rPr>
              <a:t>Отделение кардиоторакальной и сосудистой хирургии Госпиталь Гесперия</a:t>
            </a:r>
            <a:endParaRPr sz="2000" dirty="0">
              <a:latin typeface="Arial"/>
              <a:cs typeface="Arial"/>
            </a:endParaRPr>
          </a:p>
          <a:p>
            <a:pPr marL="71755" algn="ctr">
              <a:lnSpc>
                <a:spcPts val="2185"/>
              </a:lnSpc>
            </a:pPr>
            <a:r>
              <a:rPr lang="ru-RU" sz="2000" dirty="0" smtClean="0">
                <a:latin typeface="Arial"/>
                <a:cs typeface="Arial"/>
              </a:rPr>
              <a:t>Модена, Италия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2600"/>
              </a:lnSpc>
              <a:spcBef>
                <a:spcPts val="1"/>
              </a:spcBef>
            </a:pPr>
            <a:endParaRPr sz="2600" dirty="0"/>
          </a:p>
          <a:p>
            <a:pPr marL="210185" algn="ctr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  <a:hlinkClick r:id="rId3"/>
              </a:rPr>
              <a:t>w</a:t>
            </a:r>
            <a:r>
              <a:rPr sz="2000" spc="5" dirty="0" smtClean="0">
                <a:latin typeface="Arial"/>
                <a:cs typeface="Arial"/>
                <a:hlinkClick r:id="rId3"/>
              </a:rPr>
              <a:t>w</a:t>
            </a:r>
            <a:r>
              <a:rPr sz="2000" spc="-105" dirty="0" smtClean="0">
                <a:latin typeface="Arial"/>
                <a:cs typeface="Arial"/>
                <a:hlinkClick r:id="rId3"/>
              </a:rPr>
              <a:t>w</a:t>
            </a:r>
            <a:r>
              <a:rPr sz="2000" dirty="0" smtClean="0">
                <a:latin typeface="Arial"/>
                <a:cs typeface="Arial"/>
                <a:hlinkClick r:id="rId3"/>
              </a:rPr>
              <a:t>.chirur</a:t>
            </a:r>
            <a:r>
              <a:rPr sz="2000" spc="-10" dirty="0" smtClean="0">
                <a:latin typeface="Arial"/>
                <a:cs typeface="Arial"/>
                <a:hlinkClick r:id="rId3"/>
              </a:rPr>
              <a:t>g</a:t>
            </a:r>
            <a:r>
              <a:rPr sz="2000" dirty="0" smtClean="0">
                <a:latin typeface="Arial"/>
                <a:cs typeface="Arial"/>
                <a:hlinkClick r:id="rId3"/>
              </a:rPr>
              <a:t>iavascolar</a:t>
            </a:r>
            <a:r>
              <a:rPr sz="2000" spc="-10" dirty="0" smtClean="0">
                <a:latin typeface="Arial"/>
                <a:cs typeface="Arial"/>
                <a:hlinkClick r:id="rId3"/>
              </a:rPr>
              <a:t>e</a:t>
            </a:r>
            <a:r>
              <a:rPr sz="2000" dirty="0" smtClean="0">
                <a:latin typeface="Arial"/>
                <a:cs typeface="Arial"/>
                <a:hlinkClick r:id="rId3"/>
              </a:rPr>
              <a:t>mo</a:t>
            </a:r>
            <a:r>
              <a:rPr sz="2000" spc="-10" dirty="0" smtClean="0">
                <a:latin typeface="Arial"/>
                <a:cs typeface="Arial"/>
                <a:hlinkClick r:id="rId3"/>
              </a:rPr>
              <a:t>d</a:t>
            </a:r>
            <a:r>
              <a:rPr sz="2000" dirty="0" smtClean="0">
                <a:latin typeface="Arial"/>
                <a:cs typeface="Arial"/>
                <a:hlinkClick r:id="rId3"/>
              </a:rPr>
              <a:t>en</a:t>
            </a:r>
            <a:r>
              <a:rPr sz="2000" spc="-10" dirty="0" smtClean="0">
                <a:latin typeface="Arial"/>
                <a:cs typeface="Arial"/>
                <a:hlinkClick r:id="rId3"/>
              </a:rPr>
              <a:t>a</a:t>
            </a:r>
            <a:r>
              <a:rPr sz="2000" dirty="0" smtClean="0">
                <a:latin typeface="Arial"/>
                <a:cs typeface="Arial"/>
                <a:hlinkClick r:id="rId3"/>
              </a:rPr>
              <a:t>.it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4282" y="2625344"/>
            <a:ext cx="6155055" cy="1395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100" spc="-25" dirty="0" smtClean="0">
                <a:latin typeface="Arial"/>
                <a:cs typeface="Arial"/>
              </a:rPr>
              <a:t>Лечение обструкции оттока</a:t>
            </a:r>
            <a:br>
              <a:rPr lang="ru-RU" sz="3100" spc="-25" dirty="0" smtClean="0">
                <a:latin typeface="Arial"/>
                <a:cs typeface="Arial"/>
              </a:rPr>
            </a:br>
            <a:endParaRPr dirty="0"/>
          </a:p>
          <a:p>
            <a:pPr marL="104775" algn="ctr">
              <a:lnSpc>
                <a:spcPct val="100000"/>
              </a:lnSpc>
              <a:spcBef>
                <a:spcPts val="2005"/>
              </a:spcBef>
            </a:pPr>
            <a:r>
              <a:rPr lang="ru-RU" sz="2500" i="1" spc="-15" dirty="0" smtClean="0">
                <a:latin typeface="Arial"/>
                <a:cs typeface="Arial"/>
              </a:rPr>
              <a:t>Докладчик</a:t>
            </a:r>
            <a:r>
              <a:rPr sz="2500" i="1" spc="-15" dirty="0" smtClean="0">
                <a:latin typeface="Arial"/>
                <a:cs typeface="Arial"/>
              </a:rPr>
              <a:t>:</a:t>
            </a:r>
            <a:r>
              <a:rPr sz="2500" i="1" spc="5" dirty="0" smtClean="0">
                <a:latin typeface="Arial"/>
                <a:cs typeface="Arial"/>
              </a:rPr>
              <a:t> </a:t>
            </a:r>
            <a:r>
              <a:rPr lang="ru-RU" sz="2500" i="1" spc="5" dirty="0" smtClean="0">
                <a:latin typeface="Arial"/>
                <a:cs typeface="Arial"/>
              </a:rPr>
              <a:t>Марция Луджи </a:t>
            </a:r>
            <a:r>
              <a:rPr lang="en-GB" sz="2500" i="1" spc="5" dirty="0" smtClean="0">
                <a:latin typeface="Arial"/>
                <a:cs typeface="Arial"/>
              </a:rPr>
              <a:t>// </a:t>
            </a:r>
            <a:r>
              <a:rPr sz="2500" i="1" spc="-15" dirty="0" err="1" smtClean="0">
                <a:latin typeface="Arial"/>
                <a:cs typeface="Arial"/>
              </a:rPr>
              <a:t>Marzia</a:t>
            </a:r>
            <a:r>
              <a:rPr sz="2500" i="1" spc="-5" dirty="0" smtClean="0">
                <a:latin typeface="Arial"/>
                <a:cs typeface="Arial"/>
              </a:rPr>
              <a:t> </a:t>
            </a:r>
            <a:r>
              <a:rPr sz="2500" i="1" spc="-10" dirty="0" err="1" smtClean="0">
                <a:latin typeface="Arial"/>
                <a:cs typeface="Arial"/>
              </a:rPr>
              <a:t>Lugli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364" y="183095"/>
            <a:ext cx="8750300" cy="6486525"/>
          </a:xfrm>
          <a:custGeom>
            <a:avLst/>
            <a:gdLst/>
            <a:ahLst/>
            <a:cxnLst/>
            <a:rect l="l" t="t" r="r" b="b"/>
            <a:pathLst>
              <a:path w="8750300" h="6486525">
                <a:moveTo>
                  <a:pt x="0" y="6486270"/>
                </a:moveTo>
                <a:lnTo>
                  <a:pt x="8749919" y="6486270"/>
                </a:lnTo>
                <a:lnTo>
                  <a:pt x="8749919" y="0"/>
                </a:lnTo>
                <a:lnTo>
                  <a:pt x="0" y="0"/>
                </a:lnTo>
                <a:lnTo>
                  <a:pt x="0" y="6486270"/>
                </a:lnTo>
                <a:close/>
              </a:path>
            </a:pathLst>
          </a:custGeom>
          <a:ln w="9360">
            <a:solidFill>
              <a:srgbClr val="0099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8450" y="684430"/>
            <a:ext cx="6506717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15"/>
              </a:lnSpc>
              <a:tabLst>
                <a:tab pos="262255" algn="l"/>
                <a:tab pos="1786889" algn="l"/>
              </a:tabLst>
            </a:pPr>
            <a:r>
              <a:rPr lang="ru-RU" sz="2400" spc="-10" dirty="0" smtClean="0">
                <a:latin typeface="Arial"/>
                <a:cs typeface="Arial"/>
              </a:rPr>
              <a:t>ТВ-шоу в прямом эфире из Италии </a:t>
            </a:r>
          </a:p>
          <a:p>
            <a:pPr marL="12700" algn="ctr">
              <a:lnSpc>
                <a:spcPts val="2615"/>
              </a:lnSpc>
              <a:tabLst>
                <a:tab pos="262255" algn="l"/>
                <a:tab pos="1786889" algn="l"/>
              </a:tabLst>
            </a:pPr>
            <a:endParaRPr lang="ru-RU" sz="2200" spc="-10" dirty="0" smtClean="0">
              <a:latin typeface="Arial"/>
              <a:cs typeface="Arial"/>
            </a:endParaRPr>
          </a:p>
          <a:p>
            <a:pPr marL="12700" algn="ctr">
              <a:lnSpc>
                <a:spcPts val="2615"/>
              </a:lnSpc>
              <a:tabLst>
                <a:tab pos="262255" algn="l"/>
                <a:tab pos="1786889" algn="l"/>
              </a:tabLst>
            </a:pPr>
            <a:r>
              <a:rPr sz="2200" spc="-10" dirty="0" smtClean="0">
                <a:latin typeface="Arial"/>
                <a:cs typeface="Arial"/>
              </a:rPr>
              <a:t>-</a:t>
            </a:r>
            <a:r>
              <a:rPr sz="2200" spc="-10" dirty="0">
                <a:latin typeface="Arial"/>
                <a:cs typeface="Arial"/>
              </a:rPr>
              <a:t>	</a:t>
            </a:r>
            <a:r>
              <a:rPr sz="2200" spc="-15" dirty="0" smtClean="0">
                <a:latin typeface="Arial"/>
                <a:cs typeface="Arial"/>
              </a:rPr>
              <a:t>3</a:t>
            </a:r>
            <a:r>
              <a:rPr lang="ru-RU" sz="2200" spc="-15" dirty="0" smtClean="0">
                <a:latin typeface="Arial"/>
                <a:cs typeface="Arial"/>
              </a:rPr>
              <a:t> октября </a:t>
            </a:r>
            <a:r>
              <a:rPr sz="2200" spc="-15" dirty="0" smtClean="0">
                <a:latin typeface="Arial"/>
                <a:cs typeface="Arial"/>
              </a:rPr>
              <a:t>20</a:t>
            </a:r>
            <a:r>
              <a:rPr sz="2200" spc="-10" dirty="0" smtClean="0">
                <a:latin typeface="Arial"/>
                <a:cs typeface="Arial"/>
              </a:rPr>
              <a:t>1</a:t>
            </a:r>
            <a:r>
              <a:rPr sz="2200" spc="-15" dirty="0" smtClean="0">
                <a:latin typeface="Arial"/>
                <a:cs typeface="Arial"/>
              </a:rPr>
              <a:t>4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10" dirty="0" smtClean="0">
                <a:latin typeface="Arial"/>
                <a:cs typeface="Arial"/>
              </a:rPr>
              <a:t>-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1252</Words>
  <Application>Microsoft Office PowerPoint</Application>
  <PresentationFormat>Экран (4:3)</PresentationFormat>
  <Paragraphs>299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Outflow obstruction etiology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Valvuloplasty is the best option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Обновленные рекомендации по ФП (система градации GRADE)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Rationale for Vascular Surgery in the treatment  of venous leg ulcer</dc:title>
  <dc:creator>c41</dc:creator>
  <cp:lastModifiedBy>mkl_ru1</cp:lastModifiedBy>
  <cp:revision>30</cp:revision>
  <dcterms:created xsi:type="dcterms:W3CDTF">2014-10-10T19:16:50Z</dcterms:created>
  <dcterms:modified xsi:type="dcterms:W3CDTF">2014-10-23T11:09:06Z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2014-10-03T00:00:00Z</vt:filetime>
  </property>
  <property fmtid="{D5CDD505-2E9C-101B-9397-08002B2CF9AE}" pid="3" name="LastSaved">
    <vt:filetime>2014-10-10T00:00:00Z</vt:filetime>
  </property>
</Properties>
</file>