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6"/>
  </p:notesMasterIdLst>
  <p:sldIdLst>
    <p:sldId id="362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4" r:id="rId12"/>
    <p:sldId id="375" r:id="rId13"/>
    <p:sldId id="376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6" r:id="rId22"/>
    <p:sldId id="388" r:id="rId23"/>
    <p:sldId id="387" r:id="rId24"/>
    <p:sldId id="38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45158-C72F-4195-81A4-45381672E33E}" v="576" dt="2020-01-31T06:05:13.775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DCC58-4A7E-4BCF-8FB4-8016C98B989A}" type="datetimeFigureOut">
              <a:rPr lang="ru-RU"/>
              <a:t>07.05.2023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3E83A-21A6-480E-ACA5-76D6B80965E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9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368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1_Титульный слайд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>
            <a:spLocks noGrp="1"/>
          </p:cNvSpPr>
          <p:nvPr>
            <p:ph type="pic" idx="2"/>
          </p:nvPr>
        </p:nvSpPr>
        <p:spPr>
          <a:xfrm>
            <a:off x="9980477" y="0"/>
            <a:ext cx="2211524" cy="6858000"/>
          </a:xfrm>
          <a:prstGeom prst="rect">
            <a:avLst/>
          </a:prstGeom>
          <a:solidFill>
            <a:srgbClr val="E8E8E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86989" y="4346296"/>
            <a:ext cx="6798251" cy="1674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311905" y="4650539"/>
            <a:ext cx="3401479" cy="1192038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25200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" y="6794311"/>
            <a:ext cx="9980476" cy="63691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" y="2"/>
            <a:ext cx="9980476" cy="63691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 rot="5400000">
            <a:off x="-3378440" y="3410286"/>
            <a:ext cx="6826157" cy="69275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" descr="C:\Users\ПК\Documents\ИКТ для УПД\ВФрозовый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94901" y="0"/>
            <a:ext cx="2197100" cy="619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9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lessons.ru/cplusplus/vektory-v-c-dlya-nachinayushhi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>
            <a:spLocks noGrp="1"/>
          </p:cNvSpPr>
          <p:nvPr>
            <p:ph type="ctrTitle"/>
          </p:nvPr>
        </p:nvSpPr>
        <p:spPr>
          <a:xfrm>
            <a:off x="244325" y="2996951"/>
            <a:ext cx="4912659" cy="190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85725" algn="just">
              <a:defRPr/>
            </a:pPr>
            <a:r>
              <a:rPr lang="ru-RU" sz="3600" b="0" dirty="0"/>
              <a:t>Стандартные библиотеки в С++. Векторы и строки</a:t>
            </a:r>
          </a:p>
        </p:txBody>
      </p:sp>
      <p:sp>
        <p:nvSpPr>
          <p:cNvPr id="206" name="Google Shape;206;p29"/>
          <p:cNvSpPr>
            <a:spLocks noGrp="1"/>
          </p:cNvSpPr>
          <p:nvPr>
            <p:ph type="pic" idx="2"/>
          </p:nvPr>
        </p:nvSpPr>
        <p:spPr>
          <a:xfrm>
            <a:off x="9980477" y="0"/>
            <a:ext cx="2211524" cy="6858000"/>
          </a:xfrm>
          <a:prstGeom prst="rect">
            <a:avLst/>
          </a:prstGeom>
          <a:solidFill>
            <a:srgbClr val="E8E8E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7" name="Google Shape;207;p29" descr="C:\Users\ПК\Documents\ИКТ для УПД\ВФрозовый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4901" y="0"/>
            <a:ext cx="2197100" cy="61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9"/>
          <p:cNvSpPr txBox="1"/>
          <p:nvPr/>
        </p:nvSpPr>
        <p:spPr>
          <a:xfrm>
            <a:off x="690285" y="385483"/>
            <a:ext cx="8624047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КРАСНОЯРСКИЙ ГОСУДАРСТВЕННЫЙ МЕДИЦИНСКИЙ УНИВЕРСИТЕТ ИМ. В.Ф. ВОЙНО-ЯСЕНЕЦКОГО</a:t>
            </a:r>
            <a:endParaRPr sz="1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9"/>
          <p:cNvSpPr txBox="1"/>
          <p:nvPr/>
        </p:nvSpPr>
        <p:spPr>
          <a:xfrm>
            <a:off x="2635628" y="842685"/>
            <a:ext cx="491265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КАФЕДРА МЕДИЦИНСКОЙ КИБЕРНЕТИКИ И ИНФОРМАТИКИ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9"/>
          <p:cNvSpPr txBox="1"/>
          <p:nvPr/>
        </p:nvSpPr>
        <p:spPr>
          <a:xfrm>
            <a:off x="335280" y="6278880"/>
            <a:ext cx="93878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Красноярск, 2023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 txBox="1"/>
          <p:nvPr/>
        </p:nvSpPr>
        <p:spPr>
          <a:xfrm>
            <a:off x="149591" y="5343128"/>
            <a:ext cx="9036496" cy="7920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22931"/>
              </a:buClr>
              <a:buSzPts val="1800"/>
              <a:buFont typeface="Arial"/>
              <a:buNone/>
            </a:pPr>
            <a:r>
              <a:rPr lang="ru-RU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Лекция №2</a:t>
            </a:r>
            <a:r>
              <a:rPr lang="en-US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-RU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 по дисциплине «Информационные технологии и программирование» для студентов, обучающихся по специальности </a:t>
            </a:r>
            <a:r>
              <a:rPr lang="ru-RU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30.05.03 – Кибернетика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D2D73D2-1A34-4C26-BF0E-0F46FBA34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6332" y="1697984"/>
            <a:ext cx="304800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D23987-BA67-4BF1-AF6F-E9A33BE1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Итерация по индексам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4F2C62-728D-4309-8D1F-00274CE0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11233248" cy="4392488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Беззнаковость</a:t>
            </a:r>
            <a:r>
              <a:rPr lang="ru-RU" dirty="0"/>
              <a:t> типа возвращаемого значения функции </a:t>
            </a:r>
            <a:r>
              <a:rPr lang="ru-RU" dirty="0" err="1"/>
              <a:t>size</a:t>
            </a:r>
            <a:r>
              <a:rPr lang="ru-RU" dirty="0"/>
              <a:t> порождает следующую проблему. По правилам, унаследованным ещё от языка C, результат арифметических действий над беззнаковым и знаковым типами приводится к беззнаковому типу. Поэтому выражение </a:t>
            </a:r>
            <a:r>
              <a:rPr lang="ru-RU" dirty="0" err="1"/>
              <a:t>data.size</a:t>
            </a:r>
            <a:r>
              <a:rPr lang="ru-RU" dirty="0"/>
              <a:t>() - 1, например, тоже будет беззнаковым. Если </a:t>
            </a:r>
            <a:r>
              <a:rPr lang="ru-RU" dirty="0" err="1"/>
              <a:t>data.size</a:t>
            </a:r>
            <a:r>
              <a:rPr lang="ru-RU" dirty="0"/>
              <a:t>() окажется нулём, то такое выражение будет вовсе не минус единицей, а самым большим беззнаковым целым.</a:t>
            </a:r>
            <a:r>
              <a:rPr lang="en-US" dirty="0"/>
              <a:t> </a:t>
            </a:r>
            <a:r>
              <a:rPr lang="ru-RU" dirty="0"/>
              <a:t>Эта программа будет некорректно работать на пустом векторе. Условие i &lt; </a:t>
            </a:r>
            <a:r>
              <a:rPr lang="ru-RU" dirty="0" err="1"/>
              <a:t>data.size</a:t>
            </a:r>
            <a:r>
              <a:rPr lang="ru-RU" dirty="0"/>
              <a:t>() - 1 на первой итерации окажется истинным, и произойдёт обращение к элементам пустого вектора.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Рассмотрим следующий ошибочный код, который проверяет, есть ли в векторе дубликаты, идущие подряд: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// итерация по всем элементам, кроме последнего: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for</a:t>
            </a:r>
            <a:r>
              <a:rPr lang="ru-RU" dirty="0">
                <a:latin typeface="Consolas" panose="020B0609020204030204" pitchFamily="49" charset="0"/>
              </a:rPr>
              <a:t> (</a:t>
            </a:r>
            <a:r>
              <a:rPr lang="ru-RU" dirty="0" err="1">
                <a:latin typeface="Consolas" panose="020B0609020204030204" pitchFamily="49" charset="0"/>
              </a:rPr>
              <a:t>size_t</a:t>
            </a:r>
            <a:r>
              <a:rPr lang="ru-RU" dirty="0">
                <a:latin typeface="Consolas" panose="020B0609020204030204" pitchFamily="49" charset="0"/>
              </a:rPr>
              <a:t> i = 0; i &lt; </a:t>
            </a:r>
            <a:r>
              <a:rPr lang="ru-RU" dirty="0" err="1">
                <a:latin typeface="Consolas" panose="020B0609020204030204" pitchFamily="49" charset="0"/>
              </a:rPr>
              <a:t>data.size</a:t>
            </a:r>
            <a:r>
              <a:rPr lang="ru-RU" dirty="0">
                <a:latin typeface="Consolas" panose="020B0609020204030204" pitchFamily="49" charset="0"/>
              </a:rPr>
              <a:t>() - 1; ++i)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if</a:t>
            </a:r>
            <a:r>
              <a:rPr lang="ru-RU" dirty="0">
                <a:latin typeface="Consolas" panose="020B0609020204030204" pitchFamily="49" charset="0"/>
              </a:rPr>
              <a:t> (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[i] ==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[i + 1])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cout</a:t>
            </a:r>
            <a:r>
              <a:rPr lang="ru-RU" dirty="0">
                <a:latin typeface="Consolas" panose="020B0609020204030204" pitchFamily="49" charset="0"/>
              </a:rPr>
              <a:t> &lt;&lt; "</a:t>
            </a:r>
            <a:r>
              <a:rPr lang="ru-RU" dirty="0" err="1">
                <a:latin typeface="Consolas" panose="020B0609020204030204" pitchFamily="49" charset="0"/>
              </a:rPr>
              <a:t>Duplicate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value</a:t>
            </a:r>
            <a:r>
              <a:rPr lang="ru-RU" dirty="0">
                <a:latin typeface="Consolas" panose="020B0609020204030204" pitchFamily="49" charset="0"/>
              </a:rPr>
              <a:t>: " &lt;&lt;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[i] &lt;&lt; "\n";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3000B25-0A35-4769-B61F-CBD66749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8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6AD020-03FD-4C79-B6AD-0613763B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51129"/>
            <a:ext cx="10515600" cy="1325563"/>
          </a:xfrm>
        </p:spPr>
        <p:txBody>
          <a:bodyPr/>
          <a:lstStyle/>
          <a:p>
            <a:r>
              <a:rPr lang="ru-RU" dirty="0"/>
              <a:t>Добавление и удаление элементов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C721AE-9E3B-4A3A-8546-EE4D72A31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12776"/>
            <a:ext cx="11305256" cy="4943573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В вектор можно эффективно добавлять элементы в конец и удалять их с конца. Для этого существуют функции </a:t>
            </a:r>
            <a:r>
              <a:rPr lang="ru-RU" dirty="0" err="1"/>
              <a:t>push_back</a:t>
            </a:r>
            <a:r>
              <a:rPr lang="ru-RU" dirty="0"/>
              <a:t> и </a:t>
            </a:r>
            <a:r>
              <a:rPr lang="ru-RU" dirty="0" err="1"/>
              <a:t>pop_back</a:t>
            </a:r>
            <a:r>
              <a:rPr lang="ru-RU" dirty="0"/>
              <a:t>. Рассмотрим программу, считывающую числа с клавиатуры в вектор и затем удаляющую все нули в конце: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iostream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main</a:t>
            </a:r>
            <a:r>
              <a:rPr lang="ru-RU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 x;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&gt;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while</a:t>
            </a:r>
            <a:r>
              <a:rPr lang="ru-RU" dirty="0">
                <a:latin typeface="Consolas" panose="020B0609020204030204" pitchFamily="49" charset="0"/>
              </a:rPr>
              <a:t> (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cin</a:t>
            </a:r>
            <a:r>
              <a:rPr lang="ru-RU" dirty="0">
                <a:latin typeface="Consolas" panose="020B0609020204030204" pitchFamily="49" charset="0"/>
              </a:rPr>
              <a:t> &gt;&gt; x) {  // читаем числа, пока не закончится ввод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   </a:t>
            </a:r>
            <a:r>
              <a:rPr lang="ru-RU" dirty="0" err="1">
                <a:latin typeface="Consolas" panose="020B0609020204030204" pitchFamily="49" charset="0"/>
              </a:rPr>
              <a:t>data.push_back</a:t>
            </a:r>
            <a:r>
              <a:rPr lang="ru-RU" dirty="0">
                <a:latin typeface="Consolas" panose="020B0609020204030204" pitchFamily="49" charset="0"/>
              </a:rPr>
              <a:t>(x);  // добавляем очередное число в вектор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while</a:t>
            </a:r>
            <a:r>
              <a:rPr lang="ru-RU" dirty="0">
                <a:latin typeface="Consolas" panose="020B0609020204030204" pitchFamily="49" charset="0"/>
              </a:rPr>
              <a:t> (!</a:t>
            </a:r>
            <a:r>
              <a:rPr lang="ru-RU" dirty="0" err="1">
                <a:latin typeface="Consolas" panose="020B0609020204030204" pitchFamily="49" charset="0"/>
              </a:rPr>
              <a:t>data.empty</a:t>
            </a:r>
            <a:r>
              <a:rPr lang="ru-RU" dirty="0">
                <a:latin typeface="Consolas" panose="020B0609020204030204" pitchFamily="49" charset="0"/>
              </a:rPr>
              <a:t>() &amp;&amp; </a:t>
            </a:r>
            <a:r>
              <a:rPr lang="ru-RU" dirty="0" err="1">
                <a:latin typeface="Consolas" panose="020B0609020204030204" pitchFamily="49" charset="0"/>
              </a:rPr>
              <a:t>data.back</a:t>
            </a:r>
            <a:r>
              <a:rPr lang="ru-RU" dirty="0">
                <a:latin typeface="Consolas" panose="020B0609020204030204" pitchFamily="49" charset="0"/>
              </a:rPr>
              <a:t>() == 0)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   // Пока вектор не пуст и последний элемент равен нулю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   </a:t>
            </a:r>
            <a:r>
              <a:rPr lang="ru-RU" dirty="0" err="1">
                <a:latin typeface="Consolas" panose="020B0609020204030204" pitchFamily="49" charset="0"/>
              </a:rPr>
              <a:t>data.pop_back</a:t>
            </a:r>
            <a:r>
              <a:rPr lang="ru-RU" dirty="0">
                <a:latin typeface="Consolas" panose="020B0609020204030204" pitchFamily="49" charset="0"/>
              </a:rPr>
              <a:t>();  // удаляем этот нулевой элемент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Удалить все элементы из вектора можно с помощью функции </a:t>
            </a:r>
            <a:r>
              <a:rPr lang="ru-RU" dirty="0" err="1"/>
              <a:t>clear</a:t>
            </a:r>
            <a:r>
              <a:rPr lang="ru-RU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8FAEC9A-2F27-4A0D-A084-9CA8B628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9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0EFE0-A334-4C03-8DE5-CB95B907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66" y="253379"/>
            <a:ext cx="10515600" cy="1325563"/>
          </a:xfrm>
        </p:spPr>
        <p:txBody>
          <a:bodyPr/>
          <a:lstStyle/>
          <a:p>
            <a:r>
              <a:rPr lang="ru-RU" dirty="0"/>
              <a:t>Резерв памяти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2A0024-940C-4E31-A6FE-85054FF7F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6" y="1578942"/>
            <a:ext cx="11269556" cy="2711258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000" dirty="0"/>
              <a:t>Вектор хранит элементы в памяти в виде непрерывной последовательности, друг за другом. При этом в конце последовательности резервируется дополнительное место для быстрого добавления новых элементов. Когда этот резерв заканчивается, при вставке очередного элемента происходит </a:t>
            </a:r>
            <a:r>
              <a:rPr lang="ru-RU" sz="2000" dirty="0" err="1"/>
              <a:t>реаллокация</a:t>
            </a:r>
            <a:r>
              <a:rPr lang="ru-RU" sz="2000" dirty="0"/>
              <a:t>: элементы вектора копируются в новый, более просторный блок памяти.</a:t>
            </a:r>
          </a:p>
          <a:p>
            <a:pPr marL="0" indent="0" algn="just">
              <a:buNone/>
            </a:pPr>
            <a:r>
              <a:rPr lang="ru-RU" sz="2000" dirty="0" err="1"/>
              <a:t>Реаллокация</a:t>
            </a:r>
            <a:r>
              <a:rPr lang="ru-RU" sz="2000" dirty="0"/>
              <a:t> — довольно дорогая процедура, но если она происходит достаточно редко, то её влияние незначительно. Можно доказать, что если размер нового блока выбирать в два раза больше предыдущего размера, то амортизационная сложность добавления элемента будет константной.</a:t>
            </a:r>
          </a:p>
          <a:p>
            <a:pPr marL="0" indent="0" algn="just">
              <a:buNone/>
            </a:pPr>
            <a:r>
              <a:rPr lang="ru-RU" sz="2000" dirty="0"/>
              <a:t>Текущий резерв вектора можно узнать с помощью функции </a:t>
            </a:r>
            <a:r>
              <a:rPr lang="ru-RU" sz="2000" dirty="0" err="1"/>
              <a:t>capacity</a:t>
            </a:r>
            <a:r>
              <a:rPr lang="ru-RU" sz="2000" dirty="0"/>
              <a:t> (не путайте её с функцией </a:t>
            </a:r>
            <a:r>
              <a:rPr lang="ru-RU" sz="2000" dirty="0" err="1"/>
              <a:t>size</a:t>
            </a:r>
            <a:r>
              <a:rPr lang="ru-RU" sz="2000" dirty="0"/>
              <a:t>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6C7452A-74EB-4688-A8BD-C2C3C64F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08CFC3C-06EF-4CCF-98F7-BB25A5A41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4382275"/>
            <a:ext cx="42100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00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552E1C-297E-4496-A087-C4FA34B3B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6200" y="321828"/>
            <a:ext cx="3025552" cy="903635"/>
          </a:xfrm>
        </p:spPr>
        <p:txBody>
          <a:bodyPr/>
          <a:lstStyle/>
          <a:p>
            <a:r>
              <a:rPr lang="ru-RU" dirty="0"/>
              <a:t>Пример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8C5F50-7132-4AE2-BF07-F15385374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88640"/>
            <a:ext cx="6624736" cy="6167710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std::vector&lt;int&gt; data = {1, 2};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</a:rPr>
              <a:t>data.size</a:t>
            </a:r>
            <a:r>
              <a:rPr lang="en-US" dirty="0">
                <a:latin typeface="Consolas" panose="020B0609020204030204" pitchFamily="49" charset="0"/>
              </a:rPr>
              <a:t>() &lt;&lt; "\t" &lt;&lt; </a:t>
            </a:r>
            <a:r>
              <a:rPr lang="en-US" dirty="0" err="1">
                <a:latin typeface="Consolas" panose="020B0609020204030204" pitchFamily="49" charset="0"/>
              </a:rPr>
              <a:t>data.capacity</a:t>
            </a:r>
            <a:r>
              <a:rPr lang="en-US" dirty="0">
                <a:latin typeface="Consolas" panose="020B0609020204030204" pitchFamily="49" charset="0"/>
              </a:rPr>
              <a:t>() &lt;&lt; "\n";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data.push_back</a:t>
            </a:r>
            <a:r>
              <a:rPr lang="en-US" dirty="0">
                <a:latin typeface="Consolas" panose="020B0609020204030204" pitchFamily="49" charset="0"/>
              </a:rPr>
              <a:t>(3);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</a:rPr>
              <a:t>data.size</a:t>
            </a:r>
            <a:r>
              <a:rPr lang="en-US" dirty="0">
                <a:latin typeface="Consolas" panose="020B0609020204030204" pitchFamily="49" charset="0"/>
              </a:rPr>
              <a:t>() &lt;&lt; "\t" &lt;&lt; </a:t>
            </a:r>
            <a:r>
              <a:rPr lang="en-US" dirty="0" err="1">
                <a:latin typeface="Consolas" panose="020B0609020204030204" pitchFamily="49" charset="0"/>
              </a:rPr>
              <a:t>data.capacity</a:t>
            </a:r>
            <a:r>
              <a:rPr lang="en-US" dirty="0">
                <a:latin typeface="Consolas" panose="020B0609020204030204" pitchFamily="49" charset="0"/>
              </a:rPr>
              <a:t>() &lt;&lt; "\n";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data.push_back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</a:rPr>
              <a:t>data.size</a:t>
            </a:r>
            <a:r>
              <a:rPr lang="en-US" dirty="0">
                <a:latin typeface="Consolas" panose="020B0609020204030204" pitchFamily="49" charset="0"/>
              </a:rPr>
              <a:t>() &lt;&lt; "\t" &lt;&lt; </a:t>
            </a:r>
            <a:r>
              <a:rPr lang="en-US" dirty="0" err="1">
                <a:latin typeface="Consolas" panose="020B0609020204030204" pitchFamily="49" charset="0"/>
              </a:rPr>
              <a:t>data.capacity</a:t>
            </a:r>
            <a:r>
              <a:rPr lang="en-US" dirty="0">
                <a:latin typeface="Consolas" panose="020B0609020204030204" pitchFamily="49" charset="0"/>
              </a:rPr>
              <a:t>() &lt;&lt; "\n";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data.push_back</a:t>
            </a:r>
            <a:r>
              <a:rPr lang="en-US" dirty="0">
                <a:latin typeface="Consolas" panose="020B0609020204030204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</a:rPr>
              <a:t>data.size</a:t>
            </a:r>
            <a:r>
              <a:rPr lang="en-US" dirty="0">
                <a:latin typeface="Consolas" panose="020B0609020204030204" pitchFamily="49" charset="0"/>
              </a:rPr>
              <a:t>() &lt;&lt; "\t" &lt;&lt; </a:t>
            </a:r>
            <a:r>
              <a:rPr lang="en-US" dirty="0" err="1">
                <a:latin typeface="Consolas" panose="020B0609020204030204" pitchFamily="49" charset="0"/>
              </a:rPr>
              <a:t>data.capacity</a:t>
            </a:r>
            <a:r>
              <a:rPr lang="en-US" dirty="0">
                <a:latin typeface="Consolas" panose="020B0609020204030204" pitchFamily="49" charset="0"/>
              </a:rPr>
              <a:t>() &lt;&lt; "\n";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2A6AB06-13D8-452F-8F87-F5E9A406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1E9992A-0304-4AAF-86AE-D7544871B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52" y="1484784"/>
            <a:ext cx="455295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06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990346-2BBF-48F2-A731-F03518C2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264" y="5085184"/>
            <a:ext cx="2737520" cy="61560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1BAF17-F9A3-4CEC-96E7-6959C1420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43421"/>
            <a:ext cx="11377264" cy="6028779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Иногда требуется заполнить вектор элементами, причём число элементов известно заранее. В таком случае можно сразу зарезервировать нужный размер памяти с помощью функции </a:t>
            </a:r>
            <a:r>
              <a:rPr lang="en-US" dirty="0"/>
              <a:t>reserve, </a:t>
            </a:r>
            <a:r>
              <a:rPr lang="ru-RU" dirty="0"/>
              <a:t>чтобы при добавлении элементов не происходили </a:t>
            </a:r>
            <a:r>
              <a:rPr lang="ru-RU" dirty="0" err="1"/>
              <a:t>реаллокации</a:t>
            </a:r>
            <a:r>
              <a:rPr lang="ru-RU" dirty="0"/>
              <a:t>. Пусть, например, нам сначала задаётся число слов, а потом сами эти слова, и нам требуется сложить их в вектор: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std::vector&lt;std::string&gt; words;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words_count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cin</a:t>
            </a:r>
            <a:r>
              <a:rPr lang="en-US" dirty="0">
                <a:latin typeface="Consolas" panose="020B0609020204030204" pitchFamily="49" charset="0"/>
              </a:rPr>
              <a:t> &gt;&gt; </a:t>
            </a:r>
            <a:r>
              <a:rPr lang="en-US" dirty="0" err="1">
                <a:latin typeface="Consolas" panose="020B0609020204030204" pitchFamily="49" charset="0"/>
              </a:rPr>
              <a:t>words_count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// </a:t>
            </a:r>
            <a:r>
              <a:rPr lang="ru-RU" dirty="0">
                <a:latin typeface="Consolas" panose="020B0609020204030204" pitchFamily="49" charset="0"/>
              </a:rPr>
              <a:t>Размер вектора остаётся нулевым, меняется только резерв: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words.reserve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words_count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!= </a:t>
            </a:r>
            <a:r>
              <a:rPr lang="en-US" dirty="0" err="1">
                <a:latin typeface="Consolas" panose="020B0609020204030204" pitchFamily="49" charset="0"/>
              </a:rPr>
              <a:t>words_count</a:t>
            </a:r>
            <a:r>
              <a:rPr lang="en-US" dirty="0">
                <a:latin typeface="Consolas" panose="020B0609020204030204" pitchFamily="49" charset="0"/>
              </a:rPr>
              <a:t>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std::string word;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std::</a:t>
            </a:r>
            <a:r>
              <a:rPr lang="en-US" dirty="0" err="1">
                <a:latin typeface="Consolas" panose="020B0609020204030204" pitchFamily="49" charset="0"/>
              </a:rPr>
              <a:t>cin</a:t>
            </a:r>
            <a:r>
              <a:rPr lang="en-US" dirty="0">
                <a:latin typeface="Consolas" panose="020B0609020204030204" pitchFamily="49" charset="0"/>
              </a:rPr>
              <a:t> &gt;&gt; word;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// </a:t>
            </a:r>
            <a:r>
              <a:rPr lang="ru-RU" dirty="0">
                <a:latin typeface="Consolas" panose="020B0609020204030204" pitchFamily="49" charset="0"/>
              </a:rPr>
              <a:t>Все добавления будут дешёвыми, без </a:t>
            </a:r>
            <a:r>
              <a:rPr lang="ru-RU" dirty="0" err="1">
                <a:latin typeface="Consolas" panose="020B0609020204030204" pitchFamily="49" charset="0"/>
              </a:rPr>
              <a:t>реаллокаций</a:t>
            </a:r>
            <a:r>
              <a:rPr lang="ru-RU" dirty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words.push_back</a:t>
            </a:r>
            <a:r>
              <a:rPr lang="en-US" dirty="0">
                <a:latin typeface="Consolas" panose="020B0609020204030204" pitchFamily="49" charset="0"/>
              </a:rPr>
              <a:t>(word); }}</a:t>
            </a:r>
            <a:endParaRPr lang="ru-RU" dirty="0">
              <a:latin typeface="Consolas" panose="020B0609020204030204" pitchFamily="49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C299554-7976-48D4-BB37-94A707D4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32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BE4150-1A3F-4EC8-9B41-89F96BE7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ru-RU" dirty="0" err="1"/>
              <a:t>eserve</a:t>
            </a:r>
            <a:r>
              <a:rPr lang="ru-RU" dirty="0"/>
              <a:t> и </a:t>
            </a:r>
            <a:r>
              <a:rPr lang="ru-RU" dirty="0" err="1"/>
              <a:t>resize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7E4BBA-86F9-44CA-B91B-F91954A5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16650"/>
            <a:ext cx="11377264" cy="4639699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Функцию </a:t>
            </a:r>
            <a:r>
              <a:rPr lang="ru-RU" dirty="0" err="1"/>
              <a:t>reserve</a:t>
            </a:r>
            <a:r>
              <a:rPr lang="ru-RU" dirty="0"/>
              <a:t> не следует путать с функцией </a:t>
            </a:r>
            <a:r>
              <a:rPr lang="ru-RU" dirty="0" err="1"/>
              <a:t>resize</a:t>
            </a:r>
            <a:r>
              <a:rPr lang="ru-RU" dirty="0"/>
              <a:t>, которая меняет количество элементов в векторе. Если аргумент функции </a:t>
            </a:r>
            <a:r>
              <a:rPr lang="ru-RU" dirty="0" err="1"/>
              <a:t>resize</a:t>
            </a:r>
            <a:r>
              <a:rPr lang="ru-RU" dirty="0"/>
              <a:t> меньше текущего размера, то лишние элементы в конце вектора удаляются. Если же он больше текущего размера, то при необходимости происходит </a:t>
            </a:r>
            <a:r>
              <a:rPr lang="ru-RU" dirty="0" err="1"/>
              <a:t>реаллокация</a:t>
            </a:r>
            <a:r>
              <a:rPr lang="ru-RU" dirty="0"/>
              <a:t> и в вектор добавляются новые элементы с дефолтным значением данного типа.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main</a:t>
            </a:r>
            <a:r>
              <a:rPr lang="ru-RU" dirty="0">
                <a:latin typeface="Consolas" panose="020B0609020204030204" pitchFamily="49" charset="0"/>
              </a:rPr>
              <a:t>() {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&gt;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 = {1, 2, 3, 4, 5};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data.reserve</a:t>
            </a:r>
            <a:r>
              <a:rPr lang="ru-RU" dirty="0">
                <a:latin typeface="Consolas" panose="020B0609020204030204" pitchFamily="49" charset="0"/>
              </a:rPr>
              <a:t>(10);  // поменяли резерв, но размер вектора остался равным пяти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data.resize</a:t>
            </a:r>
            <a:r>
              <a:rPr lang="ru-RU" dirty="0">
                <a:latin typeface="Consolas" panose="020B0609020204030204" pitchFamily="49" charset="0"/>
              </a:rPr>
              <a:t>(3);  // удалили последние элементы 4 и 5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data.resize</a:t>
            </a:r>
            <a:r>
              <a:rPr lang="ru-RU" dirty="0">
                <a:latin typeface="Consolas" panose="020B0609020204030204" pitchFamily="49" charset="0"/>
              </a:rPr>
              <a:t>(6);  // получили вектор 1, 2, 3, 0, 0, 0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B5DEE3C-1EB2-48A4-BD28-9AB374EA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9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142A12-D190-4AC6-A286-234896E8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Многомерные векторы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05430C-0438-446C-865B-75BED3E82D92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m, n;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cin</a:t>
            </a:r>
            <a:r>
              <a:rPr lang="en-US" dirty="0">
                <a:latin typeface="Consolas" panose="020B0609020204030204" pitchFamily="49" charset="0"/>
              </a:rPr>
              <a:t> &gt;&gt; m &gt;&gt; n;  // </a:t>
            </a:r>
            <a:r>
              <a:rPr lang="ru-RU" dirty="0">
                <a:latin typeface="Consolas" panose="020B0609020204030204" pitchFamily="49" charset="0"/>
              </a:rPr>
              <a:t>число строк и столбцов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 // создаём матрицу </a:t>
            </a:r>
            <a:r>
              <a:rPr lang="en-US" dirty="0">
                <a:latin typeface="Consolas" panose="020B0609020204030204" pitchFamily="49" charset="0"/>
              </a:rPr>
              <a:t>matrix </a:t>
            </a:r>
            <a:r>
              <a:rPr lang="ru-RU" dirty="0">
                <a:latin typeface="Consolas" panose="020B0609020204030204" pitchFamily="49" charset="0"/>
              </a:rPr>
              <a:t>из </a:t>
            </a:r>
            <a:r>
              <a:rPr lang="en-US" dirty="0">
                <a:latin typeface="Consolas" panose="020B0609020204030204" pitchFamily="49" charset="0"/>
              </a:rPr>
              <a:t>m </a:t>
            </a:r>
            <a:r>
              <a:rPr lang="ru-RU" dirty="0">
                <a:latin typeface="Consolas" panose="020B0609020204030204" pitchFamily="49" charset="0"/>
              </a:rPr>
              <a:t>строк, каждая из которых — вектор из </a:t>
            </a:r>
            <a:r>
              <a:rPr lang="en-US" dirty="0">
                <a:latin typeface="Consolas" panose="020B0609020204030204" pitchFamily="49" charset="0"/>
              </a:rPr>
              <a:t>n </a:t>
            </a:r>
            <a:r>
              <a:rPr lang="ru-RU" dirty="0">
                <a:latin typeface="Consolas" panose="020B0609020204030204" pitchFamily="49" charset="0"/>
              </a:rPr>
              <a:t>нулей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std::vector&lt;std::vector&lt;int&gt;&gt; matrix(m, std::vector&lt;int&gt;(n));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!= m;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j = 0; j != n; ++j)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std::</a:t>
            </a:r>
            <a:r>
              <a:rPr lang="en-US" dirty="0" err="1">
                <a:latin typeface="Consolas" panose="020B0609020204030204" pitchFamily="49" charset="0"/>
              </a:rPr>
              <a:t>cin</a:t>
            </a:r>
            <a:r>
              <a:rPr lang="en-US" dirty="0">
                <a:latin typeface="Consolas" panose="020B0609020204030204" pitchFamily="49" charset="0"/>
              </a:rPr>
              <a:t> &gt;&gt; matrix[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][j];  }}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// </a:t>
            </a:r>
            <a:r>
              <a:rPr lang="ru-RU" dirty="0">
                <a:latin typeface="Consolas" panose="020B0609020204030204" pitchFamily="49" charset="0"/>
              </a:rPr>
              <a:t>напечатаем матрицу, выводя элементы через табуляцию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!= m;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j = 0; j != n; ++j)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matrix[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][j] &lt;&lt; "\t";}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"\n"; }}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В этом примере мы заранее создали матрицу из нулей, а потом просто меняли её элементы.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AEC0EE3-C2B1-4737-B2FF-DCE584A4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85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584486-2EF5-476E-ABCA-1FE87B44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Сортировка вектора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E724DB-4B88-4B69-8100-53A4862E9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825624"/>
            <a:ext cx="11593288" cy="4411688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algorithm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main</a:t>
            </a:r>
            <a:r>
              <a:rPr lang="ru-RU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&gt;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 = {3, 1, 4, 1, 5, 9, 2, 6};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// Сортировка диапазона вектора от начала до конца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sort</a:t>
            </a:r>
            <a:r>
              <a:rPr lang="ru-RU" dirty="0">
                <a:latin typeface="Consolas" panose="020B0609020204030204" pitchFamily="49" charset="0"/>
              </a:rPr>
              <a:t>(</a:t>
            </a:r>
            <a:r>
              <a:rPr lang="ru-RU" dirty="0" err="1">
                <a:latin typeface="Consolas" panose="020B0609020204030204" pitchFamily="49" charset="0"/>
              </a:rPr>
              <a:t>data.begin</a:t>
            </a:r>
            <a:r>
              <a:rPr lang="ru-RU" dirty="0">
                <a:latin typeface="Consolas" panose="020B0609020204030204" pitchFamily="49" charset="0"/>
              </a:rPr>
              <a:t>(), </a:t>
            </a:r>
            <a:r>
              <a:rPr lang="ru-RU" dirty="0" err="1">
                <a:latin typeface="Consolas" panose="020B0609020204030204" pitchFamily="49" charset="0"/>
              </a:rPr>
              <a:t>data.end</a:t>
            </a:r>
            <a:r>
              <a:rPr lang="ru-RU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// получим вектор 1, 1, 2, 3, 4, 5, 6, 9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77531F6-B933-4DEB-8097-DCA25753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35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9B035B-B235-45FE-A43D-FDE15CB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11372"/>
            <a:ext cx="10515600" cy="1325563"/>
          </a:xfrm>
        </p:spPr>
        <p:txBody>
          <a:bodyPr/>
          <a:lstStyle/>
          <a:p>
            <a:r>
              <a:rPr lang="ru-RU" dirty="0"/>
              <a:t>Сортировка по убыванию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9340FE-76E1-405A-B1FF-4E48FDFDF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628800"/>
            <a:ext cx="11521280" cy="4608512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Для сортировки по убыванию можно передать на вход обратные итераторы </a:t>
            </a:r>
            <a:r>
              <a:rPr lang="ru-RU" dirty="0" err="1"/>
              <a:t>rbegin</a:t>
            </a:r>
            <a:r>
              <a:rPr lang="ru-RU" dirty="0"/>
              <a:t>() и </a:t>
            </a:r>
            <a:r>
              <a:rPr lang="ru-RU" dirty="0" err="1"/>
              <a:t>rend</a:t>
            </a:r>
            <a:r>
              <a:rPr lang="ru-RU" dirty="0"/>
              <a:t>(), представляющие элементы вектора в перевёрнутом порядке: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sort</a:t>
            </a:r>
            <a:r>
              <a:rPr lang="ru-RU" dirty="0"/>
              <a:t>(</a:t>
            </a:r>
            <a:r>
              <a:rPr lang="ru-RU" dirty="0" err="1"/>
              <a:t>data.rbegin</a:t>
            </a:r>
            <a:r>
              <a:rPr lang="ru-RU" dirty="0"/>
              <a:t>(), </a:t>
            </a:r>
            <a:r>
              <a:rPr lang="ru-RU" dirty="0" err="1"/>
              <a:t>data.rend</a:t>
            </a:r>
            <a:r>
              <a:rPr lang="ru-RU" dirty="0"/>
              <a:t>());  // 9, 6, 5, 4, 3, 2, 1, 1</a:t>
            </a:r>
          </a:p>
          <a:p>
            <a:pPr marL="0" indent="0">
              <a:buNone/>
            </a:pPr>
            <a:r>
              <a:rPr lang="ru-RU" dirty="0"/>
              <a:t>В C++20 доступен более элегантный способ сортировки через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ranges</a:t>
            </a:r>
            <a:r>
              <a:rPr lang="ru-RU" dirty="0"/>
              <a:t>::</a:t>
            </a:r>
            <a:r>
              <a:rPr lang="ru-RU" dirty="0" err="1"/>
              <a:t>sort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algorithm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#include &lt;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</a:rPr>
              <a:t>main</a:t>
            </a:r>
            <a:r>
              <a:rPr lang="ru-RU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&gt;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 = {3, 1, 4, 1, 5, 9, 2, 6};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ranges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sort</a:t>
            </a:r>
            <a:r>
              <a:rPr lang="ru-RU" dirty="0">
                <a:latin typeface="Consolas" panose="020B0609020204030204" pitchFamily="49" charset="0"/>
              </a:rPr>
              <a:t>(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);  // можно передать сам вектор, а не его диапазоны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ru-RU" dirty="0"/>
              <a:t>Для сортировки по умолчанию используется сравнение элементов с помощью оператора &lt;. Этот оператор работает и для самих векторов: они сравниваются лексикографически. Поэтому можно без проблем отсортировать, например, строки в матрице (векторе векторов целых чисел).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709333-D1A9-44CC-9621-0C6FA350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98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F0DFBF-89A1-4E45-AA1D-7F078B873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36525"/>
            <a:ext cx="11162456" cy="700187"/>
          </a:xfrm>
        </p:spPr>
        <p:txBody>
          <a:bodyPr/>
          <a:lstStyle/>
          <a:p>
            <a:r>
              <a:rPr lang="ru-RU" dirty="0"/>
              <a:t>Строки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B0CB3A-B101-4DA8-B37E-4959F250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53330"/>
            <a:ext cx="11305256" cy="4983981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Контейнер </a:t>
            </a:r>
            <a:r>
              <a:rPr lang="en-US" dirty="0"/>
              <a:t>std::string </a:t>
            </a:r>
            <a:r>
              <a:rPr lang="ru-RU" dirty="0"/>
              <a:t>можно рассматривать как особый случай вектора символов </a:t>
            </a:r>
            <a:r>
              <a:rPr lang="en-US" dirty="0"/>
              <a:t>std::vector&lt;char&gt;, </a:t>
            </a:r>
            <a:r>
              <a:rPr lang="ru-RU" dirty="0"/>
              <a:t>имеющий набор дополнительных функций. В частности, у строки есть все те же рассмотренные нами функции, что и у вектора (например, </a:t>
            </a:r>
            <a:r>
              <a:rPr lang="en-US" dirty="0" err="1"/>
              <a:t>pop_back</a:t>
            </a:r>
            <a:r>
              <a:rPr lang="en-US" dirty="0"/>
              <a:t> </a:t>
            </a:r>
            <a:r>
              <a:rPr lang="ru-RU" dirty="0"/>
              <a:t>или </a:t>
            </a:r>
            <a:r>
              <a:rPr lang="en-US" dirty="0"/>
              <a:t>resize). </a:t>
            </a:r>
            <a:r>
              <a:rPr lang="ru-RU" dirty="0"/>
              <a:t>Рассмотрим некоторые специфические функции строки: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std::string s = "Some string";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    // </a:t>
            </a:r>
            <a:r>
              <a:rPr lang="ru-RU" dirty="0">
                <a:latin typeface="Consolas" panose="020B0609020204030204" pitchFamily="49" charset="0"/>
              </a:rPr>
              <a:t>приписывание символов и строк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s += ' ';  // </a:t>
            </a:r>
            <a:r>
              <a:rPr lang="ru-RU" dirty="0">
                <a:latin typeface="Consolas" panose="020B0609020204030204" pitchFamily="49" charset="0"/>
              </a:rPr>
              <a:t>добавляем отдельный символ в конец, это аналог </a:t>
            </a:r>
            <a:r>
              <a:rPr lang="en-US" dirty="0" err="1">
                <a:latin typeface="Consolas" panose="020B0609020204030204" pitchFamily="49" charset="0"/>
              </a:rPr>
              <a:t>push_back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 += "functions";  // </a:t>
            </a:r>
            <a:r>
              <a:rPr lang="ru-RU" dirty="0">
                <a:latin typeface="Consolas" panose="020B0609020204030204" pitchFamily="49" charset="0"/>
              </a:rPr>
              <a:t>добавляем строку в конец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s &lt;&lt; "\n";  // Some string functions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std::string sub1 = </a:t>
            </a:r>
            <a:r>
              <a:rPr lang="en-US" dirty="0" err="1">
                <a:latin typeface="Consolas" panose="020B0609020204030204" pitchFamily="49" charset="0"/>
              </a:rPr>
              <a:t>s.substr</a:t>
            </a:r>
            <a:r>
              <a:rPr lang="en-US" dirty="0">
                <a:latin typeface="Consolas" panose="020B0609020204030204" pitchFamily="49" charset="0"/>
              </a:rPr>
              <a:t>(5, 6);</a:t>
            </a:r>
            <a:r>
              <a:rPr lang="ru-RU" dirty="0">
                <a:latin typeface="Consolas" panose="020B0609020204030204" pitchFamily="49" charset="0"/>
              </a:rPr>
              <a:t> // подстрока "</a:t>
            </a:r>
            <a:r>
              <a:rPr lang="en-US" dirty="0">
                <a:latin typeface="Consolas" panose="020B0609020204030204" pitchFamily="49" charset="0"/>
              </a:rPr>
              <a:t>string" </a:t>
            </a:r>
            <a:r>
              <a:rPr lang="ru-RU" dirty="0">
                <a:latin typeface="Consolas" panose="020B0609020204030204" pitchFamily="49" charset="0"/>
              </a:rPr>
              <a:t>из 6 символов начиная с 5-й позиции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std::string sub2 = </a:t>
            </a:r>
            <a:r>
              <a:rPr lang="en-US" dirty="0" err="1">
                <a:latin typeface="Consolas" panose="020B0609020204030204" pitchFamily="49" charset="0"/>
              </a:rPr>
              <a:t>s.substr</a:t>
            </a:r>
            <a:r>
              <a:rPr lang="en-US" dirty="0">
                <a:latin typeface="Consolas" panose="020B0609020204030204" pitchFamily="49" charset="0"/>
              </a:rPr>
              <a:t>(12);</a:t>
            </a:r>
            <a:r>
              <a:rPr lang="ru-RU" dirty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ru-RU" dirty="0">
                <a:latin typeface="Consolas" panose="020B0609020204030204" pitchFamily="49" charset="0"/>
              </a:rPr>
              <a:t>подстрока "</a:t>
            </a:r>
            <a:r>
              <a:rPr lang="en-US" dirty="0">
                <a:latin typeface="Consolas" panose="020B0609020204030204" pitchFamily="49" charset="0"/>
              </a:rPr>
              <a:t>functions" </a:t>
            </a:r>
            <a:r>
              <a:rPr lang="ru-RU" dirty="0">
                <a:latin typeface="Consolas" panose="020B0609020204030204" pitchFamily="49" charset="0"/>
              </a:rPr>
              <a:t>с 12-й позиции и до конца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// </a:t>
            </a:r>
            <a:r>
              <a:rPr lang="ru-RU" dirty="0">
                <a:latin typeface="Consolas" panose="020B0609020204030204" pitchFamily="49" charset="0"/>
              </a:rPr>
              <a:t>поиск символа или подстроки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pos1 = </a:t>
            </a:r>
            <a:r>
              <a:rPr lang="en-US" dirty="0" err="1">
                <a:latin typeface="Consolas" panose="020B0609020204030204" pitchFamily="49" charset="0"/>
              </a:rPr>
              <a:t>s.find</a:t>
            </a:r>
            <a:r>
              <a:rPr lang="en-US" dirty="0">
                <a:latin typeface="Consolas" panose="020B0609020204030204" pitchFamily="49" charset="0"/>
              </a:rPr>
              <a:t>(' ');  // </a:t>
            </a:r>
            <a:r>
              <a:rPr lang="ru-RU" dirty="0">
                <a:latin typeface="Consolas" panose="020B0609020204030204" pitchFamily="49" charset="0"/>
              </a:rPr>
              <a:t>позиция первого пробела, в данном случае 4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pos2 = </a:t>
            </a:r>
            <a:r>
              <a:rPr lang="en-US" dirty="0" err="1">
                <a:latin typeface="Consolas" panose="020B0609020204030204" pitchFamily="49" charset="0"/>
              </a:rPr>
              <a:t>s.find</a:t>
            </a:r>
            <a:r>
              <a:rPr lang="en-US" dirty="0">
                <a:latin typeface="Consolas" panose="020B0609020204030204" pitchFamily="49" charset="0"/>
              </a:rPr>
              <a:t>(' ', pos1 + 1);  // </a:t>
            </a:r>
            <a:r>
              <a:rPr lang="ru-RU" dirty="0">
                <a:latin typeface="Consolas" panose="020B0609020204030204" pitchFamily="49" charset="0"/>
              </a:rPr>
              <a:t>позиция следующего пробела (11)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pos3 = </a:t>
            </a:r>
            <a:r>
              <a:rPr lang="en-US" dirty="0" err="1">
                <a:latin typeface="Consolas" panose="020B0609020204030204" pitchFamily="49" charset="0"/>
              </a:rPr>
              <a:t>s.find</a:t>
            </a:r>
            <a:r>
              <a:rPr lang="en-US" dirty="0">
                <a:latin typeface="Consolas" panose="020B0609020204030204" pitchFamily="49" charset="0"/>
              </a:rPr>
              <a:t>("str");  // </a:t>
            </a:r>
            <a:r>
              <a:rPr lang="ru-RU" dirty="0">
                <a:latin typeface="Consolas" panose="020B0609020204030204" pitchFamily="49" charset="0"/>
              </a:rPr>
              <a:t>вернётся 5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pos4 = </a:t>
            </a:r>
            <a:r>
              <a:rPr lang="en-US" dirty="0" err="1">
                <a:latin typeface="Consolas" panose="020B0609020204030204" pitchFamily="49" charset="0"/>
              </a:rPr>
              <a:t>s.find</a:t>
            </a:r>
            <a:r>
              <a:rPr lang="en-US" dirty="0">
                <a:latin typeface="Consolas" panose="020B0609020204030204" pitchFamily="49" charset="0"/>
              </a:rPr>
              <a:t>("#");  // </a:t>
            </a:r>
            <a:r>
              <a:rPr lang="ru-RU" dirty="0">
                <a:latin typeface="Consolas" panose="020B0609020204030204" pitchFamily="49" charset="0"/>
              </a:rPr>
              <a:t>вернётся </a:t>
            </a:r>
            <a:r>
              <a:rPr lang="en-US" dirty="0">
                <a:latin typeface="Consolas" panose="020B0609020204030204" pitchFamily="49" charset="0"/>
              </a:rPr>
              <a:t>std::string::</a:t>
            </a:r>
            <a:r>
              <a:rPr lang="en-US" dirty="0" err="1">
                <a:latin typeface="Consolas" panose="020B0609020204030204" pitchFamily="49" charset="0"/>
              </a:rPr>
              <a:t>npos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  <a:endParaRPr lang="ru-RU" dirty="0">
              <a:latin typeface="Consolas" panose="020B0609020204030204" pitchFamily="49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5B4E1B-786C-4A2F-B53D-AB5C0FB6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52344D-6C21-4901-AE27-B99874F86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1325563"/>
          </a:xfrm>
        </p:spPr>
        <p:txBody>
          <a:bodyPr/>
          <a:lstStyle/>
          <a:p>
            <a:r>
              <a:rPr lang="ru-RU" dirty="0"/>
              <a:t>Вектор и строка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0C8FEE-2BD0-4A47-8607-BE0094E6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25625"/>
            <a:ext cx="11161240" cy="2251447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Вектор (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) и строка (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string</a:t>
            </a:r>
            <a:r>
              <a:rPr lang="ru-RU" dirty="0"/>
              <a:t>) — это важные базовые контейнеры стандартной библиотеки C++. Они хранят свои элементы в непрерывном фрагменте памяти. Оба этих контейнера предоставляют доступ к элементам по индексу и позволяют эффективно добавлять новые элементы в конец.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19C501-C06B-48DA-924C-15A302C2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55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E8270B-A516-4C4E-9B5E-98E39AD8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D3D7BF-65A5-4D14-A7BA-353D71DE1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4424" cy="4267671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std::string s = "Some string functions";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// </a:t>
            </a:r>
            <a:r>
              <a:rPr lang="ru-RU" dirty="0">
                <a:latin typeface="Consolas" panose="020B0609020204030204" pitchFamily="49" charset="0"/>
              </a:rPr>
              <a:t>вставка подстроки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s.insert</a:t>
            </a:r>
            <a:r>
              <a:rPr lang="en-US" dirty="0">
                <a:latin typeface="Consolas" panose="020B0609020204030204" pitchFamily="49" charset="0"/>
              </a:rPr>
              <a:t>(5, "std::");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s &lt;&lt; "\n";  </a:t>
            </a:r>
            <a:endParaRPr lang="ru-RU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s.replace</a:t>
            </a:r>
            <a:r>
              <a:rPr lang="en-US" dirty="0">
                <a:latin typeface="Consolas" panose="020B0609020204030204" pitchFamily="49" charset="0"/>
              </a:rPr>
              <a:t>(0, 4, "Special"); // </a:t>
            </a:r>
            <a:r>
              <a:rPr lang="ru-RU" dirty="0">
                <a:latin typeface="Consolas" panose="020B0609020204030204" pitchFamily="49" charset="0"/>
              </a:rPr>
              <a:t>замена указанного диапазона на новую подстроку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std::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</a:rPr>
              <a:t> &lt;&lt; s &lt;&lt; "\n";  </a:t>
            </a:r>
            <a:endParaRPr lang="ru-RU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s.erase</a:t>
            </a:r>
            <a:r>
              <a:rPr lang="en-US" dirty="0">
                <a:latin typeface="Consolas" panose="020B0609020204030204" pitchFamily="49" charset="0"/>
              </a:rPr>
              <a:t>(8, 5); // </a:t>
            </a:r>
            <a:r>
              <a:rPr lang="ru-RU" dirty="0">
                <a:latin typeface="Consolas" panose="020B0609020204030204" pitchFamily="49" charset="0"/>
              </a:rPr>
              <a:t>удаление подстроки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941CD86-B44D-4327-993D-5FB0FD06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2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28DE3-B167-44D7-9250-D0E06E07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96A3CE52-89B2-48AA-916A-A6EC14886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263042"/>
              </p:ext>
            </p:extLst>
          </p:nvPr>
        </p:nvGraphicFramePr>
        <p:xfrm>
          <a:off x="1131252" y="271671"/>
          <a:ext cx="9929496" cy="62212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6157">
                  <a:extLst>
                    <a:ext uri="{9D8B030D-6E8A-4147-A177-3AD203B41FA5}">
                      <a16:colId xmlns:a16="http://schemas.microsoft.com/office/drawing/2014/main" xmlns="" val="1496743601"/>
                    </a:ext>
                  </a:extLst>
                </a:gridCol>
                <a:gridCol w="8013339">
                  <a:extLst>
                    <a:ext uri="{9D8B030D-6E8A-4147-A177-3AD203B41FA5}">
                      <a16:colId xmlns:a16="http://schemas.microsoft.com/office/drawing/2014/main" xmlns="" val="1781321396"/>
                    </a:ext>
                  </a:extLst>
                </a:gridCol>
              </a:tblGrid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append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добавляет строку или символы к строке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1686009936"/>
                  </a:ext>
                </a:extLst>
              </a:tr>
              <a:tr h="334816">
                <a:tc>
                  <a:txBody>
                    <a:bodyPr/>
                    <a:lstStyle/>
                    <a:p>
                      <a:r>
                        <a:rPr lang="en-US" sz="1600" b="1" dirty="0"/>
                        <a:t>assign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присваивает строке значение строк символов или других строк C++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43339738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clear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удаляет все символы из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1998529321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compare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сравнивает две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717235882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empty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возвращает true если в строке нет символов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155572518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erase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удаляет символы из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4160837858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find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ищет символы в строке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663156026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find_first_not_of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находит первый символ, отличный от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764754813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find_first_of</a:t>
                      </a:r>
                      <a:endParaRPr lang="en-US" sz="1600" b="1" dirty="0"/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находит первый символ схожий с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4240675769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find_last_not_of</a:t>
                      </a:r>
                      <a:endParaRPr lang="en-US" sz="1600" b="1" dirty="0"/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находит последний символ, отличный от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090378778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find_last_of</a:t>
                      </a:r>
                      <a:endParaRPr lang="en-US" sz="1600" b="1" dirty="0"/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находит последний символ, схожий с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868254960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insert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вставляет символы в строку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619033602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length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возвращает длину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151175455"/>
                  </a:ext>
                </a:extLst>
              </a:tr>
              <a:tr h="334816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npos</a:t>
                      </a:r>
                      <a:endParaRPr lang="en-US" sz="1600" b="1" dirty="0"/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специальное значение, означающее «не найдено» или «все оставшиеся символы»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719732561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push_back</a:t>
                      </a:r>
                      <a:endParaRPr lang="en-US" sz="1600" b="1" dirty="0"/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добавляет символ в конец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4284706572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replace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заменяет символы в строке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133243148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resize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меняет размер 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189658289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rfind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находит последнее вхождение подстроки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4262305693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size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возвращает количество символов в строке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3886833650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substr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возвращает определённую подстроку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2984417671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600" b="1" dirty="0"/>
                        <a:t>swap</a:t>
                      </a:r>
                    </a:p>
                  </a:txBody>
                  <a:tcPr marL="48348" marR="48348" marT="24174" marB="24174"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меняет две строки содержимым</a:t>
                      </a:r>
                    </a:p>
                  </a:txBody>
                  <a:tcPr marL="48348" marR="48348" marT="24174" marB="24174" anchor="ctr"/>
                </a:tc>
                <a:extLst>
                  <a:ext uri="{0D108BD9-81ED-4DB2-BD59-A6C34878D82A}">
                    <a16:rowId xmlns:a16="http://schemas.microsoft.com/office/drawing/2014/main" xmlns="" val="13275021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E163075-D3E0-451C-B135-C74C0564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05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E0B33-D98F-422A-8D0A-7F67C700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34BEB7-F32C-4C63-88E8-6458B1255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#include &lt;string&gt;</a:t>
            </a:r>
          </a:p>
          <a:p>
            <a:pPr marL="0" indent="0">
              <a:buNone/>
            </a:pPr>
            <a:r>
              <a:rPr lang="en-US" dirty="0"/>
              <a:t>#include &lt;algorithm&gt;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int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std::string str, temp;</a:t>
            </a:r>
          </a:p>
          <a:p>
            <a:pPr marL="0" indent="0">
              <a:buNone/>
            </a:pPr>
            <a:r>
              <a:rPr lang="en-US" dirty="0"/>
              <a:t>    std::</a:t>
            </a:r>
            <a:r>
              <a:rPr lang="en-US" dirty="0" err="1"/>
              <a:t>getline</a:t>
            </a:r>
            <a:r>
              <a:rPr lang="en-US" dirty="0"/>
              <a:t>(std::</a:t>
            </a:r>
            <a:r>
              <a:rPr lang="en-US" dirty="0" err="1"/>
              <a:t>cin</a:t>
            </a:r>
            <a:r>
              <a:rPr lang="en-US" dirty="0"/>
              <a:t>, str);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str.erase</a:t>
            </a:r>
            <a:r>
              <a:rPr lang="en-US" dirty="0"/>
              <a:t>(remove(</a:t>
            </a:r>
            <a:r>
              <a:rPr lang="en-US" dirty="0" err="1"/>
              <a:t>str.begin</a:t>
            </a:r>
            <a:r>
              <a:rPr lang="en-US" dirty="0"/>
              <a:t>(), </a:t>
            </a:r>
            <a:r>
              <a:rPr lang="en-US" dirty="0" err="1"/>
              <a:t>str.end</a:t>
            </a:r>
            <a:r>
              <a:rPr lang="en-US" dirty="0"/>
              <a:t>(), ' '), </a:t>
            </a:r>
            <a:r>
              <a:rPr lang="en-US" dirty="0" err="1"/>
              <a:t>str.end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temp = str;</a:t>
            </a:r>
          </a:p>
          <a:p>
            <a:pPr marL="0" indent="0">
              <a:buNone/>
            </a:pPr>
            <a:r>
              <a:rPr lang="en-US" dirty="0"/>
              <a:t>    std::reverse(</a:t>
            </a:r>
            <a:r>
              <a:rPr lang="en-US" dirty="0" err="1"/>
              <a:t>temp.begin</a:t>
            </a:r>
            <a:r>
              <a:rPr lang="en-US" dirty="0"/>
              <a:t>(), </a:t>
            </a:r>
            <a:r>
              <a:rPr lang="en-US" dirty="0" err="1"/>
              <a:t>temp.end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if (temp == str) { std::</a:t>
            </a:r>
            <a:r>
              <a:rPr lang="en-US" dirty="0" err="1"/>
              <a:t>cout</a:t>
            </a:r>
            <a:r>
              <a:rPr lang="en-US" dirty="0"/>
              <a:t> &lt;&lt; "YES" &lt;&lt; std::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    else { std::</a:t>
            </a:r>
            <a:r>
              <a:rPr lang="en-US" dirty="0" err="1"/>
              <a:t>cout</a:t>
            </a:r>
            <a:r>
              <a:rPr lang="en-US" dirty="0"/>
              <a:t> &lt;&lt; "NO" &lt;&lt; std::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    return EXIT_SUCCESS;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5474C2B-269E-41CD-9E36-B5F54310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637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1DC65A-3756-46B4-916A-E55BC177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97" y="117990"/>
            <a:ext cx="10515600" cy="1325563"/>
          </a:xfrm>
        </p:spPr>
        <p:txBody>
          <a:bodyPr/>
          <a:lstStyle/>
          <a:p>
            <a:r>
              <a:rPr lang="ru-RU" dirty="0"/>
              <a:t>Задание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F32D6E-207F-4BAD-BAFF-2C1211E20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1825624"/>
            <a:ext cx="11559208" cy="117599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080E14"/>
                </a:solidFill>
                <a:effectLst/>
                <a:latin typeface="var(--text-body-long-size-m-font-family)"/>
              </a:rPr>
              <a:t>Пароль от некоторого сервиса должен </a:t>
            </a:r>
            <a:r>
              <a:rPr lang="ru-RU" b="0" i="0" dirty="0">
                <a:solidFill>
                  <a:srgbClr val="080E14"/>
                </a:solidFill>
                <a:effectLst/>
                <a:latin typeface="YS Text"/>
              </a:rPr>
              <a:t>быть не короче 8 символов и не длиннее 14</a:t>
            </a:r>
            <a:r>
              <a:rPr lang="en-US" b="0" i="0" dirty="0">
                <a:solidFill>
                  <a:srgbClr val="080E14"/>
                </a:solidFill>
                <a:effectLst/>
                <a:latin typeface="YS Text"/>
              </a:rPr>
              <a:t> </a:t>
            </a:r>
            <a:r>
              <a:rPr lang="ru-RU" b="0" i="0" dirty="0">
                <a:solidFill>
                  <a:srgbClr val="080E14"/>
                </a:solidFill>
                <a:effectLst/>
                <a:latin typeface="YS Text"/>
              </a:rPr>
              <a:t>и должен содержать специальные символы. </a:t>
            </a:r>
            <a:r>
              <a:rPr lang="ru-RU" b="0" i="0" dirty="0">
                <a:solidFill>
                  <a:srgbClr val="080E14"/>
                </a:solidFill>
                <a:effectLst/>
                <a:latin typeface="var(--text-body-long-size-m-font-family)"/>
              </a:rPr>
              <a:t>Напишите программу, которая проверит, что введённый пароль подходит под эти ограничения.</a:t>
            </a:r>
            <a:endParaRPr lang="ru-RU" b="0" i="0" dirty="0">
              <a:solidFill>
                <a:srgbClr val="080E14"/>
              </a:solidFill>
              <a:effectLst/>
              <a:latin typeface="YS Text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AB9658-FD87-431A-8278-08512715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79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" y="132369"/>
            <a:ext cx="10515600" cy="1325563"/>
          </a:xfrm>
        </p:spPr>
        <p:txBody>
          <a:bodyPr/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412776"/>
            <a:ext cx="11348249" cy="4215309"/>
          </a:xfrm>
          <a:prstGeom prst="roundRect">
            <a:avLst/>
          </a:prstGeo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hlinkClick r:id="rId2"/>
              </a:rPr>
              <a:t>https://codelessons.ru/cplusplus/vektory-v-c-dlya-nachinayushhix.html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https://</a:t>
            </a:r>
            <a:r>
              <a:rPr lang="en-US" dirty="0" smtClean="0"/>
              <a:t>academy.yandex.ru/handbook/cpp/article/vectors-and-strings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BE4187-E4A0-4336-9EA5-48238747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32656"/>
            <a:ext cx="10515600" cy="1325563"/>
          </a:xfrm>
        </p:spPr>
        <p:txBody>
          <a:bodyPr/>
          <a:lstStyle/>
          <a:p>
            <a:r>
              <a:rPr lang="ru-RU" dirty="0"/>
              <a:t>Контейнер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4AEFD8-CB39-4853-A8D1-C709941D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25625"/>
            <a:ext cx="11233248" cy="4195663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В стандартной библиотеке C++ вектором (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) называется динамический массив, обеспечивающий быстрое добавление новых элементов в конец и меняющий свой размер при необходимости. Вектор гарантирует отсутствие утечек памяти.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Для работы с вектором нужно подключить заголовочный файл </a:t>
            </a:r>
            <a:r>
              <a:rPr lang="ru-RU" dirty="0" err="1"/>
              <a:t>vector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Элементы вектора должны быть одинакового типа, и этот тип должен быть известен при компиляции программы. Он задаётся в угловых скобках после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: например,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&lt;</a:t>
            </a:r>
            <a:r>
              <a:rPr lang="ru-RU" dirty="0" err="1"/>
              <a:t>int</a:t>
            </a:r>
            <a:r>
              <a:rPr lang="ru-RU" dirty="0"/>
              <a:t>&gt; — это вектор целых чисел типа </a:t>
            </a:r>
            <a:r>
              <a:rPr lang="ru-RU" dirty="0" err="1"/>
              <a:t>int</a:t>
            </a:r>
            <a:r>
              <a:rPr lang="ru-RU" dirty="0"/>
              <a:t>, а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&lt;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string</a:t>
            </a:r>
            <a:r>
              <a:rPr lang="ru-RU" dirty="0"/>
              <a:t>&gt; — вектор строк.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Само имя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 не является типом данных: это шаблон, в который требуется подставить нужные параметры (тип элемента), чтобы получился конкретный тип данных.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AA8F60E-044B-491E-A9A2-988EB424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2D480-AAF1-4768-BDE9-2A90C4BC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1C86A4-6DC6-4122-987C-3D89A5B7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25625"/>
            <a:ext cx="11233248" cy="4267671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Программа, которая заполняет вектор элементами и печатает их через пробел: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main()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std::vector&lt;int&gt; data = {1, 2, 3, 4, 5};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for (int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elem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: data)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elem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" ";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"\n";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ru-R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1494467-FCC8-471C-8BA8-BD84C70E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6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7AFFC6-93A1-4CAD-B41B-BA110D6F2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8640"/>
            <a:ext cx="10515600" cy="1325563"/>
          </a:xfrm>
        </p:spPr>
        <p:txBody>
          <a:bodyPr/>
          <a:lstStyle/>
          <a:p>
            <a:r>
              <a:rPr lang="ru-RU" dirty="0"/>
              <a:t>Инициализация вектора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551F41-88AA-46F3-A98D-D1400209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00808"/>
            <a:ext cx="11305256" cy="4392488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#</a:t>
            </a:r>
            <a:r>
              <a:rPr lang="en-US" dirty="0"/>
              <a:t>include &lt;string&gt;</a:t>
            </a:r>
          </a:p>
          <a:p>
            <a:pPr marL="0" indent="0">
              <a:buNone/>
            </a:pPr>
            <a:r>
              <a:rPr lang="en-US" dirty="0"/>
              <a:t>#include &lt;vector&gt;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int main() {</a:t>
            </a:r>
          </a:p>
          <a:p>
            <a:pPr marL="0" indent="0">
              <a:buNone/>
            </a:pPr>
            <a:r>
              <a:rPr lang="en-US" dirty="0"/>
              <a:t>    std::vector&lt;std::string&gt; v1;  // </a:t>
            </a:r>
            <a:r>
              <a:rPr lang="ru-RU" dirty="0"/>
              <a:t>пустой вектор строк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en-US" dirty="0"/>
              <a:t>std::vector&lt;std::string&gt; v2(5);  // </a:t>
            </a:r>
            <a:r>
              <a:rPr lang="ru-RU" dirty="0"/>
              <a:t>вектор из пяти пустых строк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en-US" dirty="0"/>
              <a:t>std::vector&lt;std::string&gt; v3(5, "hello");  // </a:t>
            </a:r>
            <a:r>
              <a:rPr lang="ru-RU" dirty="0"/>
              <a:t>вектор из пяти строк "</a:t>
            </a:r>
            <a:r>
              <a:rPr lang="en-US" dirty="0"/>
              <a:t>hello"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D844998-8651-4B0D-ADF5-05A7E4C6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3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76189B-8C18-47D0-A689-BD997791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16632"/>
            <a:ext cx="10515600" cy="1325563"/>
          </a:xfrm>
        </p:spPr>
        <p:txBody>
          <a:bodyPr/>
          <a:lstStyle/>
          <a:p>
            <a:r>
              <a:rPr lang="ru-RU" dirty="0"/>
              <a:t>Обращение к элементам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922D4D-4781-4F11-B927-161F4F84A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25625"/>
            <a:ext cx="11377264" cy="4411687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Вектор хранит элементы в памяти последовательно, поэтому по индексу элемента можно быстро найти его положение в памяти. Индексация начинается с нуля: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vector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&lt;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= {1, 2, 3, 4, 5};</a:t>
            </a:r>
          </a:p>
          <a:p>
            <a:pPr marL="0" indent="0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a =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[0];  // начальный элемент вектора</a:t>
            </a:r>
          </a:p>
          <a:p>
            <a:pPr marL="0" indent="0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b =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[4];  // последний элемент вектора (в нём пять элементов)</a:t>
            </a:r>
          </a:p>
          <a:p>
            <a:pPr marL="0" indent="0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[2] = -3;  // меняем элемент 3 на -3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Чтобы узнать общее количество элементов в векторе, можно воспользоваться функцией </a:t>
            </a:r>
            <a:r>
              <a:rPr lang="ru-RU" dirty="0" err="1"/>
              <a:t>size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data.size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() &lt;&lt; "\n";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05168ED-A16D-408E-99A8-F680634A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2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03BD0F-9017-44CD-BADB-F858FA80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40"/>
            <a:ext cx="10515600" cy="1325563"/>
          </a:xfrm>
        </p:spPr>
        <p:txBody>
          <a:bodyPr/>
          <a:lstStyle/>
          <a:p>
            <a:r>
              <a:rPr lang="ru-RU" dirty="0"/>
              <a:t>Обращение к элементам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4E7BDA-5C24-4917-B706-C9E723EC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772816"/>
            <a:ext cx="11521280" cy="4320480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Если вам не хочется делать много лишних проверок, а в корректности индекса вы не уверены, то можно использовать функцию </a:t>
            </a:r>
            <a:r>
              <a:rPr lang="ru-RU" dirty="0" err="1"/>
              <a:t>at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vector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&lt;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= {1, 2, 3, 4, 5};</a:t>
            </a:r>
          </a:p>
          <a:p>
            <a:pPr marL="0" indent="0" algn="just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[42] &lt;&lt; "\n";  // неопределённое поведение: может произойти всё что угодно</a:t>
            </a:r>
          </a:p>
          <a:p>
            <a:pPr marL="0" indent="0" algn="just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&lt;&lt; data.at(0) &lt;&lt; "\n";  // напечатается 1</a:t>
            </a:r>
          </a:p>
          <a:p>
            <a:pPr marL="0" indent="0" algn="just">
              <a:buNone/>
            </a:pP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&lt;&lt; data.at(42) &lt;&lt; "\n";  // произойдёт исключение 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::</a:t>
            </a:r>
            <a:r>
              <a:rPr lang="ru-RU" dirty="0" err="1">
                <a:latin typeface="Consolas" pitchFamily="49" charset="0"/>
                <a:cs typeface="Consolas" pitchFamily="49" charset="0"/>
              </a:rPr>
              <a:t>out_of_range</a:t>
            </a:r>
            <a:r>
              <a:rPr lang="ru-RU" dirty="0">
                <a:latin typeface="Consolas" pitchFamily="49" charset="0"/>
                <a:cs typeface="Consolas" pitchFamily="49" charset="0"/>
              </a:rPr>
              <a:t> — его можно будет перехватить и обработать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F956C91-1EAA-4273-8A67-53AB49CE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6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E67460-9AB6-40CB-B282-53DC7B72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112" y="260648"/>
            <a:ext cx="10515600" cy="1325563"/>
          </a:xfrm>
        </p:spPr>
        <p:txBody>
          <a:bodyPr/>
          <a:lstStyle/>
          <a:p>
            <a:r>
              <a:rPr lang="en-US" dirty="0"/>
              <a:t>Front, back, empty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80F49E-E81A-4A6D-B3B2-C4FE5B9C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63874"/>
            <a:ext cx="11161240" cy="4445446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Рассмотрим функции вектора </a:t>
            </a:r>
            <a:r>
              <a:rPr lang="ru-RU" dirty="0" err="1"/>
              <a:t>front</a:t>
            </a:r>
            <a:r>
              <a:rPr lang="ru-RU" dirty="0"/>
              <a:t> и </a:t>
            </a:r>
            <a:r>
              <a:rPr lang="ru-RU" dirty="0" err="1"/>
              <a:t>back</a:t>
            </a:r>
            <a:r>
              <a:rPr lang="ru-RU" dirty="0"/>
              <a:t>, которые возвращают его первый и последний элемент без использования индексов: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vector</a:t>
            </a:r>
            <a:r>
              <a:rPr lang="ru-RU" dirty="0">
                <a:latin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</a:rPr>
              <a:t>int</a:t>
            </a:r>
            <a:r>
              <a:rPr lang="ru-RU" dirty="0">
                <a:latin typeface="Consolas" panose="020B0609020204030204" pitchFamily="49" charset="0"/>
              </a:rPr>
              <a:t>&gt;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 = {1, 2, 3, 4, 5};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cout</a:t>
            </a:r>
            <a:r>
              <a:rPr lang="ru-RU" dirty="0">
                <a:latin typeface="Consolas" panose="020B0609020204030204" pitchFamily="49" charset="0"/>
              </a:rPr>
              <a:t> &lt;&lt; </a:t>
            </a:r>
            <a:r>
              <a:rPr lang="ru-RU" dirty="0" err="1">
                <a:latin typeface="Consolas" panose="020B0609020204030204" pitchFamily="49" charset="0"/>
              </a:rPr>
              <a:t>data.front</a:t>
            </a:r>
            <a:r>
              <a:rPr lang="ru-RU" dirty="0">
                <a:latin typeface="Consolas" panose="020B0609020204030204" pitchFamily="49" charset="0"/>
              </a:rPr>
              <a:t>() &lt;&lt; "\n";  // то же, что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[0]</a:t>
            </a:r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cout</a:t>
            </a:r>
            <a:r>
              <a:rPr lang="ru-RU" dirty="0">
                <a:latin typeface="Consolas" panose="020B0609020204030204" pitchFamily="49" charset="0"/>
              </a:rPr>
              <a:t> &lt;&lt; </a:t>
            </a:r>
            <a:r>
              <a:rPr lang="ru-RU" dirty="0" err="1">
                <a:latin typeface="Consolas" panose="020B0609020204030204" pitchFamily="49" charset="0"/>
              </a:rPr>
              <a:t>data.back</a:t>
            </a:r>
            <a:r>
              <a:rPr lang="ru-RU" dirty="0">
                <a:latin typeface="Consolas" panose="020B0609020204030204" pitchFamily="49" charset="0"/>
              </a:rPr>
              <a:t>() &lt;&lt; "\n";  // то же, что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</a:t>
            </a:r>
            <a:r>
              <a:rPr lang="ru-RU" dirty="0" err="1">
                <a:latin typeface="Consolas" panose="020B0609020204030204" pitchFamily="49" charset="0"/>
              </a:rPr>
              <a:t>data.size</a:t>
            </a:r>
            <a:r>
              <a:rPr lang="ru-RU" dirty="0">
                <a:latin typeface="Consolas" panose="020B0609020204030204" pitchFamily="49" charset="0"/>
              </a:rPr>
              <a:t>() - 1]</a:t>
            </a:r>
          </a:p>
          <a:p>
            <a:pPr marL="0" indent="0">
              <a:buNone/>
            </a:pPr>
            <a:r>
              <a:rPr lang="ru-RU" dirty="0"/>
              <a:t>Важно учитывать, что вызов этих функций на пустом векторе приведёт к неопределённому поведению.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Для проверки вектора на пустоту вместо сравнения </a:t>
            </a:r>
            <a:r>
              <a:rPr lang="ru-RU" dirty="0" err="1"/>
              <a:t>data.size</a:t>
            </a:r>
            <a:r>
              <a:rPr lang="ru-RU" dirty="0"/>
              <a:t>() == 0 принято использовать функцию </a:t>
            </a:r>
            <a:r>
              <a:rPr lang="ru-RU" dirty="0" err="1"/>
              <a:t>empty</a:t>
            </a:r>
            <a:r>
              <a:rPr lang="ru-RU" dirty="0"/>
              <a:t>, которая возвращает логическое значение: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>
                <a:latin typeface="Consolas" panose="020B0609020204030204" pitchFamily="49" charset="0"/>
              </a:rPr>
              <a:t>if</a:t>
            </a:r>
            <a:r>
              <a:rPr lang="ru-RU" dirty="0">
                <a:latin typeface="Consolas" panose="020B0609020204030204" pitchFamily="49" charset="0"/>
              </a:rPr>
              <a:t> (!</a:t>
            </a:r>
            <a:r>
              <a:rPr lang="ru-RU" dirty="0" err="1">
                <a:latin typeface="Consolas" panose="020B0609020204030204" pitchFamily="49" charset="0"/>
              </a:rPr>
              <a:t>data.empty</a:t>
            </a:r>
            <a:r>
              <a:rPr lang="ru-RU" dirty="0">
                <a:latin typeface="Consolas" panose="020B0609020204030204" pitchFamily="49" charset="0"/>
              </a:rPr>
              <a:t>()) {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   // вектор не пуст, с ним можно работать</a:t>
            </a:r>
          </a:p>
          <a:p>
            <a:pPr marL="0" indent="0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BB4F81-F477-4A21-9C1E-CB70558E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4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4CD450-883F-4746-A03E-BB199832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36525"/>
            <a:ext cx="10515600" cy="1325563"/>
          </a:xfrm>
        </p:spPr>
        <p:txBody>
          <a:bodyPr/>
          <a:lstStyle/>
          <a:p>
            <a:r>
              <a:rPr lang="ru-RU" dirty="0"/>
              <a:t>Итерация по индексам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8647FB-3A1C-4A40-8505-14AA8BE1F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06712"/>
            <a:ext cx="11377264" cy="4530600"/>
          </a:xfrm>
          <a:prstGeom prst="roundRect">
            <a:avLst/>
          </a:prstGeom>
          <a:ln w="15875">
            <a:solidFill>
              <a:srgbClr val="C0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Так сложилось, что в стандартной библиотеке индексы и размеры контейнеров имеют беззнаковый тип. Вместо </a:t>
            </a:r>
            <a:r>
              <a:rPr lang="ru-RU" dirty="0" err="1"/>
              <a:t>unsigned</a:t>
            </a:r>
            <a:r>
              <a:rPr lang="ru-RU" dirty="0"/>
              <a:t> </a:t>
            </a:r>
            <a:r>
              <a:rPr lang="ru-RU" dirty="0" err="1"/>
              <a:t>int</a:t>
            </a:r>
            <a:r>
              <a:rPr lang="ru-RU" dirty="0"/>
              <a:t> или </a:t>
            </a:r>
            <a:r>
              <a:rPr lang="ru-RU" dirty="0" err="1"/>
              <a:t>unsigned</a:t>
            </a:r>
            <a:r>
              <a:rPr lang="ru-RU" dirty="0"/>
              <a:t> </a:t>
            </a: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int</a:t>
            </a:r>
            <a:r>
              <a:rPr lang="ru-RU" dirty="0"/>
              <a:t> для него используется традиционный псевдоним </a:t>
            </a:r>
            <a:r>
              <a:rPr lang="ru-RU" dirty="0" err="1"/>
              <a:t>size_t</a:t>
            </a:r>
            <a:r>
              <a:rPr lang="ru-RU" dirty="0"/>
              <a:t> (а точнее, </a:t>
            </a:r>
            <a:r>
              <a:rPr lang="ru-RU" dirty="0" err="1"/>
              <a:t>std</a:t>
            </a:r>
            <a:r>
              <a:rPr lang="ru-RU" dirty="0"/>
              <a:t>::</a:t>
            </a:r>
            <a:r>
              <a:rPr lang="ru-RU" dirty="0" err="1"/>
              <a:t>vector</a:t>
            </a:r>
            <a:r>
              <a:rPr lang="ru-RU" dirty="0"/>
              <a:t>&lt;T&gt;::</a:t>
            </a:r>
            <a:r>
              <a:rPr lang="ru-RU" dirty="0" err="1"/>
              <a:t>size_type</a:t>
            </a:r>
            <a:r>
              <a:rPr lang="ru-RU" dirty="0"/>
              <a:t>). Тип </a:t>
            </a:r>
            <a:r>
              <a:rPr lang="ru-RU" dirty="0" err="1"/>
              <a:t>size_t</a:t>
            </a:r>
            <a:r>
              <a:rPr lang="ru-RU" dirty="0"/>
              <a:t> на самом деле совпадает с uint32_t или uint64_t в зависимости от </a:t>
            </a:r>
            <a:r>
              <a:rPr lang="ru-RU" dirty="0" err="1"/>
              <a:t>битности</a:t>
            </a:r>
            <a:r>
              <a:rPr lang="ru-RU" dirty="0"/>
              <a:t> платформы. Его использование в программе дополнительно подчёркивает, что мы имеем дело с индексами или с размером.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Итерацию по элементам </a:t>
            </a:r>
            <a:r>
              <a:rPr lang="ru-RU" dirty="0" err="1"/>
              <a:t>data</a:t>
            </a:r>
            <a:r>
              <a:rPr lang="ru-RU" dirty="0"/>
              <a:t> с помощью индексов можно записать так: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>
                <a:latin typeface="Consolas" panose="020B0609020204030204" pitchFamily="49" charset="0"/>
              </a:rPr>
              <a:t>for</a:t>
            </a:r>
            <a:r>
              <a:rPr lang="ru-RU" dirty="0">
                <a:latin typeface="Consolas" panose="020B0609020204030204" pitchFamily="49" charset="0"/>
              </a:rPr>
              <a:t> (</a:t>
            </a:r>
            <a:r>
              <a:rPr lang="ru-RU" dirty="0" err="1">
                <a:latin typeface="Consolas" panose="020B0609020204030204" pitchFamily="49" charset="0"/>
              </a:rPr>
              <a:t>size_t</a:t>
            </a:r>
            <a:r>
              <a:rPr lang="ru-RU" dirty="0">
                <a:latin typeface="Consolas" panose="020B0609020204030204" pitchFamily="49" charset="0"/>
              </a:rPr>
              <a:t> i = 0; i != </a:t>
            </a:r>
            <a:r>
              <a:rPr lang="ru-RU" dirty="0" err="1">
                <a:latin typeface="Consolas" panose="020B0609020204030204" pitchFamily="49" charset="0"/>
              </a:rPr>
              <a:t>data.size</a:t>
            </a:r>
            <a:r>
              <a:rPr lang="ru-RU" dirty="0">
                <a:latin typeface="Consolas" panose="020B0609020204030204" pitchFamily="49" charset="0"/>
              </a:rPr>
              <a:t>(); ++i) {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    </a:t>
            </a:r>
            <a:r>
              <a:rPr lang="ru-RU" dirty="0" err="1">
                <a:latin typeface="Consolas" panose="020B0609020204030204" pitchFamily="49" charset="0"/>
              </a:rPr>
              <a:t>std</a:t>
            </a:r>
            <a:r>
              <a:rPr lang="ru-RU" dirty="0">
                <a:latin typeface="Consolas" panose="020B0609020204030204" pitchFamily="49" charset="0"/>
              </a:rPr>
              <a:t>::</a:t>
            </a:r>
            <a:r>
              <a:rPr lang="ru-RU" dirty="0" err="1">
                <a:latin typeface="Consolas" panose="020B0609020204030204" pitchFamily="49" charset="0"/>
              </a:rPr>
              <a:t>cout</a:t>
            </a:r>
            <a:r>
              <a:rPr lang="ru-RU" dirty="0">
                <a:latin typeface="Consolas" panose="020B0609020204030204" pitchFamily="49" charset="0"/>
              </a:rPr>
              <a:t> &lt;&lt; </a:t>
            </a:r>
            <a:r>
              <a:rPr lang="ru-RU" dirty="0" err="1">
                <a:latin typeface="Consolas" panose="020B0609020204030204" pitchFamily="49" charset="0"/>
              </a:rPr>
              <a:t>data</a:t>
            </a:r>
            <a:r>
              <a:rPr lang="ru-RU" dirty="0">
                <a:latin typeface="Consolas" panose="020B0609020204030204" pitchFamily="49" charset="0"/>
              </a:rPr>
              <a:t>[i] &lt;&lt; " ";</a:t>
            </a:r>
          </a:p>
          <a:p>
            <a:pPr marL="0" indent="0" algn="just">
              <a:buNone/>
            </a:pPr>
            <a:r>
              <a:rPr lang="ru-RU" dirty="0">
                <a:latin typeface="Consolas" panose="020B0609020204030204" pitchFamily="49" charset="0"/>
              </a:rPr>
              <a:t>}</a:t>
            </a:r>
          </a:p>
          <a:p>
            <a:pPr marL="0" indent="0" algn="just">
              <a:buNone/>
            </a:pPr>
            <a:r>
              <a:rPr lang="ru-RU" dirty="0"/>
              <a:t>Это каноническая форма записи такого цикла: в ней принято использовать сравнение != и префиксный ++i.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51343D-BF3B-49C7-A7D7-1EA16DC9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0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19719</TotalTime>
  <Words>2708</Words>
  <Application>Microsoft Office PowerPoint</Application>
  <PresentationFormat>Произвольный</PresentationFormat>
  <Paragraphs>318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Стандартные библиотеки в С++. Векторы и строки</vt:lpstr>
      <vt:lpstr>Вектор и строка</vt:lpstr>
      <vt:lpstr>Контейнер std::vector</vt:lpstr>
      <vt:lpstr>Пример 1</vt:lpstr>
      <vt:lpstr>Инициализация вектора</vt:lpstr>
      <vt:lpstr>Обращение к элементам</vt:lpstr>
      <vt:lpstr>Обращение к элементам</vt:lpstr>
      <vt:lpstr>Front, back, empty</vt:lpstr>
      <vt:lpstr>Итерация по индексам</vt:lpstr>
      <vt:lpstr>Итерация по индексам</vt:lpstr>
      <vt:lpstr>Добавление и удаление элементов</vt:lpstr>
      <vt:lpstr>Резерв памяти</vt:lpstr>
      <vt:lpstr>Пример 2</vt:lpstr>
      <vt:lpstr>Пример 3</vt:lpstr>
      <vt:lpstr>Reserve и resize</vt:lpstr>
      <vt:lpstr>Многомерные векторы</vt:lpstr>
      <vt:lpstr>Сортировка вектора</vt:lpstr>
      <vt:lpstr>Сортировка по убыванию</vt:lpstr>
      <vt:lpstr>Строки</vt:lpstr>
      <vt:lpstr>Пример 4</vt:lpstr>
      <vt:lpstr>Презентация PowerPoint</vt:lpstr>
      <vt:lpstr>Задание для самостоятельной работы</vt:lpstr>
      <vt:lpstr>Задание для самостоятельной работы</vt:lpstr>
      <vt:lpstr>Список использованных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Arseniy</dc:creator>
  <cp:lastModifiedBy>XTreme.ws</cp:lastModifiedBy>
  <cp:revision>588</cp:revision>
  <dcterms:created xsi:type="dcterms:W3CDTF">2012-07-30T23:42:41Z</dcterms:created>
  <dcterms:modified xsi:type="dcterms:W3CDTF">2023-05-07T07:05:54Z</dcterms:modified>
</cp:coreProperties>
</file>