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sldIdLst>
    <p:sldId id="256" r:id="rId2"/>
    <p:sldId id="259" r:id="rId3"/>
    <p:sldId id="257" r:id="rId4"/>
    <p:sldId id="260" r:id="rId5"/>
    <p:sldId id="258" r:id="rId6"/>
    <p:sldId id="262" r:id="rId7"/>
    <p:sldId id="267" r:id="rId8"/>
    <p:sldId id="275" r:id="rId9"/>
    <p:sldId id="268" r:id="rId10"/>
    <p:sldId id="265" r:id="rId11"/>
    <p:sldId id="263" r:id="rId12"/>
    <p:sldId id="266" r:id="rId13"/>
    <p:sldId id="269" r:id="rId14"/>
    <p:sldId id="270" r:id="rId15"/>
    <p:sldId id="279" r:id="rId16"/>
    <p:sldId id="298" r:id="rId17"/>
    <p:sldId id="299" r:id="rId18"/>
    <p:sldId id="300" r:id="rId19"/>
    <p:sldId id="301" r:id="rId20"/>
    <p:sldId id="271" r:id="rId21"/>
    <p:sldId id="272" r:id="rId22"/>
    <p:sldId id="273" r:id="rId23"/>
    <p:sldId id="296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312" r:id="rId35"/>
    <p:sldId id="313" r:id="rId36"/>
    <p:sldId id="274" r:id="rId37"/>
    <p:sldId id="277" r:id="rId38"/>
    <p:sldId id="316" r:id="rId39"/>
    <p:sldId id="317" r:id="rId40"/>
    <p:sldId id="281" r:id="rId41"/>
    <p:sldId id="282" r:id="rId42"/>
    <p:sldId id="280" r:id="rId43"/>
    <p:sldId id="283" r:id="rId44"/>
    <p:sldId id="285" r:id="rId45"/>
    <p:sldId id="286" r:id="rId46"/>
    <p:sldId id="287" r:id="rId47"/>
    <p:sldId id="288" r:id="rId48"/>
    <p:sldId id="289" r:id="rId49"/>
    <p:sldId id="290" r:id="rId50"/>
    <p:sldId id="291" r:id="rId51"/>
    <p:sldId id="292" r:id="rId52"/>
    <p:sldId id="293" r:id="rId53"/>
    <p:sldId id="294" r:id="rId54"/>
    <p:sldId id="295" r:id="rId55"/>
    <p:sldId id="284" r:id="rId56"/>
    <p:sldId id="314" r:id="rId57"/>
    <p:sldId id="261" r:id="rId58"/>
    <p:sldId id="297" r:id="rId5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95" autoAdjust="0"/>
    <p:restoredTop sz="95332" autoAdjust="0"/>
  </p:normalViewPr>
  <p:slideViewPr>
    <p:cSldViewPr snapToGrid="0">
      <p:cViewPr varScale="1">
        <p:scale>
          <a:sx n="83" d="100"/>
          <a:sy n="83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ED1AB09-FA45-433F-B080-99BA3AAFBC9D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4A0D6F3-8C5E-4C7A-9DC5-115717626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505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AB09-FA45-433F-B080-99BA3AAFBC9D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D6F3-8C5E-4C7A-9DC5-115717626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00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AB09-FA45-433F-B080-99BA3AAFBC9D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D6F3-8C5E-4C7A-9DC5-115717626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822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AB09-FA45-433F-B080-99BA3AAFBC9D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D6F3-8C5E-4C7A-9DC5-115717626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55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AB09-FA45-433F-B080-99BA3AAFBC9D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D6F3-8C5E-4C7A-9DC5-115717626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414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AB09-FA45-433F-B080-99BA3AAFBC9D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D6F3-8C5E-4C7A-9DC5-115717626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779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AB09-FA45-433F-B080-99BA3AAFBC9D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D6F3-8C5E-4C7A-9DC5-115717626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576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8ED1AB09-FA45-433F-B080-99BA3AAFBC9D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D6F3-8C5E-4C7A-9DC5-115717626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8049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8ED1AB09-FA45-433F-B080-99BA3AAFBC9D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D6F3-8C5E-4C7A-9DC5-115717626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581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AB09-FA45-433F-B080-99BA3AAFBC9D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D6F3-8C5E-4C7A-9DC5-115717626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803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AB09-FA45-433F-B080-99BA3AAFBC9D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D6F3-8C5E-4C7A-9DC5-115717626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104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AB09-FA45-433F-B080-99BA3AAFBC9D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D6F3-8C5E-4C7A-9DC5-115717626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580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AB09-FA45-433F-B080-99BA3AAFBC9D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D6F3-8C5E-4C7A-9DC5-115717626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844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AB09-FA45-433F-B080-99BA3AAFBC9D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D6F3-8C5E-4C7A-9DC5-115717626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26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AB09-FA45-433F-B080-99BA3AAFBC9D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D6F3-8C5E-4C7A-9DC5-115717626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660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AB09-FA45-433F-B080-99BA3AAFBC9D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D6F3-8C5E-4C7A-9DC5-115717626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074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AB09-FA45-433F-B080-99BA3AAFBC9D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D6F3-8C5E-4C7A-9DC5-115717626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167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ED1AB09-FA45-433F-B080-99BA3AAFBC9D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4A0D6F3-8C5E-4C7A-9DC5-115717626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43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crz.kz/docs/clinic_protocol/2016" TargetMode="External"/><Relationship Id="rId2" Type="http://schemas.openxmlformats.org/officeDocument/2006/relationships/hyperlink" Target="https://www.arfpoint.ru/wp-content/uploads/2021/05/poslerodovoe-krovotechenie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zdrav36.ru/files/1613486042_akusherskie_krovotecheniya_2016.pdf" TargetMode="External"/><Relationship Id="rId4" Type="http://schemas.openxmlformats.org/officeDocument/2006/relationships/hyperlink" Target="http://perinatcentr.ru/files/42.pdf" TargetMode="Externa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563418"/>
            <a:ext cx="8825658" cy="3528291"/>
          </a:xfrm>
        </p:spPr>
        <p:txBody>
          <a:bodyPr>
            <a:normAutofit fontScale="90000"/>
          </a:bodyPr>
          <a:lstStyle/>
          <a:p>
            <a:r>
              <a:rPr lang="ru-RU" sz="1800" dirty="0"/>
              <a:t>Красноярский государственный медицинский университет им. проф. В.Ф. </a:t>
            </a:r>
            <a:r>
              <a:rPr lang="ru-RU" sz="1800" dirty="0" err="1"/>
              <a:t>Войно-Ясенецкого</a:t>
            </a:r>
            <a:r>
              <a:rPr lang="ru-RU" sz="1800" dirty="0"/>
              <a:t> Минздрава России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                                              </a:t>
            </a:r>
            <a:r>
              <a:rPr lang="ru-RU" sz="1800" dirty="0" smtClean="0"/>
              <a:t>Кафедра </a:t>
            </a:r>
            <a:r>
              <a:rPr lang="ru-RU" sz="1800" dirty="0"/>
              <a:t>акушерства и гинекологии ИПО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4000" dirty="0" smtClean="0"/>
              <a:t>КРОВОТЕЧЕНИЯ В ПОСЛЕРОДОВОМ ПЕРИОДЕ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154955" y="4091709"/>
            <a:ext cx="8825658" cy="1995055"/>
          </a:xfrm>
        </p:spPr>
        <p:txBody>
          <a:bodyPr>
            <a:normAutofit/>
          </a:bodyPr>
          <a:lstStyle/>
          <a:p>
            <a:pPr algn="r"/>
            <a:r>
              <a:rPr lang="ru-RU" dirty="0" err="1" smtClean="0"/>
              <a:t>выПОЛНИЛА</a:t>
            </a:r>
            <a:r>
              <a:rPr lang="ru-RU" dirty="0" smtClean="0"/>
              <a:t> ОРДИНАТОР 1 ГОДА </a:t>
            </a:r>
          </a:p>
          <a:p>
            <a:pPr algn="r"/>
            <a:r>
              <a:rPr lang="ru-RU" dirty="0" smtClean="0"/>
              <a:t>Лучко Н.В.</a:t>
            </a:r>
          </a:p>
          <a:p>
            <a:pPr algn="r"/>
            <a:r>
              <a:rPr lang="ru-RU" dirty="0" smtClean="0"/>
              <a:t>Проверила</a:t>
            </a:r>
            <a:r>
              <a:rPr lang="ru-RU" dirty="0"/>
              <a:t>: ДМН, </a:t>
            </a:r>
            <a:r>
              <a:rPr lang="ru-RU" dirty="0" smtClean="0"/>
              <a:t>Профессор</a:t>
            </a:r>
          </a:p>
          <a:p>
            <a:pPr algn="r"/>
            <a:r>
              <a:rPr lang="ru-RU" dirty="0" smtClean="0"/>
              <a:t>Егорова </a:t>
            </a:r>
            <a:r>
              <a:rPr lang="ru-RU" dirty="0"/>
              <a:t>Антонина Тимофеевна</a:t>
            </a:r>
          </a:p>
          <a:p>
            <a:pPr algn="r"/>
            <a:endParaRPr lang="ru-RU" dirty="0"/>
          </a:p>
        </p:txBody>
      </p:sp>
      <p:pic>
        <p:nvPicPr>
          <p:cNvPr id="1026" name="Picture 2" descr="Внутрибрюшечное кровотеч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945" y="3592946"/>
            <a:ext cx="3491345" cy="249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44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ПРИЧИНЫ ТРАВМ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стремительные роды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оперативные роды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перинеотомия</a:t>
            </a:r>
            <a:r>
              <a:rPr lang="ru-RU" dirty="0" smtClean="0">
                <a:solidFill>
                  <a:schemeClr val="tx1"/>
                </a:solidFill>
              </a:rPr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неправильное </a:t>
            </a:r>
            <a:r>
              <a:rPr lang="ru-RU" dirty="0">
                <a:solidFill>
                  <a:schemeClr val="tx1"/>
                </a:solidFill>
              </a:rPr>
              <a:t>положение или вставление головки </a:t>
            </a:r>
            <a:r>
              <a:rPr lang="ru-RU" dirty="0" smtClean="0">
                <a:solidFill>
                  <a:schemeClr val="tx1"/>
                </a:solidFill>
              </a:rPr>
              <a:t>плода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многорожавшие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операции </a:t>
            </a:r>
            <a:r>
              <a:rPr lang="ru-RU" dirty="0">
                <a:solidFill>
                  <a:schemeClr val="tx1"/>
                </a:solidFill>
              </a:rPr>
              <a:t>на матке в </a:t>
            </a:r>
            <a:r>
              <a:rPr lang="ru-RU" dirty="0" smtClean="0">
                <a:solidFill>
                  <a:schemeClr val="tx1"/>
                </a:solidFill>
              </a:rPr>
              <a:t>анамнезе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миомэктомия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во время кесарева сечения</a:t>
            </a:r>
          </a:p>
        </p:txBody>
      </p:sp>
      <p:pic>
        <p:nvPicPr>
          <p:cNvPr id="4098" name="Picture 2" descr="Лечение разрывов промежн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649" y="640195"/>
            <a:ext cx="285750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Разрыв матки - это... Что такое Разрыв матки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447" y="3316819"/>
            <a:ext cx="3132332" cy="288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35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ПОЗДНЕЕ ПОСЛЕРОДОВОЕ </a:t>
            </a:r>
            <a:r>
              <a:rPr lang="ru-RU" dirty="0" smtClean="0"/>
              <a:t>КРОВОТЕЧЕНИЕ - ПРИЧИНЫ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О</a:t>
            </a:r>
            <a:r>
              <a:rPr lang="ru-RU" sz="2800" dirty="0" smtClean="0">
                <a:solidFill>
                  <a:schemeClr val="tx1"/>
                </a:solidFill>
              </a:rPr>
              <a:t>статки </a:t>
            </a:r>
            <a:r>
              <a:rPr lang="ru-RU" sz="2800" dirty="0">
                <a:solidFill>
                  <a:schemeClr val="tx1"/>
                </a:solidFill>
              </a:rPr>
              <a:t>плацентарной </a:t>
            </a:r>
            <a:r>
              <a:rPr lang="ru-RU" sz="2800" dirty="0" smtClean="0">
                <a:solidFill>
                  <a:schemeClr val="tx1"/>
                </a:solidFill>
              </a:rPr>
              <a:t>ткани</a:t>
            </a:r>
          </a:p>
          <a:p>
            <a:pPr marL="0" indent="0">
              <a:buNone/>
            </a:pPr>
            <a:r>
              <a:rPr lang="ru-RU" sz="2800" dirty="0" err="1" smtClean="0">
                <a:solidFill>
                  <a:schemeClr val="tx1"/>
                </a:solidFill>
              </a:rPr>
              <a:t>С</a:t>
            </a:r>
            <a:r>
              <a:rPr lang="ru-RU" sz="2800" dirty="0" err="1" smtClean="0">
                <a:solidFill>
                  <a:schemeClr val="tx1"/>
                </a:solidFill>
              </a:rPr>
              <a:t>убинволюция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матки (</a:t>
            </a:r>
            <a:r>
              <a:rPr lang="ru-RU" sz="2800" dirty="0">
                <a:solidFill>
                  <a:schemeClr val="tx1"/>
                </a:solidFill>
              </a:rPr>
              <a:t>обильные выделения бурого цвета, субфебрильная температура, отсутствие схваткообразных болей при кормлении ребенка </a:t>
            </a:r>
            <a:r>
              <a:rPr lang="ru-RU" sz="2800" dirty="0" smtClean="0">
                <a:solidFill>
                  <a:schemeClr val="tx1"/>
                </a:solidFill>
              </a:rPr>
              <a:t>грудью)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П</a:t>
            </a:r>
            <a:r>
              <a:rPr lang="ru-RU" sz="2800" dirty="0" smtClean="0">
                <a:solidFill>
                  <a:schemeClr val="tx1"/>
                </a:solidFill>
              </a:rPr>
              <a:t>ослеродовая </a:t>
            </a:r>
            <a:r>
              <a:rPr lang="ru-RU" sz="2800" dirty="0" smtClean="0">
                <a:solidFill>
                  <a:schemeClr val="tx1"/>
                </a:solidFill>
              </a:rPr>
              <a:t>инфекция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Н</a:t>
            </a:r>
            <a:r>
              <a:rPr lang="ru-RU" sz="2800" dirty="0" smtClean="0">
                <a:solidFill>
                  <a:schemeClr val="tx1"/>
                </a:solidFill>
              </a:rPr>
              <a:t>аследственные </a:t>
            </a:r>
            <a:r>
              <a:rPr lang="ru-RU" sz="2800" dirty="0">
                <a:solidFill>
                  <a:schemeClr val="tx1"/>
                </a:solidFill>
              </a:rPr>
              <a:t>дефекты </a:t>
            </a:r>
            <a:r>
              <a:rPr lang="ru-RU" sz="2800" dirty="0" smtClean="0">
                <a:solidFill>
                  <a:schemeClr val="tx1"/>
                </a:solidFill>
              </a:rPr>
              <a:t>гемостаза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07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124364"/>
            <a:ext cx="8825659" cy="38954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>
                <a:solidFill>
                  <a:schemeClr val="tx1"/>
                </a:solidFill>
              </a:rPr>
              <a:t>По рекомендациям академика Серова В.Н. – при кровопотере более 500 мл – всегда следует прибавить 20% (человеческий фактор) </a:t>
            </a:r>
            <a:endParaRPr lang="ru-RU" sz="4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 </a:t>
            </a:r>
            <a:r>
              <a:rPr lang="ru-RU" sz="4000" dirty="0">
                <a:solidFill>
                  <a:schemeClr val="tx1"/>
                </a:solidFill>
              </a:rPr>
              <a:t>При кровопотере более 1500 мл + 30%.</a:t>
            </a:r>
          </a:p>
        </p:txBody>
      </p:sp>
    </p:spTree>
    <p:extLst>
      <p:ext uri="{BB962C8B-B14F-4D97-AF65-F5344CB8AC3E}">
        <p14:creationId xmlns:p14="http://schemas.microsoft.com/office/powerpoint/2010/main" val="393305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КЛИНИКА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Выделение </a:t>
            </a:r>
            <a:r>
              <a:rPr lang="ru-RU" sz="2000" dirty="0">
                <a:solidFill>
                  <a:schemeClr val="tx1"/>
                </a:solidFill>
              </a:rPr>
              <a:t>крови или сгустков крови из </a:t>
            </a:r>
            <a:r>
              <a:rPr lang="ru-RU" sz="2000" dirty="0" smtClean="0">
                <a:solidFill>
                  <a:schemeClr val="tx1"/>
                </a:solidFill>
              </a:rPr>
              <a:t>влагалища</a:t>
            </a:r>
            <a:endParaRPr lang="ru-RU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Нарушение </a:t>
            </a:r>
            <a:r>
              <a:rPr lang="ru-RU" sz="2000" dirty="0">
                <a:solidFill>
                  <a:schemeClr val="tx1"/>
                </a:solidFill>
              </a:rPr>
              <a:t>общего состояния (слабость, головокружение, обморочное состояние, сонливость, тошнота, ощущение сердцебиения мелькание «мушек» перед глазами, помутнение зрения и др</a:t>
            </a:r>
            <a:r>
              <a:rPr lang="ru-RU" sz="2000" dirty="0" smtClean="0">
                <a:solidFill>
                  <a:schemeClr val="tx1"/>
                </a:solidFill>
              </a:rPr>
              <a:t>.)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</a:rPr>
              <a:t>Б</a:t>
            </a:r>
            <a:r>
              <a:rPr lang="ru-RU" sz="2000" dirty="0" smtClean="0">
                <a:solidFill>
                  <a:schemeClr val="tx1"/>
                </a:solidFill>
              </a:rPr>
              <a:t>ледность </a:t>
            </a:r>
            <a:r>
              <a:rPr lang="ru-RU" sz="2000" dirty="0">
                <a:solidFill>
                  <a:schemeClr val="tx1"/>
                </a:solidFill>
              </a:rPr>
              <a:t>кожных покровов и слизистых </a:t>
            </a:r>
            <a:r>
              <a:rPr lang="ru-RU" sz="2000" dirty="0" smtClean="0">
                <a:solidFill>
                  <a:schemeClr val="tx1"/>
                </a:solidFill>
              </a:rPr>
              <a:t>оболочек</a:t>
            </a:r>
            <a:endParaRPr lang="ru-RU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Боли </a:t>
            </a:r>
            <a:r>
              <a:rPr lang="ru-RU" sz="2000" dirty="0">
                <a:solidFill>
                  <a:schemeClr val="tx1"/>
                </a:solidFill>
              </a:rPr>
              <a:t>в области матки, нижних отделов живота, в проекции придатков или диффузные боли в животе, иррадиация болей в прямую кишку, подключичную область, распирающие боли во влагалище и промежности.</a:t>
            </a:r>
          </a:p>
        </p:txBody>
      </p:sp>
    </p:spTree>
    <p:extLst>
      <p:ext uri="{BB962C8B-B14F-4D97-AF65-F5344CB8AC3E}">
        <p14:creationId xmlns:p14="http://schemas.microsoft.com/office/powerpoint/2010/main" val="76849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КЛИНИКА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603500"/>
            <a:ext cx="5920101" cy="34463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</a:rPr>
              <a:t>Рекомендовано оценить состояние родильницы, учитывая следующие показатели: измерение частоты сердцебиения, измерение артериального давления на периферических </a:t>
            </a:r>
            <a:r>
              <a:rPr lang="ru-RU" sz="2000" dirty="0" smtClean="0">
                <a:solidFill>
                  <a:schemeClr val="tx1"/>
                </a:solidFill>
              </a:rPr>
              <a:t>артериях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Измерение </a:t>
            </a:r>
            <a:r>
              <a:rPr lang="ru-RU" sz="2000" dirty="0">
                <a:solidFill>
                  <a:schemeClr val="tx1"/>
                </a:solidFill>
              </a:rPr>
              <a:t>частоты дыхания, уровень сознания, состояние кожных покровов, диурез, </a:t>
            </a:r>
            <a:endParaRPr lang="ru-RU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</a:rPr>
              <a:t>С</a:t>
            </a:r>
            <a:r>
              <a:rPr lang="ru-RU" sz="2000" dirty="0" smtClean="0">
                <a:solidFill>
                  <a:schemeClr val="tx1"/>
                </a:solidFill>
              </a:rPr>
              <a:t>остояние </a:t>
            </a:r>
            <a:r>
              <a:rPr lang="ru-RU" sz="2000" dirty="0">
                <a:solidFill>
                  <a:schemeClr val="tx1"/>
                </a:solidFill>
              </a:rPr>
              <a:t>матки (высота дна матки, тонус, </a:t>
            </a:r>
            <a:r>
              <a:rPr lang="ru-RU" sz="2000" dirty="0" smtClean="0">
                <a:solidFill>
                  <a:schemeClr val="tx1"/>
                </a:solidFill>
              </a:rPr>
              <a:t>болезненность)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Наличие </a:t>
            </a:r>
            <a:r>
              <a:rPr lang="ru-RU" sz="2000" dirty="0">
                <a:solidFill>
                  <a:schemeClr val="tx1"/>
                </a:solidFill>
              </a:rPr>
              <a:t>и характер влагалищных выделений</a:t>
            </a:r>
          </a:p>
        </p:txBody>
      </p:sp>
      <p:pic>
        <p:nvPicPr>
          <p:cNvPr id="6146" name="Picture 2" descr="Секундомер. Виды и работа. Применение и особенн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156" y="2346036"/>
            <a:ext cx="3943927" cy="394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04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Пульс </a:t>
            </a:r>
            <a:r>
              <a:rPr lang="ru-RU" sz="2800" dirty="0">
                <a:solidFill>
                  <a:schemeClr val="tx1"/>
                </a:solidFill>
              </a:rPr>
              <a:t>более 100 ударов в 1 </a:t>
            </a:r>
            <a:r>
              <a:rPr lang="ru-RU" sz="2800" dirty="0" smtClean="0">
                <a:solidFill>
                  <a:schemeClr val="tx1"/>
                </a:solidFill>
              </a:rPr>
              <a:t>минуту</a:t>
            </a:r>
            <a:endParaRPr lang="ru-RU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АД </a:t>
            </a:r>
            <a:r>
              <a:rPr lang="ru-RU" sz="2800" dirty="0">
                <a:solidFill>
                  <a:schemeClr val="tx1"/>
                </a:solidFill>
              </a:rPr>
              <a:t>менее/равно 100/60 мм </a:t>
            </a:r>
            <a:r>
              <a:rPr lang="ru-RU" sz="2800" dirty="0" err="1">
                <a:solidFill>
                  <a:schemeClr val="tx1"/>
                </a:solidFill>
              </a:rPr>
              <a:t>рт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ст</a:t>
            </a:r>
            <a:endParaRPr lang="ru-RU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Сатурация </a:t>
            </a:r>
            <a:r>
              <a:rPr lang="ru-RU" sz="2800" dirty="0">
                <a:solidFill>
                  <a:schemeClr val="tx1"/>
                </a:solidFill>
              </a:rPr>
              <a:t>O2 менее 95%; 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С</a:t>
            </a:r>
            <a:r>
              <a:rPr lang="ru-RU" sz="2800" dirty="0" smtClean="0">
                <a:solidFill>
                  <a:schemeClr val="tx1"/>
                </a:solidFill>
              </a:rPr>
              <a:t>нижение </a:t>
            </a:r>
            <a:r>
              <a:rPr lang="ru-RU" sz="2800" dirty="0">
                <a:solidFill>
                  <a:schemeClr val="tx1"/>
                </a:solidFill>
              </a:rPr>
              <a:t>тонуса </a:t>
            </a:r>
            <a:r>
              <a:rPr lang="ru-RU" sz="2800" dirty="0" smtClean="0">
                <a:solidFill>
                  <a:schemeClr val="tx1"/>
                </a:solidFill>
              </a:rPr>
              <a:t>матки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69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КЛИНИКА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Т </a:t>
            </a:r>
            <a:r>
              <a:rPr lang="ru-RU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smtClean="0">
                <a:solidFill>
                  <a:srgbClr val="FF0000"/>
                </a:solidFill>
              </a:rPr>
              <a:t>TONUS</a:t>
            </a:r>
            <a:r>
              <a:rPr lang="ru-RU" sz="2400" dirty="0" smtClean="0">
                <a:solidFill>
                  <a:schemeClr val="tx1"/>
                </a:solidFill>
              </a:rPr>
              <a:t>) </a:t>
            </a:r>
            <a:r>
              <a:rPr lang="ru-RU" sz="2400" dirty="0">
                <a:solidFill>
                  <a:schemeClr val="tx1"/>
                </a:solidFill>
              </a:rPr>
              <a:t>При нарушении сокращения матки (атония) - при пальпации дно матки расположено выше пупка, матка по консистенции мягкая, не </a:t>
            </a:r>
            <a:r>
              <a:rPr lang="ru-RU" sz="2400" dirty="0" smtClean="0">
                <a:solidFill>
                  <a:schemeClr val="tx1"/>
                </a:solidFill>
              </a:rPr>
              <a:t>сокращается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Т </a:t>
            </a:r>
            <a:r>
              <a:rPr lang="ru-RU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smtClean="0">
                <a:solidFill>
                  <a:srgbClr val="FF0000"/>
                </a:solidFill>
              </a:rPr>
              <a:t>TISSUE</a:t>
            </a:r>
            <a:r>
              <a:rPr lang="ru-RU" sz="2400" dirty="0" smtClean="0">
                <a:solidFill>
                  <a:schemeClr val="tx1"/>
                </a:solidFill>
              </a:rPr>
              <a:t>) </a:t>
            </a:r>
            <a:r>
              <a:rPr lang="ru-RU" sz="2400" dirty="0">
                <a:solidFill>
                  <a:schemeClr val="tx1"/>
                </a:solidFill>
              </a:rPr>
              <a:t>При задержке плацентарной ткани в полости матки - при осмотре родившейся плаценты выявляется нарушение её целостности или недостаток её частей; при нарушении процесса отделения плаценты и выделения последа - нет признаков выделения </a:t>
            </a:r>
            <a:r>
              <a:rPr lang="ru-RU" sz="2400" dirty="0" smtClean="0">
                <a:solidFill>
                  <a:schemeClr val="tx1"/>
                </a:solidFill>
              </a:rPr>
              <a:t>последа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84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КЛИНИКА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281382"/>
            <a:ext cx="8825659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Т </a:t>
            </a:r>
            <a:r>
              <a:rPr lang="ru-RU" dirty="0" smtClean="0">
                <a:solidFill>
                  <a:schemeClr val="tx1"/>
                </a:solidFill>
              </a:rPr>
              <a:t>(</a:t>
            </a:r>
            <a:r>
              <a:rPr lang="en-US" dirty="0" smtClean="0">
                <a:solidFill>
                  <a:schemeClr val="tx1"/>
                </a:solidFill>
              </a:rPr>
              <a:t>TRAUMA</a:t>
            </a:r>
            <a:r>
              <a:rPr lang="ru-RU" dirty="0" smtClean="0">
                <a:solidFill>
                  <a:schemeClr val="tx1"/>
                </a:solidFill>
              </a:rPr>
              <a:t>) </a:t>
            </a:r>
            <a:r>
              <a:rPr lang="ru-RU" dirty="0">
                <a:solidFill>
                  <a:schemeClr val="tx1"/>
                </a:solidFill>
              </a:rPr>
              <a:t>- при разрывах шейки матки, влагалища, промежности 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При </a:t>
            </a:r>
            <a:r>
              <a:rPr lang="ru-RU" dirty="0">
                <a:solidFill>
                  <a:schemeClr val="tx1"/>
                </a:solidFill>
              </a:rPr>
              <a:t>осмотре родовых путей видны </a:t>
            </a:r>
            <a:r>
              <a:rPr lang="ru-RU" dirty="0" smtClean="0">
                <a:solidFill>
                  <a:schemeClr val="tx1"/>
                </a:solidFill>
              </a:rPr>
              <a:t>разрывы 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При </a:t>
            </a:r>
            <a:r>
              <a:rPr lang="ru-RU" dirty="0">
                <a:solidFill>
                  <a:schemeClr val="tx1"/>
                </a:solidFill>
              </a:rPr>
              <a:t>гематоме влагалища или промежности - боль или ощущение давления в промежности, прямой кишке, ягодицах.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При </a:t>
            </a:r>
            <a:r>
              <a:rPr lang="ru-RU" dirty="0">
                <a:solidFill>
                  <a:schemeClr val="tx1"/>
                </a:solidFill>
              </a:rPr>
              <a:t>осмотре родовых путей - наличие болезненной опухоли в области промежности; 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при </a:t>
            </a:r>
            <a:r>
              <a:rPr lang="ru-RU" dirty="0">
                <a:solidFill>
                  <a:schemeClr val="tx1"/>
                </a:solidFill>
              </a:rPr>
              <a:t>разрыве матки - в анамнезе могут отмечаться операции на матке, может отмечаться болезненность в области послеродовой матки, матка плотная, без остатков плацентарной ткани при наличии послеродового кровотечения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- выворот матки - твердое ярко-красное образование во влагалище или за пределами половой щели (с плацентой или без </a:t>
            </a:r>
            <a:r>
              <a:rPr lang="ru-RU" dirty="0" smtClean="0">
                <a:solidFill>
                  <a:schemeClr val="tx1"/>
                </a:solidFill>
              </a:rPr>
              <a:t>нее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39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КЛИНИКА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При </a:t>
            </a:r>
            <a:r>
              <a:rPr lang="ru-RU" dirty="0">
                <a:solidFill>
                  <a:schemeClr val="tx1"/>
                </a:solidFill>
              </a:rPr>
              <a:t>пальпации через переднюю брюшную стенку матка не прощупывается. Диагностируется болевой шок, не соответствующий степени кровопотери, а также шок, сопровождаемый брадикардией (стимуляция блуждающего нерва вследствие натяжения яичников и труб)</a:t>
            </a:r>
            <a:endParaRPr lang="ru-RU" dirty="0" smtClean="0"/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В</a:t>
            </a:r>
            <a:r>
              <a:rPr lang="ru-RU" dirty="0" smtClean="0">
                <a:solidFill>
                  <a:schemeClr val="tx1"/>
                </a:solidFill>
              </a:rPr>
              <a:t>ыворот </a:t>
            </a:r>
            <a:r>
              <a:rPr lang="ru-RU" dirty="0">
                <a:solidFill>
                  <a:schemeClr val="tx1"/>
                </a:solidFill>
              </a:rPr>
              <a:t>матки - твердое ярко-красное образование во влагалище или за пределами половой щели (с плацентой или без нее). При пальпации через переднюю брюшную стенку матка не прощупывается. Диагностируется болевой шок, не соответствующий степени кровопотери, а также шок, сопровождаемый брадикардией (стимуляция блуждающего нерва вследствие натяжения яичников и труб)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734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КЛИНИКА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5" y="2603500"/>
            <a:ext cx="5190428" cy="34163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Т </a:t>
            </a:r>
            <a:r>
              <a:rPr lang="ru-RU" sz="2400" dirty="0" smtClean="0"/>
              <a:t>(</a:t>
            </a:r>
            <a:r>
              <a:rPr lang="en-US" sz="2400" dirty="0" smtClean="0">
                <a:solidFill>
                  <a:srgbClr val="FF0000"/>
                </a:solidFill>
              </a:rPr>
              <a:t>TROMBIN</a:t>
            </a:r>
            <a:r>
              <a:rPr lang="ru-RU" sz="2400" dirty="0" smtClean="0"/>
              <a:t>) </a:t>
            </a:r>
            <a:r>
              <a:rPr lang="ru-RU" sz="2400" dirty="0"/>
              <a:t>-</a:t>
            </a:r>
            <a:r>
              <a:rPr lang="ru-RU" sz="2400" dirty="0" err="1"/>
              <a:t>коагулопатия</a:t>
            </a:r>
            <a:r>
              <a:rPr lang="ru-RU" sz="2400" dirty="0"/>
              <a:t> - удлинение времени свертывания крови (время свертывания в модификации метода Ли-Уайта &gt; 7 мин). Кровотечение из матки: вытекающая кровь не свертывается, сгустки рыхлые. </a:t>
            </a:r>
          </a:p>
        </p:txBody>
      </p:sp>
      <p:pic>
        <p:nvPicPr>
          <p:cNvPr id="1026" name="Picture 2" descr="Коагулопатия у больных COVID-19: обзор и рекоменд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975" y="2378363"/>
            <a:ext cx="5487938" cy="329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2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Ежегодно в мире около 140 000 женщин умирает от послеродовых кровотечений. В Российской Федерации кровотечения во время беременности, родов и послеродового периода занимают одно из первых мест в структуре причин материнской смертности (около 17%).</a:t>
            </a:r>
          </a:p>
          <a:p>
            <a:pPr marL="0" indent="0">
              <a:buNone/>
            </a:pPr>
            <a:endParaRPr lang="ru-RU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 В III триместре частота </a:t>
            </a:r>
            <a:r>
              <a:rPr lang="ru-RU" sz="2000" dirty="0" err="1" smtClean="0">
                <a:solidFill>
                  <a:schemeClr val="tx1"/>
                </a:solidFill>
              </a:rPr>
              <a:t>предлежания</a:t>
            </a:r>
            <a:r>
              <a:rPr lang="ru-RU" sz="2000" dirty="0" smtClean="0">
                <a:solidFill>
                  <a:schemeClr val="tx1"/>
                </a:solidFill>
              </a:rPr>
              <a:t> плаценты составляет 0,2- 0,3%. Частота преждевременной отслойки нормально расположенной плаценты составляет 0,4-1,4% наблюдений.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</a:rPr>
              <a:t>Кровотечения занимают одно из первых мест среди акушерских осложнений, определяющих не только материнскую смертность, но и послеродовую заболеваемость</a:t>
            </a:r>
          </a:p>
        </p:txBody>
      </p:sp>
    </p:spTree>
    <p:extLst>
      <p:ext uri="{BB962C8B-B14F-4D97-AF65-F5344CB8AC3E}">
        <p14:creationId xmlns:p14="http://schemas.microsoft.com/office/powerpoint/2010/main" val="323050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ЛАБОРАТОРНАЯ ДИАГНОСТИКА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5" y="2603500"/>
            <a:ext cx="4433046" cy="26797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Всем родильницам при постановке диагноза послеродового кровотечения, при продолжающемся кровотечении, а также на 1-ые и 3-и сутки после </a:t>
            </a:r>
            <a:r>
              <a:rPr lang="ru-RU" dirty="0" err="1" smtClean="0">
                <a:solidFill>
                  <a:schemeClr val="tx1"/>
                </a:solidFill>
              </a:rPr>
              <a:t>родоразрешения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рекомендовано исследование общего (клинического) анализа крови (уровня общего гемоглобина, эритроцитов, тромбоцитов и гематокрита) для оценки объема кровопотери и контроля лечебных мероприятий</a:t>
            </a:r>
          </a:p>
        </p:txBody>
      </p:sp>
      <p:pic>
        <p:nvPicPr>
          <p:cNvPr id="7170" name="Picture 2" descr="Изолированные пробирки с кровью = Стоковое Фото - изображение насчитывающей  оборудование, химикат: 1054255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610" y="2095418"/>
            <a:ext cx="5953936" cy="427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77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ЛАБОРАТОРНАЯ ДИАГНОСТИКА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err="1">
                <a:solidFill>
                  <a:schemeClr val="tx1"/>
                </a:solidFill>
              </a:rPr>
              <a:t>Коагулопатии</a:t>
            </a:r>
            <a:r>
              <a:rPr lang="ru-RU" sz="2400" dirty="0">
                <a:solidFill>
                  <a:schemeClr val="tx1"/>
                </a:solidFill>
              </a:rPr>
              <a:t> могут развиваться быстро, поэтому при продолжающемся кровотечении, необходимо проводить повторное определение показателей свертывания крови (каждые 30 минут или при изменении клинической ситуации</a:t>
            </a:r>
            <a:r>
              <a:rPr lang="ru-RU" sz="2400" dirty="0" smtClean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Показатели определение </a:t>
            </a:r>
            <a:r>
              <a:rPr lang="ru-RU" sz="2400" dirty="0" err="1">
                <a:solidFill>
                  <a:schemeClr val="tx1"/>
                </a:solidFill>
              </a:rPr>
              <a:t>протромбинового</a:t>
            </a:r>
            <a:r>
              <a:rPr lang="ru-RU" sz="2400" dirty="0">
                <a:solidFill>
                  <a:schemeClr val="tx1"/>
                </a:solidFill>
              </a:rPr>
              <a:t> (</a:t>
            </a:r>
            <a:r>
              <a:rPr lang="ru-RU" sz="2400" dirty="0" err="1">
                <a:solidFill>
                  <a:schemeClr val="tx1"/>
                </a:solidFill>
              </a:rPr>
              <a:t>тромбопластинового</a:t>
            </a:r>
            <a:r>
              <a:rPr lang="ru-RU" sz="2400" dirty="0">
                <a:solidFill>
                  <a:schemeClr val="tx1"/>
                </a:solidFill>
              </a:rPr>
              <a:t>) времени (ПТВ) в крови, активированного частичного </a:t>
            </a:r>
            <a:r>
              <a:rPr lang="ru-RU" sz="2400" dirty="0" err="1">
                <a:solidFill>
                  <a:schemeClr val="tx1"/>
                </a:solidFill>
              </a:rPr>
              <a:t>тромбопластинового</a:t>
            </a:r>
            <a:r>
              <a:rPr lang="ru-RU" sz="2400" dirty="0">
                <a:solidFill>
                  <a:schemeClr val="tx1"/>
                </a:solidFill>
              </a:rPr>
              <a:t> времени (АЧТВ) и уровня фибриногена </a:t>
            </a:r>
          </a:p>
        </p:txBody>
      </p:sp>
    </p:spTree>
    <p:extLst>
      <p:ext uri="{BB962C8B-B14F-4D97-AF65-F5344CB8AC3E}">
        <p14:creationId xmlns:p14="http://schemas.microsoft.com/office/powerpoint/2010/main" val="335019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5" y="2603499"/>
            <a:ext cx="5292028" cy="37326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</a:rPr>
              <a:t>При проведении интенсивной терапии массивной кровопотери и анестезиологического пособия рекомендовано исследование кислотно-основного состояния и газов крови, уровня общего кальция в крови и биохимический анализ крови</a:t>
            </a:r>
          </a:p>
        </p:txBody>
      </p:sp>
      <p:pic>
        <p:nvPicPr>
          <p:cNvPr id="8194" name="Picture 2" descr="Как вдохнуть сон. Общая ингаляционная анестезия в Новосибирске | ЦНМ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46983" y="2900794"/>
            <a:ext cx="5913487" cy="313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24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ИНСТРУМЕНТАЛЬНАЯ ДИАГНОСТИКА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603500"/>
            <a:ext cx="4700901" cy="42545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Для установления причины кровотечения рекомендовано выполнение ультразвукового исследования органов малого таза с оценкой состояния полости матки и наличия свободной жидкости в брюшной полости</a:t>
            </a:r>
          </a:p>
        </p:txBody>
      </p:sp>
      <p:pic>
        <p:nvPicPr>
          <p:cNvPr id="14338" name="Picture 2" descr="УЗИ органов малого таза (гинекологическое) от компании Клиника ДОКТОР в  городе Красноярс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496" y="2394670"/>
            <a:ext cx="5304496" cy="346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30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ВЕДЕНИЕ ПОСЛЕРОДОВОГО ПЕРИОДА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</a:rPr>
              <a:t>П</a:t>
            </a:r>
            <a:r>
              <a:rPr lang="ru-RU" sz="2000" dirty="0" smtClean="0">
                <a:solidFill>
                  <a:schemeClr val="tx1"/>
                </a:solidFill>
              </a:rPr>
              <a:t>осле рождения плода 30 минут наблюдаем за роженицей в ожидании отделения последа под контролем гемодинамики пульс не более 100 уд</a:t>
            </a:r>
            <a:r>
              <a:rPr lang="en-US" sz="2000" dirty="0" smtClean="0">
                <a:solidFill>
                  <a:schemeClr val="tx1"/>
                </a:solidFill>
              </a:rPr>
              <a:t>/</a:t>
            </a:r>
            <a:r>
              <a:rPr lang="ru-RU" sz="2000" dirty="0" smtClean="0">
                <a:solidFill>
                  <a:schemeClr val="tx1"/>
                </a:solidFill>
              </a:rPr>
              <a:t>мин, АД не должно снижаться более чем на 15-20 мм </a:t>
            </a:r>
            <a:r>
              <a:rPr lang="ru-RU" sz="2000" dirty="0" err="1" smtClean="0">
                <a:solidFill>
                  <a:schemeClr val="tx1"/>
                </a:solidFill>
              </a:rPr>
              <a:t>рт.ст</a:t>
            </a:r>
            <a:endParaRPr lang="ru-RU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Наблюдаем за состоянием мочевого пузыря (т.к. полный мочевой пузырь задерживает сокращение матки), а главное характером и количеством кровянистых выделений из матки, признаками отделения плаценты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Появление небольшого кровотечения указывает на </a:t>
            </a:r>
            <a:r>
              <a:rPr lang="ru-RU" sz="2000" dirty="0" err="1" smtClean="0">
                <a:solidFill>
                  <a:schemeClr val="tx1"/>
                </a:solidFill>
              </a:rPr>
              <a:t>начавуюся</a:t>
            </a:r>
            <a:r>
              <a:rPr lang="ru-RU" sz="2000" dirty="0" smtClean="0">
                <a:solidFill>
                  <a:schemeClr val="tx1"/>
                </a:solidFill>
              </a:rPr>
              <a:t> отслойку плаценты ( норма кровопотери 0,5 % от массы тела)</a:t>
            </a:r>
          </a:p>
        </p:txBody>
      </p:sp>
    </p:spTree>
    <p:extLst>
      <p:ext uri="{BB962C8B-B14F-4D97-AF65-F5344CB8AC3E}">
        <p14:creationId xmlns:p14="http://schemas.microsoft.com/office/powerpoint/2010/main" val="245789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ПРИЗНАКИ ОТДЕЛЕНИЯ ПОСЛЕДА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603500"/>
            <a:ext cx="3906573" cy="34001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>
                <a:solidFill>
                  <a:schemeClr val="tx1"/>
                </a:solidFill>
              </a:rPr>
              <a:t>Признак Шредера. </a:t>
            </a:r>
            <a:r>
              <a:rPr lang="ru-RU" sz="2800" dirty="0">
                <a:solidFill>
                  <a:schemeClr val="tx1"/>
                </a:solidFill>
              </a:rPr>
              <a:t>Матка уплощается, становится более узкой, дно ее поднимается выше пупка, нередко отклоняется вправо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2050" name="Picture 2" descr="IV. Признаки отделения после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510" y="2021608"/>
            <a:ext cx="3330286" cy="414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0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5" y="2603499"/>
            <a:ext cx="4627010" cy="3880427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Признак </a:t>
            </a:r>
            <a:r>
              <a:rPr lang="ru-RU" b="1" dirty="0" err="1">
                <a:solidFill>
                  <a:schemeClr val="tx1"/>
                </a:solidFill>
              </a:rPr>
              <a:t>Кюстнера-Чукалова</a:t>
            </a:r>
            <a:r>
              <a:rPr lang="ru-RU" b="1" dirty="0">
                <a:solidFill>
                  <a:schemeClr val="tx1"/>
                </a:solidFill>
              </a:rPr>
              <a:t>. </a:t>
            </a:r>
            <a:r>
              <a:rPr lang="ru-RU" dirty="0">
                <a:solidFill>
                  <a:schemeClr val="tx1"/>
                </a:solidFill>
              </a:rPr>
              <a:t>Встать слева сбоку от роженицы. Ребром ладони правой руки надавить на матку через переднюю брюшную стенку над лонным сочленением. Если при надавливании пуповина не втягивается в родовые пути - значит, плацента отделилась; если втягивается - значит, не отделилась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 descr="Признаки отделения плаценты | Кровотечение в последовом периоде | Акушерств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975" y="2459037"/>
            <a:ext cx="5630794" cy="263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26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Признак </a:t>
            </a:r>
            <a:r>
              <a:rPr lang="ru-RU" b="1" dirty="0" err="1">
                <a:solidFill>
                  <a:schemeClr val="tx1"/>
                </a:solidFill>
              </a:rPr>
              <a:t>Альфельда</a:t>
            </a:r>
            <a:r>
              <a:rPr lang="ru-RU" b="1" dirty="0">
                <a:solidFill>
                  <a:schemeClr val="tx1"/>
                </a:solidFill>
              </a:rPr>
              <a:t>. </a:t>
            </a:r>
            <a:r>
              <a:rPr lang="ru-RU" dirty="0">
                <a:solidFill>
                  <a:schemeClr val="tx1"/>
                </a:solidFill>
              </a:rPr>
              <a:t>Отделившаяся плацента опускается в нижний сегмент матки или влагалище. В связи с этим зажим </a:t>
            </a:r>
            <a:r>
              <a:rPr lang="ru-RU" dirty="0" err="1">
                <a:solidFill>
                  <a:schemeClr val="tx1"/>
                </a:solidFill>
              </a:rPr>
              <a:t>Кохера</a:t>
            </a:r>
            <a:r>
              <a:rPr lang="ru-RU" dirty="0">
                <a:solidFill>
                  <a:schemeClr val="tx1"/>
                </a:solidFill>
              </a:rPr>
              <a:t>, наложенный на пуповину при ее перевязке </a:t>
            </a:r>
            <a:r>
              <a:rPr lang="ru-RU" dirty="0" smtClean="0">
                <a:solidFill>
                  <a:schemeClr val="tx1"/>
                </a:solidFill>
              </a:rPr>
              <a:t>опускается </a:t>
            </a:r>
            <a:r>
              <a:rPr lang="ru-RU" dirty="0">
                <a:solidFill>
                  <a:schemeClr val="tx1"/>
                </a:solidFill>
              </a:rPr>
              <a:t>на 8-10 см и </a:t>
            </a:r>
            <a:r>
              <a:rPr lang="ru-RU" dirty="0" smtClean="0">
                <a:solidFill>
                  <a:schemeClr val="tx1"/>
                </a:solidFill>
              </a:rPr>
              <a:t>более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Признак Микулича-</a:t>
            </a:r>
            <a:r>
              <a:rPr lang="ru-RU" b="1" dirty="0" err="1">
                <a:solidFill>
                  <a:schemeClr val="tx1"/>
                </a:solidFill>
              </a:rPr>
              <a:t>Радецкого</a:t>
            </a:r>
            <a:r>
              <a:rPr lang="ru-RU" b="1" dirty="0">
                <a:solidFill>
                  <a:schemeClr val="tx1"/>
                </a:solidFill>
              </a:rPr>
              <a:t>. </a:t>
            </a:r>
            <a:r>
              <a:rPr lang="ru-RU" dirty="0">
                <a:solidFill>
                  <a:schemeClr val="tx1"/>
                </a:solidFill>
              </a:rPr>
              <a:t>Отделившаяся плацента опускается во влагалище, появляется (не всегда) позыв на потугу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Признак Довженко. </a:t>
            </a:r>
            <a:r>
              <a:rPr lang="ru-RU" dirty="0">
                <a:solidFill>
                  <a:schemeClr val="tx1"/>
                </a:solidFill>
              </a:rPr>
              <a:t>Роженице предлагают глубоко дышать. Если при вдохе пуповина не втягивается во влагалище, то плацента отделилась от стенки матки; если пуповина втягивается во влагалище, то плацента не отделилась 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Признак Клейна. </a:t>
            </a:r>
            <a:r>
              <a:rPr lang="ru-RU" dirty="0">
                <a:solidFill>
                  <a:schemeClr val="tx1"/>
                </a:solidFill>
              </a:rPr>
              <a:t>Роженице предлагают </a:t>
            </a:r>
            <a:r>
              <a:rPr lang="ru-RU" dirty="0" err="1">
                <a:solidFill>
                  <a:schemeClr val="tx1"/>
                </a:solidFill>
              </a:rPr>
              <a:t>потужиться</a:t>
            </a:r>
            <a:r>
              <a:rPr lang="ru-RU" dirty="0">
                <a:solidFill>
                  <a:schemeClr val="tx1"/>
                </a:solidFill>
              </a:rPr>
              <a:t>. Если плацента отделилась от стенки матки, после прекращения потуги пуповина остается на месте. Если плацента не отделилась, то пуповина втягивается во влагалище.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35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Признак Микулича-</a:t>
            </a:r>
            <a:r>
              <a:rPr lang="ru-RU" b="1" dirty="0" err="1">
                <a:solidFill>
                  <a:schemeClr val="tx1"/>
                </a:solidFill>
              </a:rPr>
              <a:t>Радецкого</a:t>
            </a:r>
            <a:r>
              <a:rPr lang="ru-RU" b="1" dirty="0">
                <a:solidFill>
                  <a:schemeClr val="tx1"/>
                </a:solidFill>
              </a:rPr>
              <a:t>. </a:t>
            </a:r>
            <a:r>
              <a:rPr lang="ru-RU" dirty="0">
                <a:solidFill>
                  <a:schemeClr val="tx1"/>
                </a:solidFill>
              </a:rPr>
              <a:t>Отделившаяся плацента опускается во влагалище, появляется (не всегда) позыв на потугу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Признак </a:t>
            </a:r>
            <a:r>
              <a:rPr lang="ru-RU" b="1" dirty="0" err="1">
                <a:solidFill>
                  <a:schemeClr val="tx1"/>
                </a:solidFill>
              </a:rPr>
              <a:t>Штрассмана</a:t>
            </a:r>
            <a:r>
              <a:rPr lang="ru-RU" b="1" dirty="0">
                <a:solidFill>
                  <a:schemeClr val="tx1"/>
                </a:solidFill>
              </a:rPr>
              <a:t>. </a:t>
            </a:r>
            <a:r>
              <a:rPr lang="ru-RU" dirty="0">
                <a:solidFill>
                  <a:schemeClr val="tx1"/>
                </a:solidFill>
              </a:rPr>
              <a:t>При не отделившейся плаценте </a:t>
            </a:r>
            <a:r>
              <a:rPr lang="ru-RU" dirty="0" err="1">
                <a:solidFill>
                  <a:schemeClr val="tx1"/>
                </a:solidFill>
              </a:rPr>
              <a:t>покалачивание</a:t>
            </a:r>
            <a:r>
              <a:rPr lang="ru-RU" dirty="0">
                <a:solidFill>
                  <a:schemeClr val="tx1"/>
                </a:solidFill>
              </a:rPr>
              <a:t> по дну матки передается наполненной кровью пупочной вене. Эту волну можно ощутить пальцами руки, расположенными на пуповине выше места зажима. Если плацента отделилась от стенки матки, этот симптом отсутствует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Признак </a:t>
            </a:r>
            <a:r>
              <a:rPr lang="ru-RU" b="1" dirty="0" err="1">
                <a:solidFill>
                  <a:schemeClr val="tx1"/>
                </a:solidFill>
              </a:rPr>
              <a:t>Гогенбихлера</a:t>
            </a:r>
            <a:r>
              <a:rPr lang="ru-RU" b="1" dirty="0">
                <a:solidFill>
                  <a:schemeClr val="tx1"/>
                </a:solidFill>
              </a:rPr>
              <a:t>. </a:t>
            </a:r>
            <a:r>
              <a:rPr lang="ru-RU" dirty="0">
                <a:solidFill>
                  <a:schemeClr val="tx1"/>
                </a:solidFill>
              </a:rPr>
              <a:t>При не отделившейся плаценте во время сокращения матки свисающая из половой щели пуповина может вращаться вокруг своей оси вследствие переполнения пупочной вены кровью.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14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При положительных признаках отделения плаценты и отсутствия самостоятельного рождения последа прибегают к его выделению ручным способом.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Способ Абуладзе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Получить </a:t>
            </a:r>
            <a:r>
              <a:rPr lang="ru-RU" dirty="0">
                <a:solidFill>
                  <a:schemeClr val="tx1"/>
                </a:solidFill>
              </a:rPr>
              <a:t>у роженицы информированное согласие на процедуру.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Опорожнить мочевой пузырь.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Произвести бережный массаж матки через переднюю брюшную стенку и приведение матки в срединное положение.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Встать справа, сбоку от роженицы.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Захватить обеими руками мышцы передней брюшной стенки в продольную складку и приподнять (рис. 109).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Предложить женщине </a:t>
            </a:r>
            <a:r>
              <a:rPr lang="ru-RU" dirty="0" err="1">
                <a:solidFill>
                  <a:schemeClr val="tx1"/>
                </a:solidFill>
              </a:rPr>
              <a:t>потужиться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666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Послеродовый период- это время с момента рождения последа до завершения обратного развития изменений, произошедших в организме женщины во время беременности</a:t>
            </a:r>
          </a:p>
        </p:txBody>
      </p:sp>
      <p:pic>
        <p:nvPicPr>
          <p:cNvPr id="2050" name="Picture 2" descr="Нормальный послеродовой перио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145" y="4017531"/>
            <a:ext cx="3445163" cy="249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06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IV. Признаки отделения послед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983" y="2281815"/>
            <a:ext cx="6506584" cy="413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09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Способ </a:t>
            </a:r>
            <a:r>
              <a:rPr lang="ru-RU" b="1" dirty="0" err="1">
                <a:solidFill>
                  <a:schemeClr val="tx1"/>
                </a:solidFill>
              </a:rPr>
              <a:t>Гентера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Получить </a:t>
            </a:r>
            <a:r>
              <a:rPr lang="ru-RU" dirty="0">
                <a:solidFill>
                  <a:schemeClr val="tx1"/>
                </a:solidFill>
              </a:rPr>
              <a:t>у роженицы информированное согласие на процедуру.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Опорожнить мочевой пузырь.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Произвести бережный массаж матки через переднюю брюшную стенку и приведение матки в срединное положение.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Встать сбоку от роженицы, лицом к ее ногам.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Сжать кисти обеих рук в кулаки.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Расположить тыльную поверхность основных фаланг на дно матки в области трубных углов.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Запретить роженице тужиться.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Надавить кулаками на матку по направлению вниз к крестцу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810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Приемы выделения отделившегося последа — Мегаобучал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866" y="2168525"/>
            <a:ext cx="50577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2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152073"/>
            <a:ext cx="8825659" cy="386772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Способ </a:t>
            </a:r>
            <a:r>
              <a:rPr lang="ru-RU" b="1" dirty="0" err="1">
                <a:solidFill>
                  <a:schemeClr val="tx1"/>
                </a:solidFill>
              </a:rPr>
              <a:t>Креде</a:t>
            </a:r>
            <a:r>
              <a:rPr lang="ru-RU" b="1" dirty="0">
                <a:solidFill>
                  <a:schemeClr val="tx1"/>
                </a:solidFill>
              </a:rPr>
              <a:t> – Лазаревича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Получить </a:t>
            </a:r>
            <a:r>
              <a:rPr lang="ru-RU" dirty="0">
                <a:solidFill>
                  <a:schemeClr val="tx1"/>
                </a:solidFill>
              </a:rPr>
              <a:t>у роженицы информированное согласие на процедуру.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Опорожнить мочевой пузырь.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Произвести бережный массаж матки через переднюю брюшную стенку и приведение матки в срединное положение.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Встать слева от роженицы, лицом к ее ногам.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Дно матки охватить правой рукой так, чтобы большой палец находился на передней стенке матки, ладонь – на дне, а 4 пальца – на задней поверхности матки.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Запретить роженице тужиться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Одновременно надавливая на матку всей кистью в двух взаимно перекрещивающихся направлениях (пальцами спереди назад и ладонью сверху вниз по направлению к крестцу) добиться рождения последа (рис. 111).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Давление на матку прекратить и позаботиться о том, чтобы полностью вышли оболочки.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12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 descr="Отслойка и выделение последа | Осложненный последовый период | Акушерств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327" y="2101272"/>
            <a:ext cx="3925454" cy="434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92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После полного рождения последа необходимо убедиться в его целости. Для этого послед, обращенный материнской поверхностью вверх, кладут на гладкий поднос или руки акушерки и внимательно осматривают сначала плаценту, а затем оболочки </a:t>
            </a:r>
            <a:r>
              <a:rPr lang="ru-RU" dirty="0" smtClean="0">
                <a:solidFill>
                  <a:schemeClr val="tx1"/>
                </a:solidFill>
              </a:rPr>
              <a:t>Если </a:t>
            </a:r>
            <a:r>
              <a:rPr lang="ru-RU" dirty="0">
                <a:solidFill>
                  <a:schemeClr val="tx1"/>
                </a:solidFill>
              </a:rPr>
              <a:t>имеются дефекты дольки или части дольки, срочно под наркозом производят ручное удаление остатков плаценты, вводя руку в полость матки. При осмотре оболочек выясняют их целостность, а также обращают внимание на отдаленность места разрыва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Добавочная </a:t>
            </a:r>
            <a:r>
              <a:rPr lang="ru-RU" dirty="0">
                <a:solidFill>
                  <a:schemeClr val="tx1"/>
                </a:solidFill>
              </a:rPr>
              <a:t>долька плаценты, к которой идут </a:t>
            </a:r>
            <a:r>
              <a:rPr lang="ru-RU" dirty="0" smtClean="0">
                <a:solidFill>
                  <a:schemeClr val="tx1"/>
                </a:solidFill>
              </a:rPr>
              <a:t>сосуды от </a:t>
            </a:r>
            <a:r>
              <a:rPr lang="ru-RU" dirty="0">
                <a:solidFill>
                  <a:schemeClr val="tx1"/>
                </a:solidFill>
              </a:rPr>
              <a:t>края плаценты</a:t>
            </a:r>
          </a:p>
        </p:txBody>
      </p:sp>
    </p:spTree>
    <p:extLst>
      <p:ext uri="{BB962C8B-B14F-4D97-AF65-F5344CB8AC3E}">
        <p14:creationId xmlns:p14="http://schemas.microsoft.com/office/powerpoint/2010/main" val="387503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КОНСЕРВАТИВНОЕ ЛЕЧЕНИЕ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38619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С момента возникновения кровотечения необходимо постоянное вербальное общение с пациенткой с четким предоставлением информации о происходящем.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Необходимо </a:t>
            </a:r>
            <a:r>
              <a:rPr lang="ru-RU" dirty="0">
                <a:solidFill>
                  <a:schemeClr val="tx1"/>
                </a:solidFill>
              </a:rPr>
              <a:t>соблюдать следующий порядок оповещения: вызвать 2-го врача акушера-гинеколога и 2-ю акушерку, вызвать врача анестезиолога-реаниматолога, медицинскую сестру-</a:t>
            </a:r>
            <a:r>
              <a:rPr lang="ru-RU" dirty="0" err="1">
                <a:solidFill>
                  <a:schemeClr val="tx1"/>
                </a:solidFill>
              </a:rPr>
              <a:t>анестезиста</a:t>
            </a:r>
            <a:r>
              <a:rPr lang="ru-RU" dirty="0">
                <a:solidFill>
                  <a:schemeClr val="tx1"/>
                </a:solidFill>
              </a:rPr>
              <a:t>, врача-</a:t>
            </a:r>
            <a:r>
              <a:rPr lang="ru-RU" dirty="0" err="1">
                <a:solidFill>
                  <a:schemeClr val="tx1"/>
                </a:solidFill>
              </a:rPr>
              <a:t>трансфузиолога</a:t>
            </a:r>
            <a:r>
              <a:rPr lang="ru-RU" dirty="0">
                <a:solidFill>
                  <a:schemeClr val="tx1"/>
                </a:solidFill>
              </a:rPr>
              <a:t> (при наличии) и врача-лаборанта (при наличии), сообщить в акушерский дистанционный </a:t>
            </a:r>
            <a:r>
              <a:rPr lang="ru-RU" dirty="0" err="1">
                <a:solidFill>
                  <a:schemeClr val="tx1"/>
                </a:solidFill>
              </a:rPr>
              <a:t>реанимационно</a:t>
            </a:r>
            <a:r>
              <a:rPr lang="ru-RU" dirty="0">
                <a:solidFill>
                  <a:schemeClr val="tx1"/>
                </a:solidFill>
              </a:rPr>
              <a:t> - консультативный центр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При массивном кровотечении проинформировать дежурного администратора, консультанта-гематолога и вызвать хирурга, развернуть </a:t>
            </a:r>
            <a:r>
              <a:rPr lang="ru-RU" dirty="0" smtClean="0">
                <a:solidFill>
                  <a:schemeClr val="tx1"/>
                </a:solidFill>
              </a:rPr>
              <a:t>операционную.</a:t>
            </a:r>
          </a:p>
        </p:txBody>
      </p:sp>
    </p:spTree>
    <p:extLst>
      <p:ext uri="{BB962C8B-B14F-4D97-AF65-F5344CB8AC3E}">
        <p14:creationId xmlns:p14="http://schemas.microsoft.com/office/powerpoint/2010/main" val="292500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Венозный </a:t>
            </a:r>
            <a:r>
              <a:rPr lang="ru-RU" dirty="0">
                <a:solidFill>
                  <a:schemeClr val="tx1"/>
                </a:solidFill>
              </a:rPr>
              <a:t>доступ необходимо обеспечить путем катетеризации 2 периферических вен венозными катетерами размерами 14-160.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Показанием </a:t>
            </a:r>
            <a:r>
              <a:rPr lang="ru-RU" dirty="0">
                <a:solidFill>
                  <a:schemeClr val="tx1"/>
                </a:solidFill>
              </a:rPr>
              <a:t>к установке центрального венозного катетера является невозможность катетеризации 2 периферических вен катетерами большого диаметра. Доступом выбора рекомендуется считать правую внутреннюю яремную вену.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Пациентке </a:t>
            </a:r>
            <a:r>
              <a:rPr lang="ru-RU" dirty="0">
                <a:solidFill>
                  <a:schemeClr val="tx1"/>
                </a:solidFill>
              </a:rPr>
              <a:t>необходимо придать горизонтальное положение с поднятым ножным концом операционного стола (кровати) и обеспечить согревание </a:t>
            </a:r>
            <a:r>
              <a:rPr lang="ru-RU" dirty="0" smtClean="0">
                <a:solidFill>
                  <a:schemeClr val="tx1"/>
                </a:solidFill>
              </a:rPr>
              <a:t>пациентки. </a:t>
            </a:r>
            <a:r>
              <a:rPr lang="ru-RU" dirty="0">
                <a:solidFill>
                  <a:schemeClr val="tx1"/>
                </a:solidFill>
              </a:rPr>
              <a:t>Рекомендовано в качестве мероприятий первой линии провести катетеризацию мочевого пузыря и наружный массаж </a:t>
            </a:r>
            <a:r>
              <a:rPr lang="ru-RU" dirty="0" smtClean="0">
                <a:solidFill>
                  <a:schemeClr val="tx1"/>
                </a:solidFill>
              </a:rPr>
              <a:t>матки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42" name="Picture 2" descr="Венозный досту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463" y="497464"/>
            <a:ext cx="2886048" cy="210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1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406" y="877455"/>
            <a:ext cx="6631708" cy="5750786"/>
          </a:xfrm>
        </p:spPr>
      </p:pic>
    </p:spTree>
    <p:extLst>
      <p:ext uri="{BB962C8B-B14F-4D97-AF65-F5344CB8AC3E}">
        <p14:creationId xmlns:p14="http://schemas.microsoft.com/office/powerpoint/2010/main" val="144522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754" y="831272"/>
            <a:ext cx="7665773" cy="5690362"/>
          </a:xfrm>
        </p:spPr>
      </p:pic>
    </p:spTree>
    <p:extLst>
      <p:ext uri="{BB962C8B-B14F-4D97-AF65-F5344CB8AC3E}">
        <p14:creationId xmlns:p14="http://schemas.microsoft.com/office/powerpoint/2010/main" val="159100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ОПРЕДЕЛЕНИЕ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5" y="2603500"/>
            <a:ext cx="6881811" cy="32431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</a:rPr>
              <a:t>Послеродовое кровотечение — это кровопотеря, возникшая в результате естественных родов или после оперативного </a:t>
            </a:r>
            <a:r>
              <a:rPr lang="ru-RU" sz="2000" dirty="0" err="1">
                <a:solidFill>
                  <a:schemeClr val="tx1"/>
                </a:solidFill>
              </a:rPr>
              <a:t>родоразрешения</a:t>
            </a:r>
            <a:r>
              <a:rPr lang="ru-RU" sz="2000" dirty="0">
                <a:solidFill>
                  <a:schemeClr val="tx1"/>
                </a:solidFill>
              </a:rPr>
              <a:t> путем операции кесарева сечения, превышающая или равная 500 мл при естественных родах и 1000 мл и более при оперативном </a:t>
            </a:r>
            <a:r>
              <a:rPr lang="ru-RU" sz="2000" dirty="0" err="1">
                <a:solidFill>
                  <a:schemeClr val="tx1"/>
                </a:solidFill>
              </a:rPr>
              <a:t>родоразрешении</a:t>
            </a:r>
            <a:r>
              <a:rPr lang="ru-RU" sz="2000" dirty="0">
                <a:solidFill>
                  <a:schemeClr val="tx1"/>
                </a:solidFill>
              </a:rPr>
              <a:t>, или любой клинически значимый объем кровопотери (приводящий к гемодинамической нестабильности), возникающий на протяжении 42 дней после рождения плода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3074" name="Picture 2" descr="Почему кровь красная? | Политех (Политехнический музей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766" y="2843259"/>
            <a:ext cx="3759202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8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>
                <a:solidFill>
                  <a:schemeClr val="tx1"/>
                </a:solidFill>
              </a:rPr>
              <a:t>Утеротоническую</a:t>
            </a:r>
            <a:r>
              <a:rPr lang="ru-RU" dirty="0">
                <a:solidFill>
                  <a:schemeClr val="tx1"/>
                </a:solidFill>
              </a:rPr>
              <a:t> терапию для лечения послеродового кровотечения рекомендовано начинать с </a:t>
            </a:r>
            <a:r>
              <a:rPr lang="ru-RU" dirty="0" err="1">
                <a:solidFill>
                  <a:schemeClr val="tx1"/>
                </a:solidFill>
              </a:rPr>
              <a:t>инфузии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окситоцина 10-20 МЕ в</a:t>
            </a:r>
            <a:r>
              <a:rPr lang="en-US" dirty="0" smtClean="0">
                <a:solidFill>
                  <a:schemeClr val="tx1"/>
                </a:solidFill>
              </a:rPr>
              <a:t>/</a:t>
            </a:r>
            <a:r>
              <a:rPr lang="ru-RU" dirty="0" smtClean="0">
                <a:solidFill>
                  <a:schemeClr val="tx1"/>
                </a:solidFill>
              </a:rPr>
              <a:t>в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При отсутствии эффекта от </a:t>
            </a:r>
            <a:r>
              <a:rPr lang="ru-RU" dirty="0" err="1">
                <a:solidFill>
                  <a:schemeClr val="tx1"/>
                </a:solidFill>
              </a:rPr>
              <a:t>утеротонической</a:t>
            </a:r>
            <a:r>
              <a:rPr lang="ru-RU" dirty="0">
                <a:solidFill>
                  <a:schemeClr val="tx1"/>
                </a:solidFill>
              </a:rPr>
              <a:t> терапии окситоцином рекомендовано внутривенное введение раствора </a:t>
            </a:r>
            <a:r>
              <a:rPr lang="ru-RU" dirty="0" err="1">
                <a:solidFill>
                  <a:schemeClr val="tx1"/>
                </a:solidFill>
              </a:rPr>
              <a:t>метилэргометрина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При </a:t>
            </a:r>
            <a:r>
              <a:rPr lang="ru-RU" dirty="0">
                <a:solidFill>
                  <a:schemeClr val="tx1"/>
                </a:solidFill>
              </a:rPr>
              <a:t>отсутствии эффекта от </a:t>
            </a:r>
            <a:r>
              <a:rPr lang="ru-RU" dirty="0" err="1">
                <a:solidFill>
                  <a:schemeClr val="tx1"/>
                </a:solidFill>
              </a:rPr>
              <a:t>утеротонической</a:t>
            </a:r>
            <a:r>
              <a:rPr lang="ru-RU" dirty="0">
                <a:solidFill>
                  <a:schemeClr val="tx1"/>
                </a:solidFill>
              </a:rPr>
              <a:t> терапии окситоцином рекомендовано внутривенное введение раствора </a:t>
            </a:r>
            <a:r>
              <a:rPr lang="ru-RU" dirty="0" err="1">
                <a:solidFill>
                  <a:schemeClr val="tx1"/>
                </a:solidFill>
              </a:rPr>
              <a:t>метилэргометрина</a:t>
            </a:r>
            <a:r>
              <a:rPr lang="ru-RU" dirty="0">
                <a:solidFill>
                  <a:schemeClr val="tx1"/>
                </a:solidFill>
              </a:rPr>
              <a:t>**, а при отсутствии эффекта или наличии противопоказаний (артериальная гипертензия) рекомендовано введение #</a:t>
            </a:r>
            <a:r>
              <a:rPr lang="ru-RU" dirty="0" err="1">
                <a:solidFill>
                  <a:schemeClr val="tx1"/>
                </a:solidFill>
              </a:rPr>
              <a:t>мизопростола</a:t>
            </a:r>
            <a:r>
              <a:rPr lang="ru-RU" dirty="0">
                <a:solidFill>
                  <a:schemeClr val="tx1"/>
                </a:solidFill>
              </a:rPr>
              <a:t> 800 </a:t>
            </a:r>
            <a:r>
              <a:rPr lang="ru-RU" dirty="0" smtClean="0">
                <a:solidFill>
                  <a:schemeClr val="tx1"/>
                </a:solidFill>
              </a:rPr>
              <a:t>мкг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Дополнительно </a:t>
            </a:r>
            <a:r>
              <a:rPr lang="ru-RU" dirty="0">
                <a:solidFill>
                  <a:schemeClr val="tx1"/>
                </a:solidFill>
              </a:rPr>
              <a:t>может быть назначена </a:t>
            </a:r>
            <a:r>
              <a:rPr lang="ru-RU" dirty="0" err="1">
                <a:solidFill>
                  <a:schemeClr val="tx1"/>
                </a:solidFill>
              </a:rPr>
              <a:t>транексамовая</a:t>
            </a:r>
            <a:r>
              <a:rPr lang="ru-RU" dirty="0">
                <a:solidFill>
                  <a:schemeClr val="tx1"/>
                </a:solidFill>
              </a:rPr>
              <a:t> кислота по 1 г внутривенно. Для достижения наибольшей эффективности препарат вводится в течение 3 часов после родов.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71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err="1">
                <a:solidFill>
                  <a:schemeClr val="tx1"/>
                </a:solidFill>
              </a:rPr>
              <a:t>Мизопростол</a:t>
            </a:r>
            <a:r>
              <a:rPr lang="ru-RU" sz="2400" dirty="0">
                <a:solidFill>
                  <a:schemeClr val="tx1"/>
                </a:solidFill>
              </a:rPr>
              <a:t> не сертифицирован в РФ для лечения послеродового кровотечения, в связи с чем применение </a:t>
            </a:r>
            <a:r>
              <a:rPr lang="ru-RU" sz="2400" dirty="0" err="1">
                <a:solidFill>
                  <a:schemeClr val="tx1"/>
                </a:solidFill>
              </a:rPr>
              <a:t>мизопростола</a:t>
            </a:r>
            <a:r>
              <a:rPr lang="ru-RU" sz="2400" dirty="0">
                <a:solidFill>
                  <a:schemeClr val="tx1"/>
                </a:solidFill>
              </a:rPr>
              <a:t> возможно только при </a:t>
            </a:r>
            <a:r>
              <a:rPr lang="ru-RU" sz="2400" dirty="0" err="1">
                <a:solidFill>
                  <a:schemeClr val="tx1"/>
                </a:solidFill>
              </a:rPr>
              <a:t>жизнеугрожающем</a:t>
            </a:r>
            <a:r>
              <a:rPr lang="ru-RU" sz="2400" dirty="0">
                <a:solidFill>
                  <a:schemeClr val="tx1"/>
                </a:solidFill>
              </a:rPr>
              <a:t> кровотечении, которое не удалось остановить с помощью </a:t>
            </a:r>
            <a:r>
              <a:rPr lang="ru-RU" sz="2400" dirty="0" smtClean="0">
                <a:solidFill>
                  <a:schemeClr val="tx1"/>
                </a:solidFill>
              </a:rPr>
              <a:t>других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препаратов, при условии наличия разрешения врачебной комиссии медицинской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170377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547" y="858981"/>
            <a:ext cx="7371645" cy="5717310"/>
          </a:xfrm>
        </p:spPr>
      </p:pic>
    </p:spTree>
    <p:extLst>
      <p:ext uri="{BB962C8B-B14F-4D97-AF65-F5344CB8AC3E}">
        <p14:creationId xmlns:p14="http://schemas.microsoft.com/office/powerpoint/2010/main" val="12922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5" y="2603499"/>
            <a:ext cx="4331445" cy="294755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При отсутствии эффекта от </a:t>
            </a:r>
            <a:r>
              <a:rPr lang="ru-RU" sz="2800" dirty="0" err="1">
                <a:solidFill>
                  <a:schemeClr val="tx1"/>
                </a:solidFill>
              </a:rPr>
              <a:t>утеротонической</a:t>
            </a:r>
            <a:r>
              <a:rPr lang="ru-RU" sz="2800" dirty="0">
                <a:solidFill>
                  <a:schemeClr val="tx1"/>
                </a:solidFill>
              </a:rPr>
              <a:t> терапии при послеродовом кровотечении рекомендовано провести установку внутриматочного баллона </a:t>
            </a:r>
          </a:p>
        </p:txBody>
      </p:sp>
      <p:pic>
        <p:nvPicPr>
          <p:cNvPr id="11266" name="Picture 2" descr="Внутриматочная баллонная тампонада улучшает остановку кровотечения -  womens-health - Hospimedica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349" y="2032000"/>
            <a:ext cx="5468752" cy="363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83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161309"/>
            <a:ext cx="9208246" cy="40732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разместите </a:t>
            </a:r>
            <a:r>
              <a:rPr lang="ru-RU" dirty="0">
                <a:solidFill>
                  <a:schemeClr val="tx1"/>
                </a:solidFill>
              </a:rPr>
              <a:t>резервуар на стойке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заполните </a:t>
            </a:r>
            <a:r>
              <a:rPr lang="ru-RU" dirty="0">
                <a:solidFill>
                  <a:schemeClr val="tx1"/>
                </a:solidFill>
              </a:rPr>
              <a:t>резервуар и трубку </a:t>
            </a:r>
            <a:r>
              <a:rPr lang="ru-RU" dirty="0" err="1">
                <a:solidFill>
                  <a:schemeClr val="tx1"/>
                </a:solidFill>
              </a:rPr>
              <a:t>тѐплым</a:t>
            </a:r>
            <a:r>
              <a:rPr lang="ru-RU" dirty="0">
                <a:solidFill>
                  <a:schemeClr val="tx1"/>
                </a:solidFill>
              </a:rPr>
              <a:t> стерильным раствором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закройте </a:t>
            </a:r>
            <a:r>
              <a:rPr lang="ru-RU" dirty="0">
                <a:solidFill>
                  <a:schemeClr val="tx1"/>
                </a:solidFill>
              </a:rPr>
              <a:t>клемму на трубке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введите </a:t>
            </a:r>
            <a:r>
              <a:rPr lang="ru-RU" dirty="0">
                <a:solidFill>
                  <a:schemeClr val="tx1"/>
                </a:solidFill>
              </a:rPr>
              <a:t>баллонный катетер в полость матки рукой;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соедините </a:t>
            </a:r>
            <a:r>
              <a:rPr lang="ru-RU" dirty="0">
                <a:solidFill>
                  <a:schemeClr val="tx1"/>
                </a:solidFill>
              </a:rPr>
              <a:t>баллонный катетер с трубкой резервуара и откройте клемму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пополните </a:t>
            </a:r>
            <a:r>
              <a:rPr lang="ru-RU" dirty="0">
                <a:solidFill>
                  <a:schemeClr val="tx1"/>
                </a:solidFill>
              </a:rPr>
              <a:t>убывающий раствор в резервуаре;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удерживайте </a:t>
            </a:r>
            <a:r>
              <a:rPr lang="ru-RU" dirty="0">
                <a:solidFill>
                  <a:schemeClr val="tx1"/>
                </a:solidFill>
              </a:rPr>
              <a:t>заполненный баллонный катетер в полости матки при открытой клемме и стабильном уровне раствора в резервуаре;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поэтапно </a:t>
            </a:r>
            <a:r>
              <a:rPr lang="ru-RU" dirty="0">
                <a:solidFill>
                  <a:schemeClr val="tx1"/>
                </a:solidFill>
              </a:rPr>
              <a:t>снижайте высоту размещения резервуара (пропорционально спонтанному повышению уровня раствора в резервуаре, которое возникает в связи с восстановлением сократительной функции матки);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удалите </a:t>
            </a:r>
            <a:r>
              <a:rPr lang="ru-RU" dirty="0">
                <a:solidFill>
                  <a:schemeClr val="tx1"/>
                </a:solidFill>
              </a:rPr>
              <a:t>баллонный катетер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551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733" y="2916025"/>
            <a:ext cx="12357858" cy="2352424"/>
          </a:xfrm>
        </p:spPr>
      </p:pic>
    </p:spTree>
    <p:extLst>
      <p:ext uri="{BB962C8B-B14F-4D97-AF65-F5344CB8AC3E}">
        <p14:creationId xmlns:p14="http://schemas.microsoft.com/office/powerpoint/2010/main" val="299629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603500"/>
            <a:ext cx="3130719" cy="37511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err="1">
                <a:solidFill>
                  <a:schemeClr val="tx1"/>
                </a:solidFill>
              </a:rPr>
              <a:t>Инфузионную</a:t>
            </a:r>
            <a:r>
              <a:rPr lang="ru-RU" sz="2000" dirty="0">
                <a:solidFill>
                  <a:schemeClr val="tx1"/>
                </a:solidFill>
              </a:rPr>
              <a:t> терапию при послеродовом кровотечении рекомендовано начинать незамедлительно со сбалансированных </a:t>
            </a:r>
            <a:r>
              <a:rPr lang="ru-RU" sz="2000" dirty="0" err="1">
                <a:solidFill>
                  <a:schemeClr val="tx1"/>
                </a:solidFill>
              </a:rPr>
              <a:t>кристаллоидных</a:t>
            </a:r>
            <a:r>
              <a:rPr lang="ru-RU" sz="2000" dirty="0">
                <a:solidFill>
                  <a:schemeClr val="tx1"/>
                </a:solidFill>
              </a:rPr>
              <a:t> растворов</a:t>
            </a:r>
          </a:p>
        </p:txBody>
      </p:sp>
      <p:pic>
        <p:nvPicPr>
          <p:cNvPr id="12290" name="Picture 2" descr="Инфузионная терапия в Анестезиологии и Реаниматолог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473" y="1939250"/>
            <a:ext cx="7077793" cy="398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84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chemeClr val="tx1"/>
                </a:solidFill>
              </a:rPr>
              <a:t>В качестве стартовой </a:t>
            </a:r>
            <a:r>
              <a:rPr lang="ru-RU" sz="3200" dirty="0" err="1">
                <a:solidFill>
                  <a:schemeClr val="tx1"/>
                </a:solidFill>
              </a:rPr>
              <a:t>инфузии</a:t>
            </a:r>
            <a:r>
              <a:rPr lang="ru-RU" sz="3200" dirty="0">
                <a:solidFill>
                  <a:schemeClr val="tx1"/>
                </a:solidFill>
              </a:rPr>
              <a:t> переливается до 2000 мл подогретых сбалансированных </a:t>
            </a:r>
            <a:r>
              <a:rPr lang="ru-RU" sz="3200" dirty="0" err="1">
                <a:solidFill>
                  <a:schemeClr val="tx1"/>
                </a:solidFill>
              </a:rPr>
              <a:t>кристаллоидных</a:t>
            </a:r>
            <a:r>
              <a:rPr lang="ru-RU" sz="3200" dirty="0">
                <a:solidFill>
                  <a:schemeClr val="tx1"/>
                </a:solidFill>
              </a:rPr>
              <a:t> растворов.36 Рекомендуется использование коллоидных раствором до 1500 мл при низкой эффективности </a:t>
            </a:r>
            <a:r>
              <a:rPr lang="ru-RU" sz="3200" dirty="0" err="1">
                <a:solidFill>
                  <a:schemeClr val="tx1"/>
                </a:solidFill>
              </a:rPr>
              <a:t>кристаллоидных</a:t>
            </a:r>
            <a:r>
              <a:rPr lang="ru-RU" sz="3200" dirty="0">
                <a:solidFill>
                  <a:schemeClr val="tx1"/>
                </a:solidFill>
              </a:rPr>
              <a:t> растворов </a:t>
            </a:r>
          </a:p>
        </p:txBody>
      </p:sp>
    </p:spTree>
    <p:extLst>
      <p:ext uri="{BB962C8B-B14F-4D97-AF65-F5344CB8AC3E}">
        <p14:creationId xmlns:p14="http://schemas.microsoft.com/office/powerpoint/2010/main" val="295981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5" y="2603499"/>
            <a:ext cx="4617772" cy="3649519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</a:rPr>
              <a:t>Рекомендовано подогревание растворов для </a:t>
            </a:r>
            <a:r>
              <a:rPr lang="ru-RU" sz="2000" dirty="0" err="1">
                <a:solidFill>
                  <a:schemeClr val="tx1"/>
                </a:solidFill>
              </a:rPr>
              <a:t>инфузионной</a:t>
            </a:r>
            <a:r>
              <a:rPr lang="ru-RU" sz="2000" dirty="0">
                <a:solidFill>
                  <a:schemeClr val="tx1"/>
                </a:solidFill>
              </a:rPr>
              <a:t> терапии до 35-40°С, что позволяет </a:t>
            </a:r>
            <a:r>
              <a:rPr lang="ru-RU" sz="2000" dirty="0" err="1">
                <a:solidFill>
                  <a:schemeClr val="tx1"/>
                </a:solidFill>
              </a:rPr>
              <a:t>профилактировать</a:t>
            </a:r>
            <a:r>
              <a:rPr lang="ru-RU" sz="2000" dirty="0">
                <a:solidFill>
                  <a:schemeClr val="tx1"/>
                </a:solidFill>
              </a:rPr>
              <a:t> развитие </a:t>
            </a:r>
            <a:r>
              <a:rPr lang="ru-RU" sz="2000" dirty="0" err="1">
                <a:solidFill>
                  <a:schemeClr val="tx1"/>
                </a:solidFill>
              </a:rPr>
              <a:t>гипокоагуляции</a:t>
            </a:r>
            <a:r>
              <a:rPr lang="ru-RU" sz="2000" dirty="0">
                <a:solidFill>
                  <a:schemeClr val="tx1"/>
                </a:solidFill>
              </a:rPr>
              <a:t>, гипотермии, уменьшить объём </a:t>
            </a:r>
            <a:r>
              <a:rPr lang="ru-RU" sz="2000" dirty="0" smtClean="0">
                <a:solidFill>
                  <a:schemeClr val="tx1"/>
                </a:solidFill>
              </a:rPr>
              <a:t>кровопотери</a:t>
            </a:r>
          </a:p>
          <a:p>
            <a:endParaRPr lang="ru-RU" dirty="0"/>
          </a:p>
        </p:txBody>
      </p:sp>
      <p:pic>
        <p:nvPicPr>
          <p:cNvPr id="13316" name="Picture 4" descr="Гемотрансфузия (переливание крови) — Больница Pacif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370" y="1982931"/>
            <a:ext cx="6331012" cy="356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60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При массивной кровопотере, превышающей 25-30% объема циркулирующей крови, хирургическое вмешательство должно быть выполнено не позднее 20 </a:t>
            </a:r>
            <a:r>
              <a:rPr lang="ru-RU" dirty="0" smtClean="0">
                <a:solidFill>
                  <a:schemeClr val="tx1"/>
                </a:solidFill>
              </a:rPr>
              <a:t>минут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После диагностики массивной кровопотери рекомендовано в течение 10 мин вызвать анестезиолога-реаниматолога, обеспечить венозный доступ (катетеризация двух периферических вен катетерами 14-160), провести лабораторное исследование, </a:t>
            </a:r>
            <a:r>
              <a:rPr lang="ru-RU" dirty="0" err="1">
                <a:solidFill>
                  <a:schemeClr val="tx1"/>
                </a:solidFill>
              </a:rPr>
              <a:t>неинвазивный</a:t>
            </a:r>
            <a:r>
              <a:rPr lang="ru-RU" dirty="0">
                <a:solidFill>
                  <a:schemeClr val="tx1"/>
                </a:solidFill>
              </a:rPr>
              <a:t> мониторинг (АД, ЧСС, ЭКГ, 8р02), оценку диуреза</a:t>
            </a:r>
          </a:p>
        </p:txBody>
      </p:sp>
    </p:spTree>
    <p:extLst>
      <p:ext uri="{BB962C8B-B14F-4D97-AF65-F5344CB8AC3E}">
        <p14:creationId xmlns:p14="http://schemas.microsoft.com/office/powerpoint/2010/main" val="19857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600" u="sng" dirty="0" smtClean="0">
                <a:solidFill>
                  <a:schemeClr val="tx1"/>
                </a:solidFill>
              </a:rPr>
              <a:t>Раннее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3600" dirty="0" smtClean="0">
                <a:solidFill>
                  <a:schemeClr val="tx1"/>
                </a:solidFill>
              </a:rPr>
              <a:t>послеродовое </a:t>
            </a:r>
            <a:r>
              <a:rPr lang="ru-RU" sz="3600" dirty="0">
                <a:solidFill>
                  <a:schemeClr val="tx1"/>
                </a:solidFill>
              </a:rPr>
              <a:t>кровотечение включает все случаи ПК в течение 24 часов после </a:t>
            </a:r>
            <a:r>
              <a:rPr lang="ru-RU" sz="3600" dirty="0" smtClean="0">
                <a:solidFill>
                  <a:schemeClr val="tx1"/>
                </a:solidFill>
              </a:rPr>
              <a:t>родов</a:t>
            </a:r>
          </a:p>
          <a:p>
            <a:pPr marL="0" indent="0">
              <a:buNone/>
            </a:pPr>
            <a:r>
              <a:rPr lang="ru-RU" sz="3600" u="sng" dirty="0" smtClean="0">
                <a:solidFill>
                  <a:schemeClr val="tx1"/>
                </a:solidFill>
              </a:rPr>
              <a:t>Позднее</a:t>
            </a:r>
            <a:r>
              <a:rPr lang="ru-RU" sz="3600" dirty="0" smtClean="0">
                <a:solidFill>
                  <a:schemeClr val="tx1"/>
                </a:solidFill>
              </a:rPr>
              <a:t> послеродовое </a:t>
            </a:r>
            <a:r>
              <a:rPr lang="ru-RU" sz="3600" dirty="0">
                <a:solidFill>
                  <a:schemeClr val="tx1"/>
                </a:solidFill>
              </a:rPr>
              <a:t>кровотечение включает все случаи ПК в период между 24 часами и 6 неделями после родов </a:t>
            </a:r>
            <a:endParaRPr lang="ru-RU" sz="3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11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Сразу по поступлению в операционную рекомендовано ингаляторное введение кислорода через назальные канюли либо лицевую маску со скоростью 10-15 л/мин не зависимо от показателей </a:t>
            </a:r>
            <a:r>
              <a:rPr lang="ru-RU" dirty="0" smtClean="0">
                <a:solidFill>
                  <a:schemeClr val="tx1"/>
                </a:solidFill>
              </a:rPr>
              <a:t>8р02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Абсолютным показанием для начала гемотрансфузии при продолжающемся послеродовом кровотечении является уровень гемоглобина менее 70 г/л, а при уровне гемоглобина более 70 г/л - наличие признаков </a:t>
            </a:r>
            <a:r>
              <a:rPr lang="ru-RU" dirty="0" err="1">
                <a:solidFill>
                  <a:schemeClr val="tx1"/>
                </a:solidFill>
              </a:rPr>
              <a:t>гемической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гипоксии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При массивной кровопотере и геморрагическом шоке рекомендуется проводить </a:t>
            </a:r>
            <a:r>
              <a:rPr lang="ru-RU" dirty="0" err="1">
                <a:solidFill>
                  <a:schemeClr val="tx1"/>
                </a:solidFill>
              </a:rPr>
              <a:t>инфузионную</a:t>
            </a:r>
            <a:r>
              <a:rPr lang="ru-RU" dirty="0">
                <a:solidFill>
                  <a:schemeClr val="tx1"/>
                </a:solidFill>
              </a:rPr>
              <a:t> терапию в объеме 30-40 мл/кг с максимальной скоростью</a:t>
            </a:r>
          </a:p>
        </p:txBody>
      </p:sp>
    </p:spTree>
    <p:extLst>
      <p:ext uri="{BB962C8B-B14F-4D97-AF65-F5344CB8AC3E}">
        <p14:creationId xmlns:p14="http://schemas.microsoft.com/office/powerpoint/2010/main" val="350325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</a:rPr>
              <a:t>Коррекцию гипотензии </a:t>
            </a:r>
            <a:r>
              <a:rPr lang="ru-RU" sz="2000" dirty="0" err="1">
                <a:solidFill>
                  <a:schemeClr val="tx1"/>
                </a:solidFill>
              </a:rPr>
              <a:t>вазопрессорами</a:t>
            </a:r>
            <a:r>
              <a:rPr lang="ru-RU" sz="2000" dirty="0">
                <a:solidFill>
                  <a:schemeClr val="tx1"/>
                </a:solidFill>
              </a:rPr>
              <a:t> рекомендовано начинать с </a:t>
            </a:r>
            <a:r>
              <a:rPr lang="ru-RU" sz="2000" dirty="0" err="1">
                <a:solidFill>
                  <a:schemeClr val="tx1"/>
                </a:solidFill>
              </a:rPr>
              <a:t>инфузии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норэпинефрина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>
                <a:solidFill>
                  <a:schemeClr val="tx1"/>
                </a:solidFill>
              </a:rPr>
              <a:t>а при его отсутствии используется </a:t>
            </a:r>
            <a:r>
              <a:rPr lang="ru-RU" sz="2000" dirty="0" err="1" smtClean="0">
                <a:solidFill>
                  <a:schemeClr val="tx1"/>
                </a:solidFill>
              </a:rPr>
              <a:t>фенилэфрин</a:t>
            </a:r>
            <a:endParaRPr lang="ru-RU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</a:rPr>
              <a:t>Рекомендовано введение </a:t>
            </a:r>
            <a:r>
              <a:rPr lang="ru-RU" sz="2000" dirty="0" err="1">
                <a:solidFill>
                  <a:schemeClr val="tx1"/>
                </a:solidFill>
              </a:rPr>
              <a:t>транексамовой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кислоты </a:t>
            </a:r>
            <a:r>
              <a:rPr lang="ru-RU" sz="2000" dirty="0">
                <a:solidFill>
                  <a:schemeClr val="tx1"/>
                </a:solidFill>
              </a:rPr>
              <a:t>в составе комплексной терапии послеродового кровотечения </a:t>
            </a:r>
            <a:endParaRPr lang="ru-RU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</a:rPr>
              <a:t>При кровопотере до 1000мл вводят 15хмг/кг (в среднем 1000 мг) </a:t>
            </a:r>
            <a:r>
              <a:rPr lang="ru-RU" sz="2000" dirty="0" err="1">
                <a:solidFill>
                  <a:schemeClr val="tx1"/>
                </a:solidFill>
              </a:rPr>
              <a:t>транексамовой</a:t>
            </a:r>
            <a:r>
              <a:rPr lang="ru-RU" sz="2000" dirty="0">
                <a:solidFill>
                  <a:schemeClr val="tx1"/>
                </a:solidFill>
              </a:rPr>
              <a:t> кислоты внутривенно в течение 10 минут с возможным увеличением дозы до 4000мг (40 мг/кг) при продолжающемся кровотечении. Повторное введение возможно через 8 </a:t>
            </a:r>
            <a:r>
              <a:rPr lang="ru-RU" sz="2000" dirty="0" smtClean="0">
                <a:solidFill>
                  <a:schemeClr val="tx1"/>
                </a:solidFill>
              </a:rPr>
              <a:t>часов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671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Если кровотечение развивается во время кесарева сечения, рекомендовано наложить </a:t>
            </a:r>
            <a:r>
              <a:rPr lang="ru-RU" dirty="0" err="1">
                <a:solidFill>
                  <a:schemeClr val="tx1"/>
                </a:solidFill>
              </a:rPr>
              <a:t>гемостатические</a:t>
            </a:r>
            <a:r>
              <a:rPr lang="ru-RU" dirty="0">
                <a:solidFill>
                  <a:schemeClr val="tx1"/>
                </a:solidFill>
              </a:rPr>
              <a:t> компрессионные швы в модификации, которой владеет </a:t>
            </a:r>
            <a:r>
              <a:rPr lang="ru-RU" dirty="0" smtClean="0">
                <a:solidFill>
                  <a:schemeClr val="tx1"/>
                </a:solidFill>
              </a:rPr>
              <a:t>врач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При отсутствии навыков наложения </a:t>
            </a:r>
            <a:r>
              <a:rPr lang="ru-RU" dirty="0" err="1">
                <a:solidFill>
                  <a:schemeClr val="tx1"/>
                </a:solidFill>
              </a:rPr>
              <a:t>гемостатических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компрессионнных</a:t>
            </a:r>
            <a:r>
              <a:rPr lang="ru-RU" dirty="0">
                <a:solidFill>
                  <a:schemeClr val="tx1"/>
                </a:solidFill>
              </a:rPr>
              <a:t> швов можно наложить стерильные эластичные бинты на матку (бинт 10 см шириной и 5 метров длиной), так, чтобы передняя стенка матки была прижата к задней (яичники по возможности не вовлекать)</a:t>
            </a:r>
          </a:p>
        </p:txBody>
      </p:sp>
    </p:spTree>
    <p:extLst>
      <p:ext uri="{BB962C8B-B14F-4D97-AF65-F5344CB8AC3E}">
        <p14:creationId xmlns:p14="http://schemas.microsoft.com/office/powerpoint/2010/main" val="277085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Время экспозиции - до 75 минут, зависит от времени, которое требуется для проведения противошоковых, реанимационных мероприятий, приезда необходимых специалистов и т.д. После снятия бинта производится оценка сократительной способности матки, и, если нет признаков продолжающегося кровотечения, операция заканчивается. Описанный метод следует использовать как временное альтернативное</a:t>
            </a:r>
          </a:p>
        </p:txBody>
      </p:sp>
    </p:spTree>
    <p:extLst>
      <p:ext uri="{BB962C8B-B14F-4D97-AF65-F5344CB8AC3E}">
        <p14:creationId xmlns:p14="http://schemas.microsoft.com/office/powerpoint/2010/main" val="203153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Р</a:t>
            </a:r>
            <a:r>
              <a:rPr lang="ru-RU" dirty="0" smtClean="0">
                <a:solidFill>
                  <a:schemeClr val="tx1"/>
                </a:solidFill>
              </a:rPr>
              <a:t>ешение</a:t>
            </a:r>
            <a:r>
              <a:rPr lang="ru-RU" dirty="0">
                <a:solidFill>
                  <a:schemeClr val="tx1"/>
                </a:solidFill>
              </a:rPr>
              <a:t>, чтобы избежать большой кровопотери до того, как будет оказана медицинская помощь в полном объеме. Можно оказывать компрессию на матку в течение более длительного периода времени, при необходимости. Метод может быть легко и быстро выполнен при появлении атонии матки даже неопытными хирургами, при этом требуется наличие только стерильного эластичного бинта [141]. Возможно сдавление брюшной аорты до начала операции, что способствует уменьшению избыточной кровопотери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Рекомендовано провести хирургический гемостаз, если предшествующие меры по остановке кровотечения оказались неэффективны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664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559" y="618837"/>
            <a:ext cx="5241961" cy="5786582"/>
          </a:xfrm>
        </p:spPr>
      </p:pic>
    </p:spTree>
    <p:extLst>
      <p:ext uri="{BB962C8B-B14F-4D97-AF65-F5344CB8AC3E}">
        <p14:creationId xmlns:p14="http://schemas.microsoft.com/office/powerpoint/2010/main" val="218392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err="1" smtClean="0">
                <a:solidFill>
                  <a:schemeClr val="tx1"/>
                </a:solidFill>
              </a:rPr>
              <a:t>Гистерэктомия</a:t>
            </a:r>
            <a:r>
              <a:rPr lang="ru-RU" sz="3200" dirty="0" smtClean="0">
                <a:solidFill>
                  <a:schemeClr val="tx1"/>
                </a:solidFill>
              </a:rPr>
              <a:t> следует рассматривать как крайнюю меру при массивном кровотечении и следует решать данный вопрос коллегиально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46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ЛИТЕРАТУРА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>
              <a:hlinkClick r:id="rId2"/>
            </a:endParaRP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www.arfpoint.ru/wp-content/uploads/2021/05/poslerodovoe-krovotechenie.pdf</a:t>
            </a:r>
            <a:endParaRPr lang="ru-RU" dirty="0" smtClean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www.rcrz.kz/docs/clinic_protocol/201</a:t>
            </a:r>
            <a:r>
              <a:rPr lang="ru-RU" dirty="0" smtClean="0">
                <a:hlinkClick r:id="rId3"/>
              </a:rPr>
              <a:t>6</a:t>
            </a:r>
            <a:endParaRPr lang="ru-RU" dirty="0" smtClean="0"/>
          </a:p>
          <a:p>
            <a:pPr marL="0" indent="0">
              <a:buNone/>
            </a:pP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perinatcentr.ru/files/42.pdf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Акушерство под редакцией Г.М. Савельевой 2000 г.</a:t>
            </a:r>
          </a:p>
          <a:p>
            <a:pPr marL="0" indent="0">
              <a:buNone/>
            </a:pP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zdrav36.ru/files/1613486042_akusherskie_krovotecheniya_2016.pdf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666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Удивленный кот Федя из Ростова стал звездой соцсетей - РИА Новости,  24.06.2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5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0118" y="4996873"/>
            <a:ext cx="8761413" cy="1126450"/>
          </a:xfrm>
        </p:spPr>
        <p:txBody>
          <a:bodyPr/>
          <a:lstStyle/>
          <a:p>
            <a:r>
              <a:rPr lang="ru-RU" sz="9600" dirty="0" smtClean="0">
                <a:solidFill>
                  <a:schemeClr val="tx1"/>
                </a:solidFill>
              </a:rPr>
              <a:t>СПАСИБО ЗА ВНИМАНИЕ!</a:t>
            </a:r>
            <a:endParaRPr lang="ru-RU" sz="96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833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ЭТИОЛОГИЯ</a:t>
            </a:r>
            <a:r>
              <a:rPr lang="en-US" dirty="0" smtClean="0"/>
              <a:t> </a:t>
            </a:r>
            <a:r>
              <a:rPr lang="ru-RU" dirty="0" smtClean="0"/>
              <a:t>РАННИХПОСЛЕРОДОВЫХ КРОВОТЕЧЕНИЙ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235200"/>
            <a:ext cx="8825659" cy="41933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Кровотечение из половых путей в раннем послеродовом периоде (в первые 2 ч после рождения последа) может быть обусловлено: 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• задержкой части последа в полости </a:t>
            </a:r>
            <a:r>
              <a:rPr lang="ru-RU" sz="2400" dirty="0" smtClean="0">
                <a:solidFill>
                  <a:schemeClr val="tx1"/>
                </a:solidFill>
              </a:rPr>
              <a:t>матки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10%</a:t>
            </a:r>
            <a:r>
              <a:rPr lang="en-US" sz="2400" dirty="0" smtClean="0">
                <a:solidFill>
                  <a:srgbClr val="FF0000"/>
                </a:solidFill>
              </a:rPr>
              <a:t> ( T –tissue)</a:t>
            </a:r>
            <a:endParaRPr lang="ru-RU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• </a:t>
            </a:r>
            <a:r>
              <a:rPr lang="ru-RU" sz="2400" dirty="0">
                <a:solidFill>
                  <a:schemeClr val="tx1"/>
                </a:solidFill>
              </a:rPr>
              <a:t>гипотонией и атонией </a:t>
            </a:r>
            <a:r>
              <a:rPr lang="ru-RU" sz="2400" dirty="0" smtClean="0">
                <a:solidFill>
                  <a:schemeClr val="tx1"/>
                </a:solidFill>
              </a:rPr>
              <a:t>матки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70% </a:t>
            </a:r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ru-RU" sz="2400" dirty="0" smtClean="0">
                <a:solidFill>
                  <a:srgbClr val="FF0000"/>
                </a:solidFill>
              </a:rPr>
              <a:t>Т </a:t>
            </a:r>
            <a:r>
              <a:rPr lang="en-US" sz="2400" dirty="0" smtClean="0">
                <a:solidFill>
                  <a:srgbClr val="FF0000"/>
                </a:solidFill>
              </a:rPr>
              <a:t>tonus)</a:t>
            </a:r>
          </a:p>
          <a:p>
            <a:pPr marL="0" indent="0">
              <a:buNone/>
            </a:pPr>
            <a:r>
              <a:rPr lang="ru-RU" sz="2400" dirty="0" smtClean="0"/>
              <a:t>• </a:t>
            </a:r>
            <a:r>
              <a:rPr lang="ru-RU" sz="2400" dirty="0" smtClean="0">
                <a:solidFill>
                  <a:schemeClr val="tx1"/>
                </a:solidFill>
              </a:rPr>
              <a:t>наследственными </a:t>
            </a:r>
            <a:r>
              <a:rPr lang="ru-RU" sz="2400" dirty="0">
                <a:solidFill>
                  <a:schemeClr val="tx1"/>
                </a:solidFill>
              </a:rPr>
              <a:t>или приобретенными дефектами </a:t>
            </a:r>
            <a:r>
              <a:rPr lang="ru-RU" sz="2400" dirty="0" smtClean="0">
                <a:solidFill>
                  <a:schemeClr val="tx1"/>
                </a:solidFill>
              </a:rPr>
              <a:t>гемостаза </a:t>
            </a:r>
            <a:r>
              <a:rPr lang="ru-RU" sz="2400" dirty="0" smtClean="0">
                <a:solidFill>
                  <a:srgbClr val="FF0000"/>
                </a:solidFill>
              </a:rPr>
              <a:t>менее 1%</a:t>
            </a:r>
            <a:r>
              <a:rPr lang="en-US" sz="2400" dirty="0" smtClean="0">
                <a:solidFill>
                  <a:srgbClr val="FF0000"/>
                </a:solidFill>
              </a:rPr>
              <a:t> (T – </a:t>
            </a:r>
            <a:r>
              <a:rPr lang="en-US" sz="2400" dirty="0" err="1" smtClean="0">
                <a:solidFill>
                  <a:srgbClr val="FF0000"/>
                </a:solidFill>
              </a:rPr>
              <a:t>trombin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ru-RU" sz="2400" dirty="0" smtClean="0"/>
              <a:t>• </a:t>
            </a:r>
            <a:r>
              <a:rPr lang="ru-RU" sz="2400" dirty="0">
                <a:solidFill>
                  <a:schemeClr val="tx1"/>
                </a:solidFill>
              </a:rPr>
              <a:t>разрывом матки и мягких тканей родовых </a:t>
            </a:r>
            <a:r>
              <a:rPr lang="ru-RU" sz="2400" dirty="0" smtClean="0">
                <a:solidFill>
                  <a:schemeClr val="tx1"/>
                </a:solidFill>
              </a:rPr>
              <a:t>путей </a:t>
            </a:r>
            <a:r>
              <a:rPr lang="ru-RU" sz="2400" dirty="0" smtClean="0">
                <a:solidFill>
                  <a:srgbClr val="FF0000"/>
                </a:solidFill>
              </a:rPr>
              <a:t>20%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( T-</a:t>
            </a:r>
            <a:r>
              <a:rPr lang="en-US" sz="2400" dirty="0" err="1" smtClean="0">
                <a:solidFill>
                  <a:srgbClr val="FF0000"/>
                </a:solidFill>
              </a:rPr>
              <a:t>teauma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74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ПРИЧИНЫ ГИПОТОНИИ И АТОНИИ МАТКИ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dirty="0" err="1" smtClean="0">
                <a:solidFill>
                  <a:schemeClr val="tx1"/>
                </a:solidFill>
              </a:rPr>
              <a:t>Многоплодня</a:t>
            </a:r>
            <a:r>
              <a:rPr lang="ru-RU" sz="2400" dirty="0" smtClean="0">
                <a:solidFill>
                  <a:schemeClr val="tx1"/>
                </a:solidFill>
              </a:rPr>
              <a:t> беременность</a:t>
            </a:r>
            <a:endParaRPr lang="ru-RU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Многоводие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В</a:t>
            </a:r>
            <a:r>
              <a:rPr lang="ru-RU" sz="2400" dirty="0" smtClean="0">
                <a:solidFill>
                  <a:schemeClr val="tx1"/>
                </a:solidFill>
              </a:rPr>
              <a:t>ес </a:t>
            </a:r>
            <a:r>
              <a:rPr lang="ru-RU" sz="2400" dirty="0">
                <a:solidFill>
                  <a:schemeClr val="tx1"/>
                </a:solidFill>
              </a:rPr>
              <a:t>плода 4000,0 и более </a:t>
            </a:r>
            <a:r>
              <a:rPr lang="ru-RU" sz="2400" dirty="0" smtClean="0">
                <a:solidFill>
                  <a:schemeClr val="tx1"/>
                </a:solidFill>
              </a:rPr>
              <a:t>грамм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Д</a:t>
            </a:r>
            <a:r>
              <a:rPr lang="ru-RU" sz="2400" dirty="0" smtClean="0">
                <a:solidFill>
                  <a:schemeClr val="tx1"/>
                </a:solidFill>
              </a:rPr>
              <a:t>лительное </a:t>
            </a:r>
            <a:r>
              <a:rPr lang="ru-RU" sz="2400" dirty="0">
                <a:solidFill>
                  <a:schemeClr val="tx1"/>
                </a:solidFill>
              </a:rPr>
              <a:t>применение </a:t>
            </a:r>
            <a:r>
              <a:rPr lang="ru-RU" sz="2400" dirty="0" err="1">
                <a:solidFill>
                  <a:schemeClr val="tx1"/>
                </a:solidFill>
              </a:rPr>
              <a:t>токолитической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терапии</a:t>
            </a:r>
          </a:p>
          <a:p>
            <a:pPr marL="0" indent="0">
              <a:buNone/>
            </a:pPr>
            <a:r>
              <a:rPr lang="ru-RU" sz="2400" dirty="0" err="1">
                <a:solidFill>
                  <a:schemeClr val="tx1"/>
                </a:solidFill>
              </a:rPr>
              <a:t>Р</a:t>
            </a:r>
            <a:r>
              <a:rPr lang="ru-RU" sz="2400" dirty="0" err="1" smtClean="0">
                <a:solidFill>
                  <a:schemeClr val="tx1"/>
                </a:solidFill>
              </a:rPr>
              <a:t>одовозбуждение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или </a:t>
            </a:r>
            <a:r>
              <a:rPr lang="ru-RU" sz="2400" dirty="0" err="1">
                <a:solidFill>
                  <a:schemeClr val="tx1"/>
                </a:solidFill>
              </a:rPr>
              <a:t>родостимуляция</a:t>
            </a:r>
            <a:r>
              <a:rPr lang="ru-RU" sz="2400" dirty="0">
                <a:solidFill>
                  <a:schemeClr val="tx1"/>
                </a:solidFill>
              </a:rPr>
              <a:t> окситоцином, общая </a:t>
            </a:r>
            <a:r>
              <a:rPr lang="ru-RU" sz="2400" dirty="0" smtClean="0">
                <a:solidFill>
                  <a:schemeClr val="tx1"/>
                </a:solidFill>
              </a:rPr>
              <a:t>анестезия</a:t>
            </a:r>
          </a:p>
          <a:p>
            <a:pPr marL="0" indent="0">
              <a:buNone/>
            </a:pPr>
            <a:r>
              <a:rPr lang="ru-RU" sz="2400" dirty="0" err="1">
                <a:solidFill>
                  <a:schemeClr val="tx1"/>
                </a:solidFill>
              </a:rPr>
              <a:t>Х</a:t>
            </a:r>
            <a:r>
              <a:rPr lang="ru-RU" sz="2400" dirty="0" err="1" smtClean="0">
                <a:solidFill>
                  <a:schemeClr val="tx1"/>
                </a:solidFill>
              </a:rPr>
              <a:t>ориоамнионит</a:t>
            </a:r>
            <a:r>
              <a:rPr lang="ru-RU" sz="2400" dirty="0">
                <a:solidFill>
                  <a:schemeClr val="tx1"/>
                </a:solidFill>
              </a:rPr>
              <a:t>, миома матки больших размеров, </a:t>
            </a:r>
            <a:r>
              <a:rPr lang="ru-RU" sz="2400" dirty="0" smtClean="0">
                <a:solidFill>
                  <a:schemeClr val="tx1"/>
                </a:solidFill>
              </a:rPr>
              <a:t>Интенсивные </a:t>
            </a:r>
            <a:r>
              <a:rPr lang="ru-RU" sz="2400" dirty="0" err="1">
                <a:solidFill>
                  <a:schemeClr val="tx1"/>
                </a:solidFill>
              </a:rPr>
              <a:t>тракции</a:t>
            </a:r>
            <a:r>
              <a:rPr lang="ru-RU" sz="2400" dirty="0">
                <a:solidFill>
                  <a:schemeClr val="tx1"/>
                </a:solidFill>
              </a:rPr>
              <a:t> за </a:t>
            </a:r>
            <a:r>
              <a:rPr lang="ru-RU" sz="2400" dirty="0" smtClean="0">
                <a:solidFill>
                  <a:schemeClr val="tx1"/>
                </a:solidFill>
              </a:rPr>
              <a:t>пуповину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Прикрепление </a:t>
            </a:r>
            <a:r>
              <a:rPr lang="ru-RU" sz="2400" dirty="0">
                <a:solidFill>
                  <a:schemeClr val="tx1"/>
                </a:solidFill>
              </a:rPr>
              <a:t>плаценты в дне матки, выворот матки;</a:t>
            </a:r>
          </a:p>
        </p:txBody>
      </p:sp>
    </p:spTree>
    <p:extLst>
      <p:ext uri="{BB962C8B-B14F-4D97-AF65-F5344CB8AC3E}">
        <p14:creationId xmlns:p14="http://schemas.microsoft.com/office/powerpoint/2010/main" val="194146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ПРИЧИНЫ ГИПОТОНИИ И АТОНИИ МАТКИ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Быстрое </a:t>
            </a:r>
            <a:r>
              <a:rPr lang="ru-RU" sz="3200" dirty="0">
                <a:solidFill>
                  <a:schemeClr val="tx1"/>
                </a:solidFill>
              </a:rPr>
              <a:t>извлечение плода при акушерских операциях </a:t>
            </a:r>
          </a:p>
          <a:p>
            <a:pPr marL="0" indent="0">
              <a:buNone/>
            </a:pPr>
            <a:r>
              <a:rPr lang="ru-RU" sz="3200" dirty="0">
                <a:solidFill>
                  <a:schemeClr val="tx1"/>
                </a:solidFill>
              </a:rPr>
              <a:t>Ч</a:t>
            </a:r>
            <a:r>
              <a:rPr lang="ru-RU" sz="3200" dirty="0" smtClean="0">
                <a:solidFill>
                  <a:schemeClr val="tx1"/>
                </a:solidFill>
              </a:rPr>
              <a:t>резмерно </a:t>
            </a:r>
            <a:r>
              <a:rPr lang="ru-RU" sz="3200" dirty="0">
                <a:solidFill>
                  <a:schemeClr val="tx1"/>
                </a:solidFill>
              </a:rPr>
              <a:t>активное ведение последового периода </a:t>
            </a:r>
            <a:endParaRPr lang="ru-RU" sz="3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Применение </a:t>
            </a:r>
            <a:r>
              <a:rPr lang="ru-RU" sz="3200" dirty="0">
                <a:solidFill>
                  <a:schemeClr val="tx1"/>
                </a:solidFill>
              </a:rPr>
              <a:t>во время беременности и в родах ряда медикаментозных средств </a:t>
            </a:r>
            <a:endParaRPr lang="ru-RU" sz="3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3200" dirty="0" err="1">
                <a:solidFill>
                  <a:schemeClr val="tx1"/>
                </a:solidFill>
              </a:rPr>
              <a:t>П</a:t>
            </a:r>
            <a:r>
              <a:rPr lang="ru-RU" sz="3200" dirty="0" err="1" smtClean="0">
                <a:solidFill>
                  <a:schemeClr val="tx1"/>
                </a:solidFill>
              </a:rPr>
              <a:t>редлежание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>
                <a:solidFill>
                  <a:schemeClr val="tx1"/>
                </a:solidFill>
              </a:rPr>
              <a:t>плаценты 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ПОНРП</a:t>
            </a:r>
          </a:p>
          <a:p>
            <a:pPr marL="0" indent="0">
              <a:buNone/>
            </a:pPr>
            <a:r>
              <a:rPr lang="ru-RU" sz="3200" dirty="0" err="1" smtClean="0">
                <a:solidFill>
                  <a:schemeClr val="tx1"/>
                </a:solidFill>
              </a:rPr>
              <a:t>Преэклампсия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15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ПРИЧИНЫ ЗАДЕРЖКИ </a:t>
            </a:r>
            <a:r>
              <a:rPr lang="ru-RU" dirty="0" smtClean="0"/>
              <a:t>ЧАСТИ ПОСЛЕДА В ПОЛОСТИ МАТКИ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17209" y="8496299"/>
            <a:ext cx="4129976" cy="16671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/>
              <a:t>предлежание</a:t>
            </a:r>
            <a:r>
              <a:rPr lang="ru-RU" dirty="0"/>
              <a:t>, плотное прикрепление или врастание плаценты, неполное удаление частей последа в родах, добавочная доля плаценты, операции на матке в анамнезе;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4727" y="2512291"/>
            <a:ext cx="471978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П</a:t>
            </a:r>
            <a:r>
              <a:rPr lang="ru-RU" sz="2400" dirty="0" err="1" smtClean="0"/>
              <a:t>редлежание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/>
              <a:t>П</a:t>
            </a:r>
            <a:r>
              <a:rPr lang="ru-RU" sz="2400" dirty="0" smtClean="0"/>
              <a:t>лотное </a:t>
            </a:r>
            <a:r>
              <a:rPr lang="ru-RU" sz="2400" dirty="0" smtClean="0"/>
              <a:t>прикрепление или врастание </a:t>
            </a:r>
            <a:r>
              <a:rPr lang="ru-RU" sz="2400" dirty="0" smtClean="0"/>
              <a:t>плаценты</a:t>
            </a:r>
          </a:p>
          <a:p>
            <a:endParaRPr lang="ru-RU" sz="2400" dirty="0" smtClean="0"/>
          </a:p>
          <a:p>
            <a:r>
              <a:rPr lang="ru-RU" sz="2400" dirty="0"/>
              <a:t>Н</a:t>
            </a:r>
            <a:r>
              <a:rPr lang="ru-RU" sz="2400" dirty="0" smtClean="0"/>
              <a:t>еполное </a:t>
            </a:r>
            <a:r>
              <a:rPr lang="ru-RU" sz="2400" dirty="0" smtClean="0"/>
              <a:t>удаление частей последа в </a:t>
            </a:r>
            <a:r>
              <a:rPr lang="ru-RU" sz="2400" dirty="0" smtClean="0"/>
              <a:t>родах</a:t>
            </a:r>
          </a:p>
          <a:p>
            <a:endParaRPr lang="ru-RU" sz="2400" dirty="0" smtClean="0"/>
          </a:p>
          <a:p>
            <a:r>
              <a:rPr lang="ru-RU" sz="2400" dirty="0"/>
              <a:t>Д</a:t>
            </a:r>
            <a:r>
              <a:rPr lang="ru-RU" sz="2400" dirty="0" smtClean="0"/>
              <a:t>обавочная </a:t>
            </a:r>
            <a:r>
              <a:rPr lang="ru-RU" sz="2400" dirty="0" smtClean="0"/>
              <a:t>доля плаценты, операции на матке в анамнезе</a:t>
            </a:r>
            <a:endParaRPr lang="ru-RU" sz="2400" dirty="0"/>
          </a:p>
        </p:txBody>
      </p:sp>
      <p:pic>
        <p:nvPicPr>
          <p:cNvPr id="5124" name="Picture 4" descr="Провизорные органы - презентация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364" y="2035851"/>
            <a:ext cx="5799967" cy="434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53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286</TotalTime>
  <Words>2418</Words>
  <Application>Microsoft Office PowerPoint</Application>
  <PresentationFormat>Широкоэкранный</PresentationFormat>
  <Paragraphs>190</Paragraphs>
  <Slides>58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62" baseType="lpstr">
      <vt:lpstr>Arial</vt:lpstr>
      <vt:lpstr>Century Gothic</vt:lpstr>
      <vt:lpstr>Wingdings 3</vt:lpstr>
      <vt:lpstr>Совет директоров</vt:lpstr>
      <vt:lpstr>Красноярский государственный медицинский университет им. проф. В.Ф. Войно-Ясенецкого Минздрава России                                                 Кафедра акушерства и гинекологии ИПО    КРОВОТЕЧЕНИЯ В ПОСЛЕРОДОВОМ ПЕРИОДЕ   </vt:lpstr>
      <vt:lpstr>Актуальность</vt:lpstr>
      <vt:lpstr>Презентация PowerPoint</vt:lpstr>
      <vt:lpstr>ОПРЕДЕЛЕНИЕ</vt:lpstr>
      <vt:lpstr>Презентация PowerPoint</vt:lpstr>
      <vt:lpstr>ЭТИОЛОГИЯ РАННИХПОСЛЕРОДОВЫХ КРОВОТЕЧЕНИЙ</vt:lpstr>
      <vt:lpstr>ПРИЧИНЫ ГИПОТОНИИ И АТОНИИ МАТКИ</vt:lpstr>
      <vt:lpstr>ПРИЧИНЫ ГИПОТОНИИ И АТОНИИ МАТКИ</vt:lpstr>
      <vt:lpstr> ПРИЧИНЫ ЗАДЕРЖКИ ЧАСТИ ПОСЛЕДА В ПОЛОСТИ МАТКИ</vt:lpstr>
      <vt:lpstr>ПРИЧИНЫ ТРАВМ</vt:lpstr>
      <vt:lpstr>ПОЗДНЕЕ ПОСЛЕРОДОВОЕ КРОВОТЕЧЕНИЕ - ПРИЧИНЫ</vt:lpstr>
      <vt:lpstr>Презентация PowerPoint</vt:lpstr>
      <vt:lpstr>КЛИНИКА</vt:lpstr>
      <vt:lpstr>КЛИНИКА</vt:lpstr>
      <vt:lpstr>Презентация PowerPoint</vt:lpstr>
      <vt:lpstr>КЛИНИКА</vt:lpstr>
      <vt:lpstr>КЛИНИКА</vt:lpstr>
      <vt:lpstr>КЛИНИКА</vt:lpstr>
      <vt:lpstr>КЛИНИКА</vt:lpstr>
      <vt:lpstr>ЛАБОРАТОРНАЯ ДИАГНОСТИКА</vt:lpstr>
      <vt:lpstr>ЛАБОРАТОРНАЯ ДИАГНОСТИКА</vt:lpstr>
      <vt:lpstr>Презентация PowerPoint</vt:lpstr>
      <vt:lpstr>ИНСТРУМЕНТАЛЬНАЯ ДИАГНОСТИКА</vt:lpstr>
      <vt:lpstr>ВЕДЕНИЕ ПОСЛЕРОДОВОГО ПЕРИОДА</vt:lpstr>
      <vt:lpstr>ПРИЗНАКИ ОТДЕЛЕНИЯ ПОСЛЕДА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КОНСЕРВАТИВНОЕ ЛЕЧЕНИЕ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ТЕХНИКА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ЛИТЕРАТУРА</vt:lpstr>
      <vt:lpstr>СПАСИБО ЗА ВНИМАНИЕ!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33</cp:revision>
  <dcterms:created xsi:type="dcterms:W3CDTF">2021-09-15T13:42:02Z</dcterms:created>
  <dcterms:modified xsi:type="dcterms:W3CDTF">2021-09-27T10:15:31Z</dcterms:modified>
</cp:coreProperties>
</file>