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4" r:id="rId1"/>
  </p:sldMasterIdLst>
  <p:sldIdLst>
    <p:sldId id="256" r:id="rId2"/>
    <p:sldId id="257" r:id="rId3"/>
    <p:sldId id="276" r:id="rId4"/>
    <p:sldId id="325" r:id="rId5"/>
    <p:sldId id="277" r:id="rId6"/>
    <p:sldId id="319" r:id="rId7"/>
    <p:sldId id="292" r:id="rId8"/>
    <p:sldId id="320" r:id="rId9"/>
    <p:sldId id="321" r:id="rId10"/>
    <p:sldId id="316" r:id="rId11"/>
    <p:sldId id="317" r:id="rId12"/>
    <p:sldId id="326" r:id="rId13"/>
    <p:sldId id="327" r:id="rId14"/>
    <p:sldId id="328" r:id="rId15"/>
    <p:sldId id="329" r:id="rId16"/>
    <p:sldId id="330" r:id="rId17"/>
    <p:sldId id="331" r:id="rId18"/>
    <p:sldId id="332" r:id="rId19"/>
    <p:sldId id="33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ru-RU"/>
              <a:t>Образец заголовка</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10983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2473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0220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925400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47968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ru-RU"/>
              <a:t>Образец заголовка</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06693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923530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541362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ru-RU"/>
              <a:t>Образец заголовка</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29436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chor="ct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7276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02800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ru-RU"/>
              <a:t>Образец заголовка</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76395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8323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Content Placeholder 3"/>
          <p:cNvSpPr>
            <a:spLocks noGrp="1"/>
          </p:cNvSpPr>
          <p:nvPr>
            <p:ph sz="quarter" idx="13"/>
          </p:nvPr>
        </p:nvSpPr>
        <p:spPr>
          <a:xfrm>
            <a:off x="913774" y="3051012"/>
            <a:ext cx="5106027"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3" name="Content Placeholder 5"/>
          <p:cNvSpPr>
            <a:spLocks noGrp="1"/>
          </p:cNvSpPr>
          <p:nvPr>
            <p:ph sz="quarter" idx="14"/>
          </p:nvPr>
        </p:nvSpPr>
        <p:spPr>
          <a:xfrm>
            <a:off x="6172200" y="3051012"/>
            <a:ext cx="5105401" cy="2740187"/>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7195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8475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8113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ru-RU"/>
              <a:t>Образец заголовка</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7953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B61BEF0D-F0BB-DE4B-95CE-6DB70DBA9567}" type="datetimeFigureOut">
              <a:rPr lang="en-US" smtClean="0"/>
              <a:pPr/>
              <a:t>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931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12/5/2023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7952968"/>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 id="214748374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71849" y="1510509"/>
            <a:ext cx="11048301" cy="2509213"/>
          </a:xfrm>
        </p:spPr>
        <p:txBody>
          <a:bodyPr>
            <a:normAutofit/>
          </a:bodyPr>
          <a:lstStyle/>
          <a:p>
            <a:r>
              <a:rPr lang="ru-RU" dirty="0">
                <a:latin typeface="tahoma" panose="020B0604030504040204" pitchFamily="34" charset="0"/>
              </a:rPr>
              <a:t>Речевой этикет</a:t>
            </a:r>
            <a:endParaRPr lang="ru-RU" dirty="0"/>
          </a:p>
        </p:txBody>
      </p:sp>
      <p:sp>
        <p:nvSpPr>
          <p:cNvPr id="3" name="Подзаголовок 2"/>
          <p:cNvSpPr>
            <a:spLocks noGrp="1"/>
          </p:cNvSpPr>
          <p:nvPr>
            <p:ph type="subTitle" idx="1"/>
          </p:nvPr>
        </p:nvSpPr>
        <p:spPr/>
        <p:txBody>
          <a:bodyPr/>
          <a:lstStyle/>
          <a:p>
            <a:endParaRPr lang="ru-RU" dirty="0"/>
          </a:p>
          <a:p>
            <a:r>
              <a:rPr lang="ru-RU" dirty="0"/>
              <a:t>Практика 30</a:t>
            </a:r>
          </a:p>
        </p:txBody>
      </p:sp>
    </p:spTree>
    <p:extLst>
      <p:ext uri="{BB962C8B-B14F-4D97-AF65-F5344CB8AC3E}">
        <p14:creationId xmlns:p14="http://schemas.microsoft.com/office/powerpoint/2010/main" val="2343264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Обращение в русском языке</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75695" y="1072893"/>
            <a:ext cx="11630526" cy="5785107"/>
          </a:xfrm>
        </p:spPr>
        <p:txBody>
          <a:bodyPr>
            <a:normAutofit/>
          </a:bodyPr>
          <a:lstStyle/>
          <a:p>
            <a:pPr algn="just"/>
            <a:r>
              <a:rPr lang="ru-RU" sz="3200" cap="none" dirty="0"/>
              <a:t>Имена собственные: Анна Сергеевна, Игорь, Саша.</a:t>
            </a:r>
          </a:p>
          <a:p>
            <a:pPr algn="just"/>
            <a:r>
              <a:rPr lang="ru-RU" sz="3200" cap="none" dirty="0"/>
              <a:t>Названия людей по степени родства: отец, мама, дядя, дедушка.</a:t>
            </a:r>
          </a:p>
          <a:p>
            <a:pPr algn="just"/>
            <a:r>
              <a:rPr lang="ru-RU" sz="3200" cap="none" dirty="0"/>
              <a:t>По положению в обществе, профессии, должности: президент, генерал, министр.</a:t>
            </a:r>
          </a:p>
          <a:p>
            <a:pPr algn="just"/>
            <a:r>
              <a:rPr lang="ru-RU" sz="3200" cap="none" dirty="0"/>
              <a:t>По возрасту и полу: старик, мальчик, девушка.</a:t>
            </a:r>
          </a:p>
        </p:txBody>
      </p:sp>
    </p:spTree>
    <p:extLst>
      <p:ext uri="{BB962C8B-B14F-4D97-AF65-F5344CB8AC3E}">
        <p14:creationId xmlns:p14="http://schemas.microsoft.com/office/powerpoint/2010/main" val="3073119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1</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200" b="1" cap="none" dirty="0"/>
              <a:t>Вы едете в автобусе и слышите диалог пассажиров: </a:t>
            </a:r>
          </a:p>
          <a:p>
            <a:pPr algn="just"/>
            <a:r>
              <a:rPr lang="ru-RU" sz="3200" cap="none" dirty="0"/>
              <a:t>- Передайте, пожалуйста, деньги на билет. </a:t>
            </a:r>
          </a:p>
          <a:p>
            <a:pPr algn="just"/>
            <a:r>
              <a:rPr lang="ru-RU" sz="3200" cap="none" dirty="0"/>
              <a:t>- Конечно, конечно (передаёт сначала деньги, затем билет). </a:t>
            </a:r>
          </a:p>
          <a:p>
            <a:pPr algn="just"/>
            <a:r>
              <a:rPr lang="ru-RU" sz="3200" cap="none" dirty="0"/>
              <a:t>- Моя благодарность не знает границ! </a:t>
            </a:r>
          </a:p>
          <a:p>
            <a:pPr algn="just"/>
            <a:r>
              <a:rPr lang="ru-RU" sz="3200" b="1" cap="none" dirty="0"/>
              <a:t>Как вы считаете, правильно ли пассажир поблагодарил за услугу? Как вы сделали бы это? </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30238902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2</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200" b="1" cap="none" dirty="0"/>
              <a:t>Вашему родственнику сделали сложную операцию. Какие слова благодарности будут уместны на ваш взгляд? </a:t>
            </a:r>
          </a:p>
          <a:p>
            <a:r>
              <a:rPr lang="ru-RU" sz="3200" cap="none" dirty="0"/>
              <a:t>1) Спасибо. </a:t>
            </a:r>
          </a:p>
          <a:p>
            <a:r>
              <a:rPr lang="ru-RU" sz="3200" cap="none" dirty="0"/>
              <a:t>2) Огромное спасибо! </a:t>
            </a:r>
          </a:p>
          <a:p>
            <a:r>
              <a:rPr lang="ru-RU" sz="3200" cap="none" dirty="0"/>
              <a:t>3) Доктор, нет слов, чтобы выразить мою благодарность! </a:t>
            </a:r>
          </a:p>
          <a:p>
            <a:r>
              <a:rPr lang="ru-RU" sz="3200" b="1" cap="none" dirty="0"/>
              <a:t>Уместным ли будет обнять врача, пожать ему крепко руку? </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860101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3</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600" cap="none" dirty="0"/>
              <a:t>На улице перед началом уроков встретились одноклассники. </a:t>
            </a:r>
          </a:p>
          <a:p>
            <a:r>
              <a:rPr lang="ru-RU" sz="3600" cap="none" dirty="0"/>
              <a:t>- Доброе утро, Юля! </a:t>
            </a:r>
          </a:p>
          <a:p>
            <a:r>
              <a:rPr lang="ru-RU" sz="3600" cap="none" dirty="0"/>
              <a:t>- Привет, Николай. </a:t>
            </a:r>
          </a:p>
          <a:p>
            <a:pPr algn="just"/>
            <a:r>
              <a:rPr lang="ru-RU" sz="3600" b="1" cap="none" dirty="0"/>
              <a:t>Кто должен поздороваться первым? Какую формулу можно использовать? </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13843070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4</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600" cap="none" dirty="0"/>
              <a:t>В колледже навстречу Ване идет незнакомый молодой преподаватель, в колледже он работает недавно, в его группе не преподает. Ваня решил, что здороваться с ним необязательно. А преподаватель неожиданно для Вани поздоровался первым. </a:t>
            </a:r>
          </a:p>
          <a:p>
            <a:pPr algn="just"/>
            <a:r>
              <a:rPr lang="ru-RU" sz="3600" b="1" cap="none" dirty="0"/>
              <a:t>Как вы считаете, обязательно ли здороваться в этом случае? Если вы поздороваетесь, как вы это сделаете? </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20177192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5</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600" cap="none" dirty="0"/>
              <a:t>Студенты вошли в кабинет. Преподаватель занят (разговаривает, проверяет тетради). Студенты решили, что раз преподаватель занят, можно  не здороваться, чтобы его не отвлекать. Преподаватель поздоровался первым. </a:t>
            </a:r>
          </a:p>
          <a:p>
            <a:pPr algn="just"/>
            <a:r>
              <a:rPr lang="ru-RU" sz="3600" b="1" cap="none" dirty="0"/>
              <a:t>Правильно ли поступили студенты? Как бы вы с ним поздоровались? </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37682035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6</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lnSpcReduction="10000"/>
          </a:bodyPr>
          <a:lstStyle/>
          <a:p>
            <a:pPr algn="just"/>
            <a:r>
              <a:rPr lang="ru-RU" sz="3600" cap="none" dirty="0"/>
              <a:t>Василий едет утром в переполненном транспорте, видит своего знакомого, находящегося далеко от него. Он начинает отчаянно жестикулировать руками, звать его по имени, всячески пытается привлечь его внимание. Тот не слышит. При этом Василий наступил на ногу пассажиру слева, задел рукой голову соседки справа. Пассажиры возмущены. </a:t>
            </a:r>
          </a:p>
          <a:p>
            <a:pPr algn="just"/>
            <a:r>
              <a:rPr lang="ru-RU" sz="3600" b="1" cap="none" dirty="0"/>
              <a:t>Какими будут ваши действия в подобной ситуации?</a:t>
            </a:r>
            <a:endParaRPr lang="ru-RU" sz="2800" b="1"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10885738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7</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600" cap="none" dirty="0"/>
              <a:t>Продавцы в магазине здороваются с покупателями. Обязательно ли вам здороваться с продавцом, с библиотекарем, кассиром? </a:t>
            </a:r>
          </a:p>
          <a:p>
            <a:pPr algn="just"/>
            <a:r>
              <a:rPr lang="ru-RU" sz="3600" cap="none" dirty="0"/>
              <a:t>Навстречу 9-класснице идёт дедушка – сосед по лестничной площадке. Кто должен поздороваться первым?</a:t>
            </a:r>
          </a:p>
          <a:p>
            <a:pPr algn="just"/>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10779957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03BCFAB-3150-F22C-6E7F-87115D3212A4}"/>
              </a:ext>
            </a:extLst>
          </p:cNvPr>
          <p:cNvSpPr>
            <a:spLocks noGrp="1"/>
          </p:cNvSpPr>
          <p:nvPr>
            <p:ph type="title"/>
          </p:nvPr>
        </p:nvSpPr>
        <p:spPr>
          <a:xfrm>
            <a:off x="2068875" y="210744"/>
            <a:ext cx="8534400" cy="1507067"/>
          </a:xfrm>
        </p:spPr>
        <p:txBody>
          <a:bodyPr/>
          <a:lstStyle/>
          <a:p>
            <a:r>
              <a:rPr lang="ru-RU" dirty="0"/>
              <a:t>Задание 7</a:t>
            </a:r>
          </a:p>
        </p:txBody>
      </p:sp>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0737" y="1463175"/>
            <a:ext cx="11630526" cy="5394825"/>
          </a:xfrm>
        </p:spPr>
        <p:txBody>
          <a:bodyPr>
            <a:normAutofit/>
          </a:bodyPr>
          <a:lstStyle/>
          <a:p>
            <a:pPr algn="just"/>
            <a:r>
              <a:rPr lang="ru-RU" sz="3600" cap="none" dirty="0"/>
              <a:t>С вами на улице поздоровался совершенно незнакомый человек. Ваши действия? </a:t>
            </a:r>
          </a:p>
          <a:p>
            <a:pPr algn="just"/>
            <a:r>
              <a:rPr lang="ru-RU" sz="3600" cap="none" dirty="0"/>
              <a:t>Вы встречаете своего знакомого, с которым здоровались уже несколько раз в течение дня. Ваши действия? </a:t>
            </a:r>
            <a:endParaRPr lang="ru-RU" sz="2800" cap="none" dirty="0">
              <a:latin typeface="Tw Cen MT (Основной текст)"/>
              <a:cs typeface="Times New Roman" panose="02020603050405020304" pitchFamily="18" charset="0"/>
            </a:endParaRPr>
          </a:p>
        </p:txBody>
      </p:sp>
    </p:spTree>
    <p:extLst>
      <p:ext uri="{BB962C8B-B14F-4D97-AF65-F5344CB8AC3E}">
        <p14:creationId xmlns:p14="http://schemas.microsoft.com/office/powerpoint/2010/main" val="3885315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8D7A4D-4BF8-7027-4F2D-250F0D94CD02}"/>
              </a:ext>
            </a:extLst>
          </p:cNvPr>
          <p:cNvSpPr>
            <a:spLocks noGrp="1"/>
          </p:cNvSpPr>
          <p:nvPr>
            <p:ph type="title"/>
          </p:nvPr>
        </p:nvSpPr>
        <p:spPr>
          <a:xfrm>
            <a:off x="913775" y="618517"/>
            <a:ext cx="10364451" cy="448283"/>
          </a:xfrm>
        </p:spPr>
        <p:txBody>
          <a:bodyPr>
            <a:normAutofit fontScale="90000"/>
          </a:bodyPr>
          <a:lstStyle/>
          <a:p>
            <a:r>
              <a:rPr lang="ru-RU" dirty="0"/>
              <a:t>Задание 8</a:t>
            </a:r>
          </a:p>
        </p:txBody>
      </p:sp>
      <p:sp>
        <p:nvSpPr>
          <p:cNvPr id="3" name="Объект 2">
            <a:extLst>
              <a:ext uri="{FF2B5EF4-FFF2-40B4-BE49-F238E27FC236}">
                <a16:creationId xmlns:a16="http://schemas.microsoft.com/office/drawing/2014/main" id="{7B42F806-A2FC-7D1E-A85E-0D8466563133}"/>
              </a:ext>
            </a:extLst>
          </p:cNvPr>
          <p:cNvSpPr>
            <a:spLocks noGrp="1"/>
          </p:cNvSpPr>
          <p:nvPr>
            <p:ph idx="1"/>
          </p:nvPr>
        </p:nvSpPr>
        <p:spPr>
          <a:xfrm>
            <a:off x="224589" y="1066800"/>
            <a:ext cx="11534274" cy="5638800"/>
          </a:xfrm>
        </p:spPr>
        <p:txBody>
          <a:bodyPr>
            <a:normAutofit fontScale="92500" lnSpcReduction="10000"/>
          </a:bodyPr>
          <a:lstStyle/>
          <a:p>
            <a:pPr algn="just"/>
            <a:r>
              <a:rPr lang="ru-RU" b="1" i="0" cap="none" dirty="0">
                <a:solidFill>
                  <a:srgbClr val="363636"/>
                </a:solidFill>
                <a:effectLst/>
                <a:latin typeface="tahoma" panose="020B0604030504040204" pitchFamily="34" charset="0"/>
              </a:rPr>
              <a:t>Прочитайте диалог. Есть ли здесь нарушения речевого этикета?</a:t>
            </a:r>
          </a:p>
          <a:p>
            <a:pPr algn="just"/>
            <a:r>
              <a:rPr lang="ru-RU" b="0" i="0" cap="none" dirty="0">
                <a:solidFill>
                  <a:srgbClr val="363636"/>
                </a:solidFill>
                <a:effectLst/>
                <a:latin typeface="tahoma" panose="020B0604030504040204" pitchFamily="34" charset="0"/>
              </a:rPr>
              <a:t>- Здравствуйте, Ольга Петровна! Вызывали?</a:t>
            </a:r>
          </a:p>
          <a:p>
            <a:pPr algn="just"/>
            <a:r>
              <a:rPr lang="ru-RU" b="0" i="0" cap="none" dirty="0">
                <a:solidFill>
                  <a:srgbClr val="363636"/>
                </a:solidFill>
                <a:effectLst/>
                <a:latin typeface="tahoma" panose="020B0604030504040204" pitchFamily="34" charset="0"/>
              </a:rPr>
              <a:t>- Да, Ильинична. Присаживайся. Объясни мне причину прогула?</a:t>
            </a:r>
          </a:p>
          <a:p>
            <a:pPr algn="just"/>
            <a:r>
              <a:rPr lang="ru-RU" b="0" i="0" cap="none" dirty="0">
                <a:solidFill>
                  <a:srgbClr val="363636"/>
                </a:solidFill>
                <a:effectLst/>
                <a:latin typeface="tahoma" panose="020B0604030504040204" pitchFamily="34" charset="0"/>
              </a:rPr>
              <a:t>- Да заболела я…</a:t>
            </a:r>
          </a:p>
          <a:p>
            <a:pPr algn="just"/>
            <a:r>
              <a:rPr lang="ru-RU" b="0" i="0" cap="none" dirty="0">
                <a:solidFill>
                  <a:srgbClr val="363636"/>
                </a:solidFill>
                <a:effectLst/>
                <a:latin typeface="tahoma" panose="020B0604030504040204" pitchFamily="34" charset="0"/>
              </a:rPr>
              <a:t>- А медицинская справка у тебя имеется?</a:t>
            </a:r>
          </a:p>
          <a:p>
            <a:pPr algn="just"/>
            <a:r>
              <a:rPr lang="ru-RU" b="0" i="0" cap="none" dirty="0">
                <a:solidFill>
                  <a:srgbClr val="363636"/>
                </a:solidFill>
                <a:effectLst/>
                <a:latin typeface="tahoma" panose="020B0604030504040204" pitchFamily="34" charset="0"/>
              </a:rPr>
              <a:t>- Да не была я у врача, спина прихватила, отлёживалась.</a:t>
            </a:r>
          </a:p>
          <a:p>
            <a:pPr algn="just"/>
            <a:r>
              <a:rPr lang="ru-RU" b="0" i="0" cap="none" dirty="0">
                <a:solidFill>
                  <a:srgbClr val="363636"/>
                </a:solidFill>
                <a:effectLst/>
                <a:latin typeface="tahoma" panose="020B0604030504040204" pitchFamily="34" charset="0"/>
              </a:rPr>
              <a:t>- А почему я должна тебе верить?</a:t>
            </a:r>
          </a:p>
          <a:p>
            <a:pPr algn="just"/>
            <a:r>
              <a:rPr lang="ru-RU" b="0" i="0" cap="none" dirty="0">
                <a:solidFill>
                  <a:srgbClr val="363636"/>
                </a:solidFill>
                <a:effectLst/>
                <a:latin typeface="tahoma" panose="020B0604030504040204" pitchFamily="34" charset="0"/>
              </a:rPr>
              <a:t>- Так дочь может подтвердить же!</a:t>
            </a:r>
          </a:p>
          <a:p>
            <a:pPr algn="just"/>
            <a:r>
              <a:rPr lang="ru-RU" b="0" i="0" cap="none" dirty="0">
                <a:solidFill>
                  <a:srgbClr val="363636"/>
                </a:solidFill>
                <a:effectLst/>
                <a:latin typeface="tahoma" panose="020B0604030504040204" pitchFamily="34" charset="0"/>
              </a:rPr>
              <a:t>- А почему я должна ей верить?</a:t>
            </a:r>
          </a:p>
          <a:p>
            <a:pPr algn="just"/>
            <a:r>
              <a:rPr lang="ru-RU" b="0" i="0" cap="none" dirty="0">
                <a:solidFill>
                  <a:srgbClr val="363636"/>
                </a:solidFill>
                <a:effectLst/>
                <a:latin typeface="tahoma" panose="020B0604030504040204" pitchFamily="34" charset="0"/>
              </a:rPr>
              <a:t>- Да я не вру вам…</a:t>
            </a:r>
          </a:p>
          <a:p>
            <a:pPr algn="just"/>
            <a:r>
              <a:rPr lang="ru-RU" b="0" i="0" cap="none" dirty="0">
                <a:solidFill>
                  <a:srgbClr val="363636"/>
                </a:solidFill>
                <a:effectLst/>
                <a:latin typeface="tahoma" panose="020B0604030504040204" pitchFamily="34" charset="0"/>
              </a:rPr>
              <a:t>- Всё мне ясно, засчитываю тебе прогул. И чтобы больше этого не было, уволю!</a:t>
            </a:r>
          </a:p>
          <a:p>
            <a:pPr algn="just"/>
            <a:r>
              <a:rPr lang="ru-RU" b="0" i="0" cap="none" dirty="0">
                <a:solidFill>
                  <a:srgbClr val="363636"/>
                </a:solidFill>
                <a:effectLst/>
                <a:latin typeface="tahoma" panose="020B0604030504040204" pitchFamily="34" charset="0"/>
              </a:rPr>
              <a:t>- Понятно.</a:t>
            </a:r>
          </a:p>
          <a:p>
            <a:endParaRPr lang="ru-RU" dirty="0"/>
          </a:p>
        </p:txBody>
      </p:sp>
    </p:spTree>
    <p:extLst>
      <p:ext uri="{BB962C8B-B14F-4D97-AF65-F5344CB8AC3E}">
        <p14:creationId xmlns:p14="http://schemas.microsoft.com/office/powerpoint/2010/main" val="1275125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298338"/>
            <a:ext cx="10876417" cy="1061415"/>
          </a:xfrm>
        </p:spPr>
        <p:txBody>
          <a:bodyPr>
            <a:normAutofit/>
          </a:bodyPr>
          <a:lstStyle/>
          <a:p>
            <a:r>
              <a:rPr lang="ru-RU" b="1" dirty="0"/>
              <a:t>Речевой этикет</a:t>
            </a:r>
          </a:p>
        </p:txBody>
      </p:sp>
      <p:sp>
        <p:nvSpPr>
          <p:cNvPr id="3" name="Объект 2"/>
          <p:cNvSpPr>
            <a:spLocks noGrp="1"/>
          </p:cNvSpPr>
          <p:nvPr>
            <p:ph idx="1"/>
          </p:nvPr>
        </p:nvSpPr>
        <p:spPr>
          <a:xfrm>
            <a:off x="1160133" y="1035633"/>
            <a:ext cx="10374075" cy="5651518"/>
          </a:xfrm>
        </p:spPr>
        <p:txBody>
          <a:bodyPr>
            <a:normAutofit/>
          </a:bodyPr>
          <a:lstStyle/>
          <a:p>
            <a:pPr algn="just"/>
            <a:r>
              <a:rPr lang="ru-RU" sz="2800" b="1" i="0" cap="none" dirty="0">
                <a:solidFill>
                  <a:srgbClr val="363636"/>
                </a:solidFill>
                <a:effectLst/>
                <a:latin typeface="tahoma" panose="020B0604030504040204" pitchFamily="34" charset="0"/>
              </a:rPr>
              <a:t>Речевой этикет </a:t>
            </a:r>
            <a:r>
              <a:rPr lang="ru-RU" sz="2800" b="0" i="0" cap="none" dirty="0">
                <a:solidFill>
                  <a:srgbClr val="363636"/>
                </a:solidFill>
                <a:effectLst/>
                <a:latin typeface="tahoma" panose="020B0604030504040204" pitchFamily="34" charset="0"/>
              </a:rPr>
              <a:t>— это правила и принципы, которые помогают людям эффективно общаться. Человеку, который им следует, легче знакомиться, ладить с окружающими, избегать и улаживать конфликты. Детям и подросткам эти знания помогут самостоятельно решать проблемы через общение, а взрослым пригодятся в карьере и личной жизни.</a:t>
            </a:r>
            <a:endParaRPr lang="ru-RU" sz="3200" cap="none" dirty="0"/>
          </a:p>
        </p:txBody>
      </p:sp>
    </p:spTree>
    <p:extLst>
      <p:ext uri="{BB962C8B-B14F-4D97-AF65-F5344CB8AC3E}">
        <p14:creationId xmlns:p14="http://schemas.microsoft.com/office/powerpoint/2010/main" val="86009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4211" y="157786"/>
            <a:ext cx="10876417" cy="1061415"/>
          </a:xfrm>
        </p:spPr>
        <p:txBody>
          <a:bodyPr>
            <a:normAutofit/>
          </a:bodyPr>
          <a:lstStyle/>
          <a:p>
            <a:r>
              <a:rPr lang="ru-RU" dirty="0"/>
              <a:t>Что регулирует речевой этикет?</a:t>
            </a:r>
          </a:p>
        </p:txBody>
      </p:sp>
      <p:sp>
        <p:nvSpPr>
          <p:cNvPr id="3" name="Объект 2"/>
          <p:cNvSpPr>
            <a:spLocks noGrp="1"/>
          </p:cNvSpPr>
          <p:nvPr>
            <p:ph idx="1"/>
          </p:nvPr>
        </p:nvSpPr>
        <p:spPr>
          <a:xfrm>
            <a:off x="684210" y="1048696"/>
            <a:ext cx="10876417" cy="5651518"/>
          </a:xfrm>
        </p:spPr>
        <p:txBody>
          <a:bodyPr>
            <a:normAutofit fontScale="92500" lnSpcReduction="10000"/>
          </a:bodyPr>
          <a:lstStyle/>
          <a:p>
            <a:pPr algn="just">
              <a:buFont typeface="Arial" panose="020B0604020202020204" pitchFamily="34" charset="0"/>
              <a:buChar char="•"/>
            </a:pPr>
            <a:r>
              <a:rPr lang="ru-RU" sz="2400" b="1" i="0" cap="none" dirty="0">
                <a:solidFill>
                  <a:srgbClr val="363636"/>
                </a:solidFill>
                <a:effectLst/>
                <a:latin typeface="tahoma" panose="020B0604030504040204" pitchFamily="34" charset="0"/>
              </a:rPr>
              <a:t>Манеры общения</a:t>
            </a:r>
            <a:endParaRPr lang="ru-RU" sz="2400" b="0" i="0" cap="none" dirty="0">
              <a:solidFill>
                <a:srgbClr val="363636"/>
              </a:solidFill>
              <a:effectLst/>
              <a:latin typeface="tahoma" panose="020B0604030504040204" pitchFamily="34" charset="0"/>
            </a:endParaRPr>
          </a:p>
          <a:p>
            <a:pPr algn="just"/>
            <a:r>
              <a:rPr lang="ru-RU" sz="2400" b="0" i="0" cap="none" dirty="0">
                <a:solidFill>
                  <a:srgbClr val="363636"/>
                </a:solidFill>
                <a:effectLst/>
                <a:latin typeface="tahoma" panose="020B0604030504040204" pitchFamily="34" charset="0"/>
              </a:rPr>
              <a:t>Вежливость, доброжелательность, грамотность и умение слушать ценятся в любой культуре. По русскому речевому этикету также принята сдержанность, которая отражается не только в выборе тем для разговора, но и в голосе.</a:t>
            </a:r>
          </a:p>
          <a:p>
            <a:pPr algn="just"/>
            <a:r>
              <a:rPr lang="ru-RU" sz="2400" b="0" i="0" cap="none" dirty="0">
                <a:solidFill>
                  <a:srgbClr val="363636"/>
                </a:solidFill>
                <a:effectLst/>
                <a:latin typeface="tahoma" panose="020B0604030504040204" pitchFamily="34" charset="0"/>
              </a:rPr>
              <a:t>Говорите в среднем темпе — для лучшего понимания — и не слишком громко. Сухая манера общения невежлива, так как собеседнику покажется, что он вам неприятен. Но и чересчур возбужденный тон может поставить человека в неловкое положение. Поэтому говорите спокойно, но не отстранено. Интонация должна быть ровной, без долгих пауз, чтобы слушатель легче вас воспринимал.</a:t>
            </a:r>
          </a:p>
          <a:p>
            <a:pPr algn="just">
              <a:buFont typeface="Arial" panose="020B0604020202020204" pitchFamily="34" charset="0"/>
              <a:buChar char="•"/>
            </a:pPr>
            <a:r>
              <a:rPr lang="ru-RU" sz="2400" b="1" i="0" cap="none" dirty="0">
                <a:solidFill>
                  <a:srgbClr val="363636"/>
                </a:solidFill>
                <a:effectLst/>
                <a:latin typeface="tahoma" panose="020B0604030504040204" pitchFamily="34" charset="0"/>
              </a:rPr>
              <a:t>Взгляд</a:t>
            </a:r>
            <a:endParaRPr lang="ru-RU" sz="2400" b="0" i="0" cap="none" dirty="0">
              <a:solidFill>
                <a:srgbClr val="363636"/>
              </a:solidFill>
              <a:effectLst/>
              <a:latin typeface="tahoma" panose="020B0604030504040204" pitchFamily="34" charset="0"/>
            </a:endParaRPr>
          </a:p>
          <a:p>
            <a:pPr algn="just"/>
            <a:r>
              <a:rPr lang="ru-RU" sz="2400" b="0" i="0" cap="none" dirty="0">
                <a:solidFill>
                  <a:srgbClr val="363636"/>
                </a:solidFill>
                <a:effectLst/>
                <a:latin typeface="tahoma" panose="020B0604030504040204" pitchFamily="34" charset="0"/>
              </a:rPr>
              <a:t>Смотрите в лицо. При этом не нужно постоянно смотреть в глаза собеседнику, ему может стать неуютно. Достаточно редких и коротких взглядов с улыбкой.</a:t>
            </a:r>
          </a:p>
        </p:txBody>
      </p:sp>
    </p:spTree>
    <p:extLst>
      <p:ext uri="{BB962C8B-B14F-4D97-AF65-F5344CB8AC3E}">
        <p14:creationId xmlns:p14="http://schemas.microsoft.com/office/powerpoint/2010/main" val="38016722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C3F57E-C061-3670-2C08-7EBB4730774B}"/>
              </a:ext>
            </a:extLst>
          </p:cNvPr>
          <p:cNvSpPr>
            <a:spLocks noGrp="1"/>
          </p:cNvSpPr>
          <p:nvPr>
            <p:ph type="title"/>
          </p:nvPr>
        </p:nvSpPr>
        <p:spPr>
          <a:xfrm>
            <a:off x="913775" y="-199630"/>
            <a:ext cx="10364451" cy="1596177"/>
          </a:xfrm>
        </p:spPr>
        <p:txBody>
          <a:bodyPr/>
          <a:lstStyle/>
          <a:p>
            <a:r>
              <a:rPr lang="ru-RU" dirty="0"/>
              <a:t>Что регулирует речевой этикет?</a:t>
            </a:r>
          </a:p>
        </p:txBody>
      </p:sp>
      <p:sp>
        <p:nvSpPr>
          <p:cNvPr id="3" name="Объект 2">
            <a:extLst>
              <a:ext uri="{FF2B5EF4-FFF2-40B4-BE49-F238E27FC236}">
                <a16:creationId xmlns:a16="http://schemas.microsoft.com/office/drawing/2014/main" id="{8B66A0D7-85C9-4ACE-D1C4-A6F69FE7FC28}"/>
              </a:ext>
            </a:extLst>
          </p:cNvPr>
          <p:cNvSpPr>
            <a:spLocks noGrp="1"/>
          </p:cNvSpPr>
          <p:nvPr>
            <p:ph idx="1"/>
          </p:nvPr>
        </p:nvSpPr>
        <p:spPr>
          <a:xfrm>
            <a:off x="208546" y="770021"/>
            <a:ext cx="11646569" cy="5903495"/>
          </a:xfrm>
        </p:spPr>
        <p:txBody>
          <a:bodyPr>
            <a:normAutofit fontScale="77500" lnSpcReduction="20000"/>
          </a:bodyPr>
          <a:lstStyle/>
          <a:p>
            <a:pPr algn="just">
              <a:buFont typeface="Arial" panose="020B0604020202020204" pitchFamily="34" charset="0"/>
              <a:buChar char="•"/>
            </a:pPr>
            <a:r>
              <a:rPr lang="ru-RU" sz="2400" b="1" i="0" cap="none" dirty="0">
                <a:solidFill>
                  <a:srgbClr val="363636"/>
                </a:solidFill>
                <a:effectLst/>
                <a:latin typeface="tahoma" panose="020B0604030504040204" pitchFamily="34" charset="0"/>
              </a:rPr>
              <a:t>Поза и жесты</a:t>
            </a:r>
            <a:endParaRPr lang="ru-RU" sz="2400" b="0" i="0" cap="none" dirty="0">
              <a:solidFill>
                <a:srgbClr val="363636"/>
              </a:solidFill>
              <a:effectLst/>
              <a:latin typeface="tahoma" panose="020B0604030504040204" pitchFamily="34" charset="0"/>
            </a:endParaRPr>
          </a:p>
          <a:p>
            <a:pPr algn="just"/>
            <a:r>
              <a:rPr lang="ru-RU" sz="2400" b="0" i="0" cap="none" dirty="0">
                <a:solidFill>
                  <a:srgbClr val="363636"/>
                </a:solidFill>
                <a:effectLst/>
                <a:latin typeface="tahoma" panose="020B0604030504040204" pitchFamily="34" charset="0"/>
              </a:rPr>
              <a:t>Когда вы общаетесь, держите спину прямо, расслабьте плечи. Примите открытую позу, то есть старайтесь не скрещивать руки и ноги. Нельзя держать руки в карманах, раскачиваться и отворачиваться от собеседника. Не следует соглашаться одним кивком, нужно также выразить это словесно. Если знакомый разговаривает с группой людей, не отвлекайте его приветствием. Просто кивните или помашите ему.</a:t>
            </a:r>
          </a:p>
          <a:p>
            <a:pPr algn="just">
              <a:buFont typeface="Arial" panose="020B0604020202020204" pitchFamily="34" charset="0"/>
              <a:buChar char="•"/>
            </a:pPr>
            <a:r>
              <a:rPr lang="ru-RU" sz="2400" b="1" i="0" cap="none" dirty="0">
                <a:solidFill>
                  <a:srgbClr val="363636"/>
                </a:solidFill>
                <a:effectLst/>
                <a:latin typeface="tahoma" panose="020B0604030504040204" pitchFamily="34" charset="0"/>
              </a:rPr>
              <a:t>Табу</a:t>
            </a:r>
            <a:endParaRPr lang="ru-RU" sz="2400" b="0" i="0" cap="none" dirty="0">
              <a:solidFill>
                <a:srgbClr val="363636"/>
              </a:solidFill>
              <a:effectLst/>
              <a:latin typeface="tahoma" panose="020B0604030504040204" pitchFamily="34" charset="0"/>
            </a:endParaRPr>
          </a:p>
          <a:p>
            <a:pPr algn="just"/>
            <a:r>
              <a:rPr lang="ru-RU" sz="2400" b="0" i="0" cap="none" dirty="0">
                <a:solidFill>
                  <a:srgbClr val="363636"/>
                </a:solidFill>
                <a:effectLst/>
                <a:latin typeface="tahoma" panose="020B0604030504040204" pitchFamily="34" charset="0"/>
              </a:rPr>
              <a:t>Самые очевидные запреты — это грубые и нецензурные выражения. Также по этикету запрещены любые неодобрительные высказывания в адрес незнакомых. Если вам нужно сделать замечание знакомому, например подчиненному, отведите его в сторону и говорите негромко. Не отчитывайте других в присутствии посторонних людей. Не обращайте внимание на ошибки собеседника, неточные или неудачные выражения и ни в коем случае не делайте замечаний по поводу того, как он говорит.</a:t>
            </a:r>
          </a:p>
          <a:p>
            <a:pPr algn="just"/>
            <a:r>
              <a:rPr lang="ru-RU" sz="2400" b="0" i="0" cap="none" dirty="0">
                <a:solidFill>
                  <a:srgbClr val="363636"/>
                </a:solidFill>
                <a:effectLst/>
                <a:latin typeface="tahoma" panose="020B0604030504040204" pitchFamily="34" charset="0"/>
              </a:rPr>
              <a:t>При общении в компании нельзя монополизировать разговор. Не принято говорить громче других. Невежливо обсуждать с одним из собеседников вопросы, касающиеся только их двоих. Например, говорить о людях, которые неизвестны остальным. Нельзя говорить «он» или «она» про кого-то, кто присутствует при разговоре, или про уважаемого и известного всем человека.</a:t>
            </a:r>
          </a:p>
          <a:p>
            <a:endParaRPr lang="ru-RU" sz="2800" cap="none" dirty="0"/>
          </a:p>
        </p:txBody>
      </p:sp>
    </p:spTree>
    <p:extLst>
      <p:ext uri="{BB962C8B-B14F-4D97-AF65-F5344CB8AC3E}">
        <p14:creationId xmlns:p14="http://schemas.microsoft.com/office/powerpoint/2010/main" val="33688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7791" y="140368"/>
            <a:ext cx="10876417" cy="1061415"/>
          </a:xfrm>
        </p:spPr>
        <p:txBody>
          <a:bodyPr>
            <a:normAutofit/>
          </a:bodyPr>
          <a:lstStyle/>
          <a:p>
            <a:endParaRPr lang="ru-RU" dirty="0"/>
          </a:p>
        </p:txBody>
      </p:sp>
      <p:sp>
        <p:nvSpPr>
          <p:cNvPr id="3" name="Объект 2"/>
          <p:cNvSpPr>
            <a:spLocks noGrp="1"/>
          </p:cNvSpPr>
          <p:nvPr>
            <p:ph idx="1"/>
          </p:nvPr>
        </p:nvSpPr>
        <p:spPr>
          <a:xfrm>
            <a:off x="878046" y="1090863"/>
            <a:ext cx="10435905" cy="5626769"/>
          </a:xfrm>
        </p:spPr>
        <p:txBody>
          <a:bodyPr>
            <a:normAutofit fontScale="92500" lnSpcReduction="10000"/>
          </a:bodyPr>
          <a:lstStyle/>
          <a:p>
            <a:pPr algn="just"/>
            <a:r>
              <a:rPr lang="ru-RU" sz="3600" cap="none" dirty="0"/>
              <a:t>Во-первых, речевой этикет строится с учетом особенностей партнеров, вступающих в деловые отношения, ведущих деловой разговор, т. е. с учетом социального статуса субъекта и адресата общения, их места в служебной иерархии, их профессии, национальности, вероисповедания, возраста, пола, характера. </a:t>
            </a:r>
          </a:p>
          <a:p>
            <a:pPr algn="just"/>
            <a:r>
              <a:rPr lang="ru-RU" sz="3600" cap="none" dirty="0"/>
              <a:t>Во-вторых, речевой этикет определяется ситуацией, в которой происходит общение. </a:t>
            </a:r>
          </a:p>
          <a:p>
            <a:pPr algn="just"/>
            <a:endParaRPr lang="ru-RU" sz="3600" b="1" cap="none" dirty="0"/>
          </a:p>
        </p:txBody>
      </p:sp>
    </p:spTree>
    <p:extLst>
      <p:ext uri="{BB962C8B-B14F-4D97-AF65-F5344CB8AC3E}">
        <p14:creationId xmlns:p14="http://schemas.microsoft.com/office/powerpoint/2010/main" val="8275247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719562-D715-D300-9D2C-4B2DF367A746}"/>
              </a:ext>
            </a:extLst>
          </p:cNvPr>
          <p:cNvSpPr>
            <a:spLocks noGrp="1"/>
          </p:cNvSpPr>
          <p:nvPr>
            <p:ph type="title"/>
          </p:nvPr>
        </p:nvSpPr>
        <p:spPr>
          <a:xfrm>
            <a:off x="684211" y="-59501"/>
            <a:ext cx="11251115" cy="1507067"/>
          </a:xfrm>
        </p:spPr>
        <p:txBody>
          <a:bodyPr>
            <a:normAutofit/>
          </a:bodyPr>
          <a:lstStyle/>
          <a:p>
            <a:r>
              <a:rPr lang="ru-RU" sz="3200" dirty="0"/>
              <a:t>Формулы речевого этикета</a:t>
            </a:r>
          </a:p>
        </p:txBody>
      </p:sp>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204053" y="1003320"/>
            <a:ext cx="11731273" cy="5527986"/>
          </a:xfrm>
        </p:spPr>
        <p:txBody>
          <a:bodyPr>
            <a:noAutofit/>
          </a:bodyPr>
          <a:lstStyle/>
          <a:p>
            <a:pPr algn="just"/>
            <a:r>
              <a:rPr lang="ru-RU" sz="2800" b="1" cap="none" dirty="0"/>
              <a:t>Формулы приветствия</a:t>
            </a:r>
            <a:r>
              <a:rPr lang="ru-RU" sz="2800" cap="none" dirty="0"/>
              <a:t>:</a:t>
            </a:r>
          </a:p>
          <a:p>
            <a:pPr lvl="1" algn="just"/>
            <a:r>
              <a:rPr lang="ru-RU" sz="2400" cap="none" dirty="0"/>
              <a:t>В русском языке основное приветствие — </a:t>
            </a:r>
            <a:r>
              <a:rPr lang="ru-RU" sz="2400" i="1" cap="none" dirty="0"/>
              <a:t>здравствуйте. </a:t>
            </a:r>
          </a:p>
          <a:p>
            <a:pPr lvl="1" algn="just"/>
            <a:r>
              <a:rPr lang="ru-RU" sz="2400" cap="none" dirty="0"/>
              <a:t>— </a:t>
            </a:r>
            <a:r>
              <a:rPr lang="ru-RU" sz="2400" i="1" cap="none" dirty="0"/>
              <a:t>(Очень) рад вас видеть (приветствовать)! </a:t>
            </a:r>
          </a:p>
          <a:p>
            <a:pPr algn="just"/>
            <a:r>
              <a:rPr lang="ru-RU" sz="2800" b="1" i="1" cap="none" dirty="0"/>
              <a:t>Формулы представления</a:t>
            </a:r>
            <a:r>
              <a:rPr lang="ru-RU" sz="2800" i="1" cap="none" dirty="0"/>
              <a:t>: </a:t>
            </a:r>
          </a:p>
          <a:p>
            <a:pPr lvl="1" algn="just"/>
            <a:r>
              <a:rPr lang="ru-RU" sz="2400" cap="none" dirty="0"/>
              <a:t>— </a:t>
            </a:r>
            <a:r>
              <a:rPr lang="ru-RU" sz="2400" i="1" cap="none" dirty="0" smtClean="0"/>
              <a:t>Позвольте </a:t>
            </a:r>
            <a:r>
              <a:rPr lang="ru-RU" sz="2400" i="1" cap="none" dirty="0"/>
              <a:t>(разрешите) представиться. </a:t>
            </a:r>
          </a:p>
          <a:p>
            <a:pPr lvl="1" algn="just"/>
            <a:r>
              <a:rPr lang="ru-RU" sz="2400" i="1" cap="none" dirty="0"/>
              <a:t>— Познакомьтесь (пожалуйста). Анна Сергеевна Зубкова. Анатолий Сергеевич Сорокин. </a:t>
            </a:r>
          </a:p>
          <a:p>
            <a:pPr lvl="1" algn="just"/>
            <a:r>
              <a:rPr lang="ru-RU" sz="2400" i="1" cap="none" dirty="0"/>
              <a:t>— Я хочу (хотел бы) представить вас...</a:t>
            </a:r>
          </a:p>
          <a:p>
            <a:pPr algn="just"/>
            <a:r>
              <a:rPr lang="ru-RU" sz="2800" b="1" i="1" cap="none" dirty="0"/>
              <a:t>Выражение благодарности</a:t>
            </a:r>
            <a:r>
              <a:rPr lang="ru-RU" sz="2800" i="1" cap="none" dirty="0"/>
              <a:t>: </a:t>
            </a:r>
          </a:p>
          <a:p>
            <a:pPr lvl="1" algn="just"/>
            <a:r>
              <a:rPr lang="ru-RU" sz="2400" i="1" cap="none" dirty="0"/>
              <a:t>— </a:t>
            </a:r>
            <a:r>
              <a:rPr lang="ru-RU" sz="2400" i="1" cap="none" dirty="0" smtClean="0"/>
              <a:t>Позвольте </a:t>
            </a:r>
            <a:r>
              <a:rPr lang="ru-RU" sz="2400" i="1" cap="none" dirty="0"/>
              <a:t>(разрешите) выразить (большую, огромную) благодарность Николаю Петровичу Быстрову за отлично (прекрасно) организованную выставку. </a:t>
            </a:r>
          </a:p>
        </p:txBody>
      </p:sp>
    </p:spTree>
    <p:extLst>
      <p:ext uri="{BB962C8B-B14F-4D97-AF65-F5344CB8AC3E}">
        <p14:creationId xmlns:p14="http://schemas.microsoft.com/office/powerpoint/2010/main" val="39290905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D0D3FE-9D68-8014-9C6E-B26A8B179F7A}"/>
              </a:ext>
            </a:extLst>
          </p:cNvPr>
          <p:cNvSpPr>
            <a:spLocks noGrp="1"/>
          </p:cNvSpPr>
          <p:nvPr>
            <p:ph idx="1"/>
          </p:nvPr>
        </p:nvSpPr>
        <p:spPr>
          <a:xfrm>
            <a:off x="288758" y="1459832"/>
            <a:ext cx="11630526" cy="5122109"/>
          </a:xfrm>
        </p:spPr>
        <p:txBody>
          <a:bodyPr>
            <a:normAutofit/>
          </a:bodyPr>
          <a:lstStyle/>
          <a:p>
            <a:pPr algn="just"/>
            <a:r>
              <a:rPr lang="ru-RU" sz="2800" b="0" i="0" cap="none" dirty="0">
                <a:solidFill>
                  <a:srgbClr val="363636"/>
                </a:solidFill>
                <a:effectLst/>
                <a:latin typeface="tahoma" panose="020B0604030504040204" pitchFamily="34" charset="0"/>
              </a:rPr>
              <a:t>Речевой этикет приветствий предусматривает и характер поведения, т. </a:t>
            </a:r>
            <a:r>
              <a:rPr lang="ru-RU" sz="2800" b="0" i="0" cap="none" dirty="0" smtClean="0">
                <a:solidFill>
                  <a:srgbClr val="363636"/>
                </a:solidFill>
                <a:effectLst/>
                <a:latin typeface="tahoma" panose="020B0604030504040204" pitchFamily="34" charset="0"/>
              </a:rPr>
              <a:t>е. очередность </a:t>
            </a:r>
            <a:r>
              <a:rPr lang="ru-RU" sz="2800" b="0" i="0" cap="none" dirty="0">
                <a:solidFill>
                  <a:srgbClr val="363636"/>
                </a:solidFill>
                <a:effectLst/>
                <a:latin typeface="tahoma" panose="020B0604030504040204" pitchFamily="34" charset="0"/>
              </a:rPr>
              <a:t>приветствия. Первыми привет­ствуют:</a:t>
            </a:r>
          </a:p>
          <a:p>
            <a:pPr algn="just"/>
            <a:r>
              <a:rPr lang="ru-RU" sz="2800" b="0" i="0" cap="none" dirty="0">
                <a:solidFill>
                  <a:srgbClr val="363636"/>
                </a:solidFill>
                <a:effectLst/>
                <a:latin typeface="tahoma" panose="020B0604030504040204" pitchFamily="34" charset="0"/>
              </a:rPr>
              <a:t>— Мужчина — женщину;</a:t>
            </a:r>
          </a:p>
          <a:p>
            <a:pPr algn="just"/>
            <a:r>
              <a:rPr lang="ru-RU" sz="2800" b="0" i="0" cap="none" dirty="0">
                <a:solidFill>
                  <a:srgbClr val="363636"/>
                </a:solidFill>
                <a:effectLst/>
                <a:latin typeface="tahoma" panose="020B0604030504040204" pitchFamily="34" charset="0"/>
              </a:rPr>
              <a:t>— Младший (младшая) по возрасту — старшего (стар­шую);</a:t>
            </a:r>
          </a:p>
          <a:p>
            <a:pPr algn="just"/>
            <a:r>
              <a:rPr lang="ru-RU" sz="2800" b="0" i="0" cap="none" dirty="0">
                <a:solidFill>
                  <a:srgbClr val="363636"/>
                </a:solidFill>
                <a:effectLst/>
                <a:latin typeface="tahoma" panose="020B0604030504040204" pitchFamily="34" charset="0"/>
              </a:rPr>
              <a:t>— Младшая по возрасту женщина — мужчину, который значительно старше ее;</a:t>
            </a:r>
          </a:p>
          <a:p>
            <a:pPr algn="just"/>
            <a:r>
              <a:rPr lang="ru-RU" sz="2800" b="0" i="0" cap="none" dirty="0">
                <a:solidFill>
                  <a:srgbClr val="363636"/>
                </a:solidFill>
                <a:effectLst/>
                <a:latin typeface="tahoma" panose="020B0604030504040204" pitchFamily="34" charset="0"/>
              </a:rPr>
              <a:t>— Младший по должности — старшего;</a:t>
            </a:r>
          </a:p>
          <a:p>
            <a:pPr algn="just"/>
            <a:r>
              <a:rPr lang="ru-RU" sz="2800" b="0" i="0" cap="none" dirty="0">
                <a:solidFill>
                  <a:srgbClr val="363636"/>
                </a:solidFill>
                <a:effectLst/>
                <a:latin typeface="tahoma" panose="020B0604030504040204" pitchFamily="34" charset="0"/>
              </a:rPr>
              <a:t>— Член делегации — ее руководителя.</a:t>
            </a:r>
          </a:p>
        </p:txBody>
      </p:sp>
    </p:spTree>
    <p:extLst>
      <p:ext uri="{BB962C8B-B14F-4D97-AF65-F5344CB8AC3E}">
        <p14:creationId xmlns:p14="http://schemas.microsoft.com/office/powerpoint/2010/main" val="17023266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653164" y="665007"/>
            <a:ext cx="10885671" cy="5527986"/>
          </a:xfrm>
        </p:spPr>
        <p:txBody>
          <a:bodyPr>
            <a:noAutofit/>
          </a:bodyPr>
          <a:lstStyle/>
          <a:p>
            <a:pPr algn="just"/>
            <a:r>
              <a:rPr lang="ru-RU" sz="2800" b="1" i="1" cap="none" dirty="0"/>
              <a:t>Замечание, предупреждение</a:t>
            </a:r>
            <a:r>
              <a:rPr lang="ru-RU" sz="2800" i="1" cap="none" dirty="0"/>
              <a:t>: </a:t>
            </a:r>
          </a:p>
          <a:p>
            <a:pPr lvl="1" algn="just"/>
            <a:r>
              <a:rPr lang="ru-RU" sz="2400" i="1" cap="none" dirty="0"/>
              <a:t>— Администрация (дирекция, правление, редакция) вынуждена сделать (серьезное) предупреждение (замечание)... </a:t>
            </a:r>
            <a:endParaRPr lang="ru-RU" sz="2400" cap="none" dirty="0"/>
          </a:p>
          <a:p>
            <a:pPr algn="just"/>
            <a:r>
              <a:rPr lang="ru-RU" sz="2800" b="1" i="1" cap="none" dirty="0"/>
              <a:t>Формула просьбы</a:t>
            </a:r>
            <a:r>
              <a:rPr lang="ru-RU" sz="2800" cap="none" dirty="0"/>
              <a:t>:</a:t>
            </a:r>
          </a:p>
          <a:p>
            <a:pPr lvl="1" algn="just"/>
            <a:r>
              <a:rPr lang="ru-RU" sz="2400" cap="none" dirty="0"/>
              <a:t>— </a:t>
            </a:r>
            <a:r>
              <a:rPr lang="ru-RU" sz="2400" i="1" cap="none" dirty="0"/>
              <a:t>Сделайте одолжение, выполните (мою) просьбу... </a:t>
            </a:r>
          </a:p>
          <a:p>
            <a:pPr algn="just"/>
            <a:r>
              <a:rPr lang="ru-RU" sz="2800" i="1" cap="none" dirty="0"/>
              <a:t>При </a:t>
            </a:r>
            <a:r>
              <a:rPr lang="ru-RU" sz="2800" b="1" i="1" cap="none" dirty="0"/>
              <a:t>отказе</a:t>
            </a:r>
            <a:r>
              <a:rPr lang="ru-RU" sz="2800" i="1" cap="none" dirty="0"/>
              <a:t> </a:t>
            </a:r>
            <a:r>
              <a:rPr lang="ru-RU" sz="2800" cap="none" dirty="0"/>
              <a:t>используются выражения: </a:t>
            </a:r>
          </a:p>
          <a:p>
            <a:pPr lvl="1" algn="just"/>
            <a:r>
              <a:rPr lang="ru-RU" sz="2400" cap="none" dirty="0"/>
              <a:t>— </a:t>
            </a:r>
            <a:r>
              <a:rPr lang="ru-RU" sz="2400" i="1" cap="none" dirty="0"/>
              <a:t>(Я) не могу (не в силах, не в состоянии) помочь (разрешить, оказать содействие). </a:t>
            </a:r>
          </a:p>
          <a:p>
            <a:pPr lvl="1" algn="just"/>
            <a:r>
              <a:rPr lang="ru-RU" sz="2400" i="1" cap="none" dirty="0"/>
              <a:t>— Вы умеете хорошо (прекрасно) руководить (управлять) людьми, организовать их. </a:t>
            </a:r>
          </a:p>
          <a:p>
            <a:pPr lvl="1" algn="just"/>
            <a:r>
              <a:rPr lang="ru-RU" sz="2400" i="1" cap="none" dirty="0"/>
              <a:t>— С вами приятно (хорошо) иметь дело (работать, сотрудничать). </a:t>
            </a:r>
          </a:p>
        </p:txBody>
      </p:sp>
    </p:spTree>
    <p:extLst>
      <p:ext uri="{BB962C8B-B14F-4D97-AF65-F5344CB8AC3E}">
        <p14:creationId xmlns:p14="http://schemas.microsoft.com/office/powerpoint/2010/main" val="2496231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E83BBDE-A447-7191-C19D-0CC30120D8C7}"/>
              </a:ext>
            </a:extLst>
          </p:cNvPr>
          <p:cNvSpPr>
            <a:spLocks noGrp="1"/>
          </p:cNvSpPr>
          <p:nvPr>
            <p:ph idx="1"/>
          </p:nvPr>
        </p:nvSpPr>
        <p:spPr>
          <a:xfrm>
            <a:off x="167683" y="694032"/>
            <a:ext cx="11856633" cy="5863389"/>
          </a:xfrm>
        </p:spPr>
        <p:txBody>
          <a:bodyPr>
            <a:noAutofit/>
          </a:bodyPr>
          <a:lstStyle/>
          <a:p>
            <a:pPr algn="just"/>
            <a:r>
              <a:rPr lang="ru-RU" sz="2800" b="1" i="1" cap="none" dirty="0"/>
              <a:t>Формулы сочувствия</a:t>
            </a:r>
            <a:r>
              <a:rPr lang="ru-RU" sz="2800" i="1" cap="none" dirty="0"/>
              <a:t>: </a:t>
            </a:r>
          </a:p>
          <a:p>
            <a:pPr lvl="1" algn="just"/>
            <a:r>
              <a:rPr lang="ru-RU" sz="2400" i="1" cap="none" dirty="0"/>
              <a:t>— Позвольте мне выразить вам мои искренние сочувствия по поводу болезни вашей мамы, я могу вам чем-то помочь (быть чем-то полезен)? Знайте, что я всегда буду рад помочь вам… </a:t>
            </a:r>
            <a:endParaRPr lang="ru-RU" sz="2400" cap="none" dirty="0"/>
          </a:p>
          <a:p>
            <a:pPr algn="just"/>
            <a:r>
              <a:rPr lang="ru-RU" sz="2800" b="1" i="1" cap="none" dirty="0"/>
              <a:t>Формулы прощания</a:t>
            </a:r>
            <a:r>
              <a:rPr lang="ru-RU" sz="2800" i="1" cap="none" dirty="0"/>
              <a:t>: </a:t>
            </a:r>
          </a:p>
          <a:p>
            <a:pPr lvl="1" algn="just"/>
            <a:r>
              <a:rPr lang="ru-RU" sz="2400" cap="none" dirty="0"/>
              <a:t>В русском языке основное прощание </a:t>
            </a:r>
            <a:r>
              <a:rPr lang="ru-RU" sz="2400" i="1" cap="none" dirty="0"/>
              <a:t>— до свидания. </a:t>
            </a:r>
          </a:p>
          <a:p>
            <a:pPr lvl="1" algn="just"/>
            <a:r>
              <a:rPr lang="ru-RU" sz="2400" i="1" cap="none" dirty="0"/>
              <a:t>— До скорого свидания! Если люди расстаются надолго, они могут сказать: прощай(те)! </a:t>
            </a:r>
            <a:endParaRPr lang="ru-RU" sz="2400" cap="none" dirty="0"/>
          </a:p>
        </p:txBody>
      </p:sp>
    </p:spTree>
    <p:extLst>
      <p:ext uri="{BB962C8B-B14F-4D97-AF65-F5344CB8AC3E}">
        <p14:creationId xmlns:p14="http://schemas.microsoft.com/office/powerpoint/2010/main" val="79866470"/>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docProps/app.xml><?xml version="1.0" encoding="utf-8"?>
<Properties xmlns="http://schemas.openxmlformats.org/officeDocument/2006/extended-properties" xmlns:vt="http://schemas.openxmlformats.org/officeDocument/2006/docPropsVTypes">
  <Template>Капля</Template>
  <TotalTime>2870</TotalTime>
  <Words>1310</Words>
  <Application>Microsoft Office PowerPoint</Application>
  <PresentationFormat>Широкоэкранный</PresentationFormat>
  <Paragraphs>98</Paragraphs>
  <Slides>19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tahoma</vt:lpstr>
      <vt:lpstr>Times New Roman</vt:lpstr>
      <vt:lpstr>Tw Cen MT</vt:lpstr>
      <vt:lpstr>Tw Cen MT (Основной текст)</vt:lpstr>
      <vt:lpstr>Капля</vt:lpstr>
      <vt:lpstr>Речевой этикет</vt:lpstr>
      <vt:lpstr>Речевой этикет</vt:lpstr>
      <vt:lpstr>Что регулирует речевой этикет?</vt:lpstr>
      <vt:lpstr>Что регулирует речевой этикет?</vt:lpstr>
      <vt:lpstr>Презентация PowerPoint</vt:lpstr>
      <vt:lpstr>Формулы речевого этикета</vt:lpstr>
      <vt:lpstr>Презентация PowerPoint</vt:lpstr>
      <vt:lpstr>Презентация PowerPoint</vt:lpstr>
      <vt:lpstr>Презентация PowerPoint</vt:lpstr>
      <vt:lpstr>Обращение в русском языке</vt:lpstr>
      <vt:lpstr>Задание 1</vt:lpstr>
      <vt:lpstr>Задание 2</vt:lpstr>
      <vt:lpstr>Задание 3</vt:lpstr>
      <vt:lpstr>Задание 4</vt:lpstr>
      <vt:lpstr>Задание 5</vt:lpstr>
      <vt:lpstr>Задание 6</vt:lpstr>
      <vt:lpstr>Задание 7</vt:lpstr>
      <vt:lpstr>Задание 7</vt:lpstr>
      <vt:lpstr>Задание 8</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русской орфографии. Правописание корней и приставок в русском языке.</dc:title>
  <dc:creator>Белозор Анастасия Сергеевна</dc:creator>
  <cp:lastModifiedBy>Белозор Анастасия Сергеевна</cp:lastModifiedBy>
  <cp:revision>78</cp:revision>
  <dcterms:created xsi:type="dcterms:W3CDTF">2022-11-23T07:38:40Z</dcterms:created>
  <dcterms:modified xsi:type="dcterms:W3CDTF">2023-12-05T02:37:10Z</dcterms:modified>
</cp:coreProperties>
</file>