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95"/>
  </p:notesMasterIdLst>
  <p:sldIdLst>
    <p:sldId id="256" r:id="rId2"/>
    <p:sldId id="257" r:id="rId3"/>
    <p:sldId id="278" r:id="rId4"/>
    <p:sldId id="310" r:id="rId5"/>
    <p:sldId id="284" r:id="rId6"/>
    <p:sldId id="311" r:id="rId7"/>
    <p:sldId id="285" r:id="rId8"/>
    <p:sldId id="312" r:id="rId9"/>
    <p:sldId id="313" r:id="rId10"/>
    <p:sldId id="314" r:id="rId11"/>
    <p:sldId id="286" r:id="rId12"/>
    <p:sldId id="287" r:id="rId13"/>
    <p:sldId id="288" r:id="rId14"/>
    <p:sldId id="352" r:id="rId15"/>
    <p:sldId id="315" r:id="rId16"/>
    <p:sldId id="316" r:id="rId17"/>
    <p:sldId id="317" r:id="rId18"/>
    <p:sldId id="289" r:id="rId19"/>
    <p:sldId id="290" r:id="rId20"/>
    <p:sldId id="291" r:id="rId21"/>
    <p:sldId id="292" r:id="rId22"/>
    <p:sldId id="293" r:id="rId23"/>
    <p:sldId id="294" r:id="rId24"/>
    <p:sldId id="295" r:id="rId25"/>
    <p:sldId id="296" r:id="rId26"/>
    <p:sldId id="298" r:id="rId27"/>
    <p:sldId id="303" r:id="rId28"/>
    <p:sldId id="304" r:id="rId29"/>
    <p:sldId id="321" r:id="rId30"/>
    <p:sldId id="322" r:id="rId31"/>
    <p:sldId id="323" r:id="rId32"/>
    <p:sldId id="324" r:id="rId33"/>
    <p:sldId id="301" r:id="rId34"/>
    <p:sldId id="325" r:id="rId35"/>
    <p:sldId id="326" r:id="rId36"/>
    <p:sldId id="327" r:id="rId37"/>
    <p:sldId id="328" r:id="rId38"/>
    <p:sldId id="302" r:id="rId39"/>
    <p:sldId id="329" r:id="rId40"/>
    <p:sldId id="330" r:id="rId41"/>
    <p:sldId id="331" r:id="rId42"/>
    <p:sldId id="305" r:id="rId43"/>
    <p:sldId id="354" r:id="rId44"/>
    <p:sldId id="332" r:id="rId45"/>
    <p:sldId id="351" r:id="rId46"/>
    <p:sldId id="350" r:id="rId47"/>
    <p:sldId id="353" r:id="rId48"/>
    <p:sldId id="306" r:id="rId49"/>
    <p:sldId id="357" r:id="rId50"/>
    <p:sldId id="355" r:id="rId51"/>
    <p:sldId id="334" r:id="rId52"/>
    <p:sldId id="335" r:id="rId53"/>
    <p:sldId id="336" r:id="rId54"/>
    <p:sldId id="307" r:id="rId55"/>
    <p:sldId id="308" r:id="rId56"/>
    <p:sldId id="356" r:id="rId57"/>
    <p:sldId id="337" r:id="rId58"/>
    <p:sldId id="309" r:id="rId59"/>
    <p:sldId id="338" r:id="rId60"/>
    <p:sldId id="339" r:id="rId61"/>
    <p:sldId id="340" r:id="rId62"/>
    <p:sldId id="259" r:id="rId63"/>
    <p:sldId id="349" r:id="rId64"/>
    <p:sldId id="260" r:id="rId65"/>
    <p:sldId id="261" r:id="rId66"/>
    <p:sldId id="262" r:id="rId67"/>
    <p:sldId id="263" r:id="rId68"/>
    <p:sldId id="348" r:id="rId69"/>
    <p:sldId id="341" r:id="rId70"/>
    <p:sldId id="345" r:id="rId71"/>
    <p:sldId id="346" r:id="rId72"/>
    <p:sldId id="347" r:id="rId73"/>
    <p:sldId id="342" r:id="rId74"/>
    <p:sldId id="343" r:id="rId75"/>
    <p:sldId id="265" r:id="rId76"/>
    <p:sldId id="269" r:id="rId77"/>
    <p:sldId id="267" r:id="rId78"/>
    <p:sldId id="268" r:id="rId79"/>
    <p:sldId id="270" r:id="rId80"/>
    <p:sldId id="271" r:id="rId81"/>
    <p:sldId id="272" r:id="rId82"/>
    <p:sldId id="273" r:id="rId83"/>
    <p:sldId id="274" r:id="rId84"/>
    <p:sldId id="275" r:id="rId85"/>
    <p:sldId id="276" r:id="rId86"/>
    <p:sldId id="358" r:id="rId87"/>
    <p:sldId id="359" r:id="rId88"/>
    <p:sldId id="360" r:id="rId89"/>
    <p:sldId id="361" r:id="rId90"/>
    <p:sldId id="362" r:id="rId91"/>
    <p:sldId id="277" r:id="rId92"/>
    <p:sldId id="283" r:id="rId93"/>
    <p:sldId id="297" r:id="rId9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C7CC1-9035-49A2-BBBB-7A1DFA8191D9}" type="datetimeFigureOut">
              <a:rPr lang="ru-RU" smtClean="0"/>
              <a:pPr/>
              <a:t>31.08.2020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733AA-15DC-41D9-ABE0-9740FDCCFC2E}" type="slidenum">
              <a:rPr lang="ru-RU" smtClean="0"/>
              <a:pPr/>
              <a:t>‹#›</a:t>
            </a:fld>
            <a:endParaRPr lang="ru-RU"/>
          </a:p>
        </p:txBody>
      </p:sp>
    </p:spTree>
    <p:extLst>
      <p:ext uri="{BB962C8B-B14F-4D97-AF65-F5344CB8AC3E}">
        <p14:creationId xmlns:p14="http://schemas.microsoft.com/office/powerpoint/2010/main" val="347483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8/31/2020</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8/31/2020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8/31/2020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8/31/2020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8/31/2020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8/31/2020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8/31/2020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8/31/2020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8/31/2020</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lum bright="-6000" contrast="-30000"/>
          </a:blip>
          <a:srcRect/>
          <a:stretch>
            <a:fillRect/>
          </a:stretch>
        </p:blipFill>
        <p:spPr bwMode="auto">
          <a:xfrm>
            <a:off x="0" y="3379"/>
            <a:ext cx="9144000" cy="6854621"/>
          </a:xfrm>
          <a:prstGeom prst="rect">
            <a:avLst/>
          </a:prstGeom>
          <a:ln w="9525">
            <a:noFill/>
            <a:miter lim="800000"/>
            <a:headEnd/>
            <a:tailEnd/>
          </a:ln>
        </p:spPr>
      </p:pic>
      <p:sp>
        <p:nvSpPr>
          <p:cNvPr id="7" name="TextBox 6"/>
          <p:cNvSpPr txBox="1"/>
          <p:nvPr/>
        </p:nvSpPr>
        <p:spPr>
          <a:xfrm>
            <a:off x="971600" y="2060848"/>
            <a:ext cx="7162800" cy="3754874"/>
          </a:xfrm>
          <a:prstGeom prst="rect">
            <a:avLst/>
          </a:prstGeom>
          <a:noFill/>
        </p:spPr>
        <p:txBody>
          <a:bodyPr wrap="square" rtlCol="0">
            <a:spAutoFit/>
          </a:bodyPr>
          <a:lstStyle/>
          <a:p>
            <a:pPr algn="ctr"/>
            <a:r>
              <a:rPr lang="en-US" sz="2800" b="1" dirty="0" smtClean="0">
                <a:solidFill>
                  <a:srgbClr val="FFFF00"/>
                </a:solidFill>
              </a:rPr>
              <a:t> </a:t>
            </a:r>
            <a:r>
              <a:rPr lang="ru-RU" sz="2800" b="1" dirty="0" smtClean="0">
                <a:solidFill>
                  <a:srgbClr val="FFFF00"/>
                </a:solidFill>
              </a:rPr>
              <a:t> </a:t>
            </a:r>
            <a:r>
              <a:rPr lang="ru-RU" sz="2800" b="1" dirty="0" smtClean="0">
                <a:solidFill>
                  <a:schemeClr val="bg1"/>
                </a:solidFill>
                <a:latin typeface="Times New Roman" panose="02020603050405020304" pitchFamily="18" charset="0"/>
                <a:cs typeface="Times New Roman" panose="02020603050405020304" pitchFamily="18" charset="0"/>
              </a:rPr>
              <a:t>ЛЕКЦИЯ № 1</a:t>
            </a:r>
            <a:endParaRPr lang="ru-RU" sz="2800" b="1" dirty="0" smtClean="0">
              <a:solidFill>
                <a:srgbClr val="FFFF00"/>
              </a:solidFill>
              <a:latin typeface="Times New Roman" panose="02020603050405020304" pitchFamily="18" charset="0"/>
              <a:cs typeface="Times New Roman" panose="02020603050405020304" pitchFamily="18" charset="0"/>
            </a:endParaRPr>
          </a:p>
          <a:p>
            <a:pPr algn="ctr"/>
            <a:r>
              <a:rPr lang="ru-RU" sz="4000" b="1" dirty="0" smtClean="0">
                <a:solidFill>
                  <a:srgbClr val="FFFF00"/>
                </a:solidFill>
                <a:latin typeface="Times New Roman" pitchFamily="18" charset="0"/>
                <a:cs typeface="Times New Roman" pitchFamily="18" charset="0"/>
              </a:rPr>
              <a:t>ТЕМА</a:t>
            </a:r>
            <a:r>
              <a:rPr lang="ru-RU" sz="4800" b="1" dirty="0" smtClean="0">
                <a:solidFill>
                  <a:srgbClr val="FFFF00"/>
                </a:solidFill>
                <a:latin typeface="Times New Roman" pitchFamily="18" charset="0"/>
                <a:cs typeface="Times New Roman" pitchFamily="18" charset="0"/>
              </a:rPr>
              <a:t>: «Организация психиатрической помощи»</a:t>
            </a:r>
          </a:p>
          <a:p>
            <a:pPr algn="ctr"/>
            <a:endParaRPr lang="ru-RU" sz="4800" b="1" dirty="0" smtClean="0">
              <a:solidFill>
                <a:srgbClr val="FFFF00"/>
              </a:solidFill>
              <a:latin typeface="Times New Roman" pitchFamily="18" charset="0"/>
              <a:cs typeface="Times New Roman" pitchFamily="18" charset="0"/>
            </a:endParaRPr>
          </a:p>
          <a:p>
            <a:endParaRPr lang="ru-RU" dirty="0">
              <a:solidFill>
                <a:srgbClr val="FFFF00"/>
              </a:solidFill>
            </a:endParaRPr>
          </a:p>
        </p:txBody>
      </p:sp>
      <p:sp>
        <p:nvSpPr>
          <p:cNvPr id="3" name="Прямоугольник 2"/>
          <p:cNvSpPr/>
          <p:nvPr/>
        </p:nvSpPr>
        <p:spPr>
          <a:xfrm>
            <a:off x="0" y="116632"/>
            <a:ext cx="9106000" cy="1754326"/>
          </a:xfrm>
          <a:prstGeom prst="rect">
            <a:avLst/>
          </a:prstGeom>
        </p:spPr>
        <p:txBody>
          <a:bodyPr wrap="square">
            <a:spAutoFit/>
          </a:bodyPr>
          <a:lstStyle/>
          <a:p>
            <a:pPr algn="ctr"/>
            <a:r>
              <a:rPr lang="ru-RU" b="1" dirty="0" smtClean="0">
                <a:solidFill>
                  <a:schemeClr val="bg1"/>
                </a:solidFill>
                <a:latin typeface="Times New Roman" pitchFamily="18" charset="0"/>
                <a:cs typeface="Times New Roman" pitchFamily="18" charset="0"/>
              </a:rPr>
              <a:t>Федеральное </a:t>
            </a:r>
            <a:r>
              <a:rPr lang="ru-RU" b="1" dirty="0">
                <a:solidFill>
                  <a:schemeClr val="bg1"/>
                </a:solidFill>
                <a:latin typeface="Times New Roman" pitchFamily="18" charset="0"/>
                <a:cs typeface="Times New Roman" pitchFamily="18" charset="0"/>
              </a:rPr>
              <a:t>Государственное бюджетное образовательное учреждение</a:t>
            </a:r>
            <a:br>
              <a:rPr lang="ru-RU" b="1" dirty="0">
                <a:solidFill>
                  <a:schemeClr val="bg1"/>
                </a:solidFill>
                <a:latin typeface="Times New Roman" pitchFamily="18" charset="0"/>
                <a:cs typeface="Times New Roman" pitchFamily="18" charset="0"/>
              </a:rPr>
            </a:br>
            <a:r>
              <a:rPr lang="ru-RU" b="1" dirty="0">
                <a:solidFill>
                  <a:schemeClr val="bg1"/>
                </a:solidFill>
                <a:latin typeface="Times New Roman" pitchFamily="18" charset="0"/>
                <a:cs typeface="Times New Roman" pitchFamily="18" charset="0"/>
              </a:rPr>
              <a:t>высшего образования</a:t>
            </a:r>
            <a:br>
              <a:rPr lang="ru-RU" b="1" dirty="0">
                <a:solidFill>
                  <a:schemeClr val="bg1"/>
                </a:solidFill>
                <a:latin typeface="Times New Roman" pitchFamily="18" charset="0"/>
                <a:cs typeface="Times New Roman" pitchFamily="18" charset="0"/>
              </a:rPr>
            </a:br>
            <a:r>
              <a:rPr lang="ru-RU" b="1" dirty="0">
                <a:solidFill>
                  <a:schemeClr val="bg1"/>
                </a:solidFill>
                <a:latin typeface="Times New Roman" pitchFamily="18" charset="0"/>
                <a:cs typeface="Times New Roman" pitchFamily="18" charset="0"/>
              </a:rPr>
              <a:t>«Красноярский государственный медицинский университет имени </a:t>
            </a:r>
            <a:br>
              <a:rPr lang="ru-RU" b="1" dirty="0">
                <a:solidFill>
                  <a:schemeClr val="bg1"/>
                </a:solidFill>
                <a:latin typeface="Times New Roman" pitchFamily="18" charset="0"/>
                <a:cs typeface="Times New Roman" pitchFamily="18" charset="0"/>
              </a:rPr>
            </a:br>
            <a:r>
              <a:rPr lang="ru-RU" b="1" dirty="0">
                <a:solidFill>
                  <a:schemeClr val="bg1"/>
                </a:solidFill>
                <a:latin typeface="Times New Roman" pitchFamily="18" charset="0"/>
                <a:cs typeface="Times New Roman" pitchFamily="18" charset="0"/>
              </a:rPr>
              <a:t>профессора В.Ф. Войно-Ясенецкого»</a:t>
            </a:r>
            <a:br>
              <a:rPr lang="ru-RU" b="1" dirty="0">
                <a:solidFill>
                  <a:schemeClr val="bg1"/>
                </a:solidFill>
                <a:latin typeface="Times New Roman" pitchFamily="18" charset="0"/>
                <a:cs typeface="Times New Roman" pitchFamily="18" charset="0"/>
              </a:rPr>
            </a:br>
            <a:r>
              <a:rPr lang="ru-RU" b="1" dirty="0">
                <a:solidFill>
                  <a:schemeClr val="bg1"/>
                </a:solidFill>
                <a:latin typeface="Times New Roman" pitchFamily="18" charset="0"/>
                <a:cs typeface="Times New Roman" pitchFamily="18" charset="0"/>
              </a:rPr>
              <a:t>Министерства здравоохранения  Российской Федерации</a:t>
            </a:r>
            <a:br>
              <a:rPr lang="ru-RU" b="1" dirty="0">
                <a:solidFill>
                  <a:schemeClr val="bg1"/>
                </a:solidFill>
                <a:latin typeface="Times New Roman" pitchFamily="18" charset="0"/>
                <a:cs typeface="Times New Roman" pitchFamily="18" charset="0"/>
              </a:rPr>
            </a:br>
            <a:r>
              <a:rPr lang="ru-RU" b="1" dirty="0">
                <a:solidFill>
                  <a:schemeClr val="bg1"/>
                </a:solidFill>
                <a:latin typeface="Times New Roman" pitchFamily="18" charset="0"/>
                <a:cs typeface="Times New Roman" pitchFamily="18" charset="0"/>
              </a:rPr>
              <a:t>Фармацевтический колледж </a:t>
            </a: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fotkionline.ucoz.ru/_ph/3/4893311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57200"/>
            <a:ext cx="7772400" cy="1600200"/>
          </a:xfrm>
        </p:spPr>
        <p:txBody>
          <a:bodyPr>
            <a:normAutofit fontScale="90000"/>
          </a:bodyPr>
          <a:lstStyle/>
          <a:p>
            <a:r>
              <a:rPr lang="ru-RU" b="1" dirty="0" smtClean="0">
                <a:solidFill>
                  <a:srgbClr val="C00000"/>
                </a:solidFill>
                <a:latin typeface="+mn-lt"/>
              </a:rPr>
              <a:t>Виды психиатрической помощи</a:t>
            </a:r>
            <a:endParaRPr lang="ru-RU" dirty="0">
              <a:solidFill>
                <a:srgbClr val="C00000"/>
              </a:solidFill>
              <a:latin typeface="+mn-lt"/>
            </a:endParaRPr>
          </a:p>
        </p:txBody>
      </p:sp>
      <p:sp>
        <p:nvSpPr>
          <p:cNvPr id="3" name="Подзаголовок 2"/>
          <p:cNvSpPr>
            <a:spLocks noGrp="1"/>
          </p:cNvSpPr>
          <p:nvPr>
            <p:ph type="subTitle" idx="1"/>
          </p:nvPr>
        </p:nvSpPr>
        <p:spPr>
          <a:xfrm>
            <a:off x="381000" y="2209800"/>
            <a:ext cx="8153400" cy="4343400"/>
          </a:xfrm>
        </p:spPr>
        <p:txBody>
          <a:bodyPr>
            <a:normAutofit fontScale="77500" lnSpcReduction="20000"/>
          </a:bodyPr>
          <a:lstStyle/>
          <a:p>
            <a:pPr algn="just"/>
            <a:r>
              <a:rPr lang="ru-RU" dirty="0" smtClean="0">
                <a:solidFill>
                  <a:schemeClr val="bg1">
                    <a:lumMod val="95000"/>
                    <a:lumOff val="5000"/>
                  </a:schemeClr>
                </a:solidFill>
              </a:rPr>
              <a:t>- </a:t>
            </a:r>
            <a:r>
              <a:rPr lang="ru-RU" b="1" dirty="0" smtClean="0">
                <a:solidFill>
                  <a:srgbClr val="C00000"/>
                </a:solidFill>
              </a:rPr>
              <a:t>Лечебно-диагностическая</a:t>
            </a:r>
            <a:r>
              <a:rPr lang="ru-RU" dirty="0">
                <a:solidFill>
                  <a:schemeClr val="bg1"/>
                </a:solidFill>
              </a:rPr>
              <a:t> </a:t>
            </a:r>
            <a:r>
              <a:rPr lang="ru-RU" dirty="0" smtClean="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rPr>
              <a:t>амбулаторная, стационарная, неотложная психиатрическая помощь;</a:t>
            </a:r>
          </a:p>
          <a:p>
            <a:pPr algn="just"/>
            <a:r>
              <a:rPr lang="ru-RU" dirty="0" smtClean="0">
                <a:solidFill>
                  <a:schemeClr val="bg1"/>
                </a:solidFill>
              </a:rPr>
              <a:t>- </a:t>
            </a:r>
            <a:r>
              <a:rPr lang="ru-RU" b="1" dirty="0" smtClean="0">
                <a:solidFill>
                  <a:srgbClr val="C00000"/>
                </a:solidFill>
              </a:rPr>
              <a:t>Учреждения реабилитации и социальной поддержки </a:t>
            </a:r>
            <a:r>
              <a:rPr lang="ru-RU" b="1" dirty="0" smtClean="0">
                <a:solidFill>
                  <a:schemeClr val="bg1"/>
                </a:solidFill>
                <a:latin typeface="Times New Roman" panose="02020603050405020304" pitchFamily="18" charset="0"/>
                <a:cs typeface="Times New Roman" panose="02020603050405020304" pitchFamily="18" charset="0"/>
              </a:rPr>
              <a:t>‒</a:t>
            </a:r>
            <a:r>
              <a:rPr lang="ru-RU" b="1" dirty="0" smtClean="0">
                <a:solidFill>
                  <a:srgbClr val="C00000"/>
                </a:solidFill>
                <a:latin typeface="Times New Roman" panose="02020603050405020304" pitchFamily="18" charset="0"/>
                <a:cs typeface="Times New Roman" panose="02020603050405020304" pitchFamily="18" charset="0"/>
              </a:rPr>
              <a:t> </a:t>
            </a:r>
            <a:r>
              <a:rPr lang="ru-RU" dirty="0" smtClean="0">
                <a:solidFill>
                  <a:schemeClr val="bg1"/>
                </a:solidFill>
              </a:rPr>
              <a:t>лечебно-трудовые мастерские, рабочие группы при органах социальной защиты для ухода за пациентами на дому, общежития и специализированные дома инвалидов для психически больных, оставшихся без опеки;</a:t>
            </a:r>
          </a:p>
          <a:p>
            <a:pPr algn="just"/>
            <a:r>
              <a:rPr lang="ru-RU" dirty="0" smtClean="0">
                <a:solidFill>
                  <a:schemeClr val="bg1"/>
                </a:solidFill>
              </a:rPr>
              <a:t>- </a:t>
            </a:r>
            <a:r>
              <a:rPr lang="ru-RU" b="1" dirty="0" smtClean="0">
                <a:solidFill>
                  <a:srgbClr val="C00000"/>
                </a:solidFill>
              </a:rPr>
              <a:t>Образование и профессиональная подготовка инвалидов </a:t>
            </a:r>
            <a:r>
              <a:rPr lang="ru-RU" b="1" dirty="0" smtClean="0">
                <a:solidFill>
                  <a:schemeClr val="bg1"/>
                </a:solidFill>
                <a:latin typeface="Times New Roman" panose="02020603050405020304" pitchFamily="18" charset="0"/>
                <a:cs typeface="Times New Roman" panose="02020603050405020304" pitchFamily="18" charset="0"/>
              </a:rPr>
              <a:t>‒</a:t>
            </a:r>
            <a:r>
              <a:rPr lang="ru-RU" b="1" dirty="0" smtClean="0">
                <a:solidFill>
                  <a:srgbClr val="C00000"/>
                </a:solidFill>
              </a:rPr>
              <a:t> </a:t>
            </a:r>
            <a:r>
              <a:rPr lang="ru-RU" dirty="0" smtClean="0">
                <a:solidFill>
                  <a:schemeClr val="bg1"/>
                </a:solidFill>
              </a:rPr>
              <a:t>специализированные детские сады, лекотеки (новая </a:t>
            </a:r>
            <a:r>
              <a:rPr lang="ru-RU" dirty="0">
                <a:solidFill>
                  <a:schemeClr val="bg1"/>
                </a:solidFill>
              </a:rPr>
              <a:t>форма дошкольного образования для детей, </a:t>
            </a:r>
            <a:r>
              <a:rPr lang="ru-RU" dirty="0" smtClean="0">
                <a:solidFill>
                  <a:schemeClr val="bg1"/>
                </a:solidFill>
              </a:rPr>
              <a:t>имеющих </a:t>
            </a:r>
            <a:r>
              <a:rPr lang="ru-RU" dirty="0">
                <a:solidFill>
                  <a:schemeClr val="bg1"/>
                </a:solidFill>
              </a:rPr>
              <a:t>серьезные проблемы со </a:t>
            </a:r>
            <a:r>
              <a:rPr lang="ru-RU" dirty="0" smtClean="0">
                <a:solidFill>
                  <a:schemeClr val="bg1"/>
                </a:solidFill>
              </a:rPr>
              <a:t>здоровьем), школы и ПТУ;</a:t>
            </a:r>
          </a:p>
          <a:p>
            <a:pPr algn="just"/>
            <a:r>
              <a:rPr lang="ru-RU" dirty="0" smtClean="0">
                <a:solidFill>
                  <a:schemeClr val="bg1"/>
                </a:solidFill>
              </a:rPr>
              <a:t>-  </a:t>
            </a:r>
            <a:r>
              <a:rPr lang="ru-RU" b="1" dirty="0" smtClean="0">
                <a:solidFill>
                  <a:srgbClr val="C00000"/>
                </a:solidFill>
              </a:rPr>
              <a:t>Психиатрическая экспертиза </a:t>
            </a:r>
            <a:r>
              <a:rPr lang="ru-RU" dirty="0" smtClean="0">
                <a:solidFill>
                  <a:schemeClr val="bg1"/>
                </a:solidFill>
              </a:rPr>
              <a:t>(трудовая экспертиза - экспертиза временной нетрудоспособности, МСЭК; судебная и военная экспертиза - отделения судебной и военной экспертизы при районных больницах, кабинеты амбулаторной экспертизы в составе специализированных медицинских экспертных комиссий).</a:t>
            </a:r>
          </a:p>
          <a:p>
            <a:endParaRPr lang="ru-RU" dirty="0"/>
          </a:p>
        </p:txBody>
      </p:sp>
    </p:spTree>
    <p:extLst>
      <p:ext uri="{BB962C8B-B14F-4D97-AF65-F5344CB8AC3E}">
        <p14:creationId xmlns:p14="http://schemas.microsoft.com/office/powerpoint/2010/main" val="958115171"/>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5778" name="Picture 2" descr="http://cs616119.vk.me/v616119133/11cce/1YsBsuczrPQ.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4754" name="Picture 2" descr="http://adsl-saratov.ru/visual_data/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3730" name="Picture 2" descr="http://www.damex.ru/get_img?ImageWidth=620&amp;ImageHeight=465&amp;ImageId=30169"/>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3568" y="764704"/>
            <a:ext cx="7791450" cy="5625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9376"/>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rozac_pills_cropped.jpg"/>
          <p:cNvPicPr>
            <a:picLocks noChangeAspect="1"/>
          </p:cNvPicPr>
          <p:nvPr/>
        </p:nvPicPr>
        <p:blipFill>
          <a:blip r:embed="rId2" cstate="print"/>
          <a:stretch>
            <a:fillRect/>
          </a:stretch>
        </p:blipFill>
        <p:spPr>
          <a:xfrm>
            <a:off x="-324544" y="-99392"/>
            <a:ext cx="9468544" cy="6957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a:xfrm>
            <a:off x="0" y="1524000"/>
            <a:ext cx="8229600" cy="1143000"/>
          </a:xfrm>
        </p:spPr>
        <p:txBody>
          <a:bodyPr>
            <a:normAutofit fontScale="90000"/>
          </a:bodyPr>
          <a:lstStyle/>
          <a:p>
            <a:r>
              <a:rPr lang="ru-RU" b="1" dirty="0" smtClean="0"/>
              <a:t/>
            </a:r>
            <a:br>
              <a:rPr lang="ru-RU" b="1" dirty="0" smtClean="0"/>
            </a:br>
            <a:r>
              <a:rPr lang="ru-RU" dirty="0" smtClean="0"/>
              <a:t/>
            </a:r>
            <a:br>
              <a:rPr lang="ru-RU" dirty="0" smtClean="0"/>
            </a:br>
            <a:r>
              <a:rPr lang="en-US" b="1" dirty="0" smtClean="0"/>
              <a:t> </a:t>
            </a:r>
            <a:r>
              <a:rPr lang="ru-RU" dirty="0" smtClean="0"/>
              <a:t/>
            </a:r>
            <a:br>
              <a:rPr lang="ru-RU" dirty="0" smtClean="0"/>
            </a:br>
            <a:r>
              <a:rPr lang="ru-RU" dirty="0" smtClean="0"/>
              <a:t/>
            </a:r>
            <a:br>
              <a:rPr lang="ru-RU" dirty="0" smtClean="0"/>
            </a:br>
            <a:r>
              <a:rPr lang="en-US" b="1"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0" y="908720"/>
            <a:ext cx="8229600" cy="4525963"/>
          </a:xfrm>
        </p:spPr>
        <p:txBody>
          <a:bodyPr>
            <a:normAutofit/>
          </a:bodyPr>
          <a:lstStyle/>
          <a:p>
            <a:pPr algn="ctr">
              <a:buNone/>
            </a:pPr>
            <a:r>
              <a:rPr lang="ru-RU" sz="4400" dirty="0" smtClean="0">
                <a:latin typeface="Times New Roman" pitchFamily="18" charset="0"/>
                <a:cs typeface="Times New Roman" pitchFamily="18" charset="0"/>
              </a:rPr>
              <a:t>План :</a:t>
            </a:r>
          </a:p>
          <a:p>
            <a:r>
              <a:rPr lang="ru-RU" sz="4000" dirty="0" smtClean="0">
                <a:latin typeface="Times New Roman" pitchFamily="18" charset="0"/>
                <a:cs typeface="Times New Roman" pitchFamily="18" charset="0"/>
              </a:rPr>
              <a:t>1.Виды психиатрической помощи.</a:t>
            </a:r>
          </a:p>
          <a:p>
            <a:r>
              <a:rPr lang="ru-RU" sz="4000" dirty="0" smtClean="0">
                <a:latin typeface="Times New Roman" pitchFamily="18" charset="0"/>
                <a:cs typeface="Times New Roman" pitchFamily="18" charset="0"/>
              </a:rPr>
              <a:t>2.Правовые аспекты психиатрии.</a:t>
            </a:r>
          </a:p>
          <a:p>
            <a:r>
              <a:rPr lang="ru-RU" sz="4000" dirty="0" smtClean="0">
                <a:latin typeface="Times New Roman" pitchFamily="18" charset="0"/>
                <a:cs typeface="Times New Roman" pitchFamily="18" charset="0"/>
              </a:rPr>
              <a:t>3.Оценка психического состояния.</a:t>
            </a:r>
          </a:p>
          <a:p>
            <a:pPr>
              <a:buNone/>
            </a:pPr>
            <a:r>
              <a:rPr lang="ru-RU" dirty="0" smtClean="0">
                <a:solidFill>
                  <a:schemeClr val="bg1">
                    <a:lumMod val="95000"/>
                    <a:lumOff val="5000"/>
                  </a:schemeClr>
                </a:solidFill>
              </a:rPr>
              <a:t> </a:t>
            </a:r>
          </a:p>
          <a:p>
            <a:endParaRPr lang="ru-RU" dirty="0"/>
          </a:p>
        </p:txBody>
      </p:sp>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5500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C00000"/>
                </a:solidFill>
                <a:latin typeface="+mn-lt"/>
              </a:rPr>
              <a:t>Структура психиатрических стационаров</a:t>
            </a:r>
            <a:endParaRPr lang="ru-RU" sz="3200" dirty="0">
              <a:solidFill>
                <a:srgbClr val="C00000"/>
              </a:solidFill>
              <a:latin typeface="+mn-lt"/>
            </a:endParaRPr>
          </a:p>
        </p:txBody>
      </p:sp>
      <p:sp>
        <p:nvSpPr>
          <p:cNvPr id="3" name="Содержимое 2"/>
          <p:cNvSpPr>
            <a:spLocks noGrp="1"/>
          </p:cNvSpPr>
          <p:nvPr>
            <p:ph idx="1"/>
          </p:nvPr>
        </p:nvSpPr>
        <p:spPr/>
        <p:txBody>
          <a:bodyPr>
            <a:normAutofit/>
          </a:bodyPr>
          <a:lstStyle/>
          <a:p>
            <a:pPr algn="just"/>
            <a:r>
              <a:rPr lang="ru-RU" sz="2000" b="1" dirty="0" smtClean="0"/>
              <a:t>включает в себя приемный покой, лечебные отделения, аптеку, кабинеты функциональной диагностики и пр. </a:t>
            </a:r>
          </a:p>
          <a:p>
            <a:pPr algn="just"/>
            <a:r>
              <a:rPr lang="ru-RU" sz="2400" b="1" i="1" dirty="0" smtClean="0"/>
              <a:t>Психиатрические отделения</a:t>
            </a:r>
            <a:r>
              <a:rPr lang="ru-RU" sz="2400" b="1" dirty="0"/>
              <a:t> </a:t>
            </a:r>
            <a:r>
              <a:rPr lang="ru-RU" sz="2000" b="1" dirty="0" smtClean="0"/>
              <a:t>имеют специализацию по полу, возрасту (детские, подростковые, взрослые, геронтологические), выраженности психических расстройств («острые», реабилитационные). </a:t>
            </a:r>
          </a:p>
          <a:p>
            <a:pPr algn="just"/>
            <a:r>
              <a:rPr lang="ru-RU" sz="2000" b="1" dirty="0" smtClean="0"/>
              <a:t>Во всех отделениях предусмотрены </a:t>
            </a:r>
            <a:r>
              <a:rPr lang="ru-RU" sz="2400" b="1" dirty="0" smtClean="0"/>
              <a:t>специальные условия пребывания пациентов</a:t>
            </a:r>
            <a:r>
              <a:rPr lang="ru-RU" sz="2000" b="1" dirty="0" smtClean="0"/>
              <a:t>: все двери отделений закрыты для пациентов, на окнах находятся решетки и сетки, в палатах нет дверей, организованы сестринские посты, на которых круглосуточно находится персонал, осуществляя надзор за пациентами.</a:t>
            </a:r>
            <a:endParaRPr lang="ru-RU"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lden.info/sites/default/files/imagecache/middle-150x150/stories/308389/img-749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85000" lnSpcReduction="10000"/>
          </a:bodyPr>
          <a:lstStyle/>
          <a:p>
            <a:r>
              <a:rPr lang="ru-RU" b="1" dirty="0" smtClean="0"/>
              <a:t>Пациенты, неспособные жить самостоятельно, нуждающиеся в постоянном уходе, при отсутствии родных, способных этот уход осуществлять, переводятся для дальнейшего проживания и лечения в психоневрологические интернаты (ПНИ) системы социального обеспечения</a:t>
            </a:r>
          </a:p>
          <a:p>
            <a:endParaRPr lang="ru-RU" dirty="0"/>
          </a:p>
        </p:txBody>
      </p:sp>
      <p:pic>
        <p:nvPicPr>
          <p:cNvPr id="1026" name="Picture 2" descr="http://i974.ru/img/rssnews/7811aa96.jpg"/>
          <p:cNvPicPr>
            <a:picLocks noChangeAspect="1" noChangeArrowheads="1"/>
          </p:cNvPicPr>
          <p:nvPr/>
        </p:nvPicPr>
        <p:blipFill>
          <a:blip r:embed="rId2" cstate="print"/>
          <a:srcRect/>
          <a:stretch>
            <a:fillRect/>
          </a:stretch>
        </p:blipFill>
        <p:spPr bwMode="auto">
          <a:xfrm>
            <a:off x="4283968" y="1052735"/>
            <a:ext cx="4860032" cy="530218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photos.wikimapia.org/p/00/01/83/24/63_b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187624" y="1011146"/>
            <a:ext cx="7304447" cy="584685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pics.photographer.ru/pictures/275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db22.ru/images/news/block/327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govorim.by/uploads/posts/2012-04/13354312096imgImageId14749.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C00000"/>
                </a:solidFill>
                <a:latin typeface="+mn-lt"/>
              </a:rPr>
              <a:t>наркологические больницы</a:t>
            </a:r>
            <a:endParaRPr lang="ru-RU" sz="3200" dirty="0">
              <a:solidFill>
                <a:srgbClr val="C00000"/>
              </a:solidFill>
              <a:latin typeface="+mn-lt"/>
            </a:endParaRPr>
          </a:p>
        </p:txBody>
      </p:sp>
      <p:sp>
        <p:nvSpPr>
          <p:cNvPr id="3" name="Содержимое 2"/>
          <p:cNvSpPr>
            <a:spLocks noGrp="1"/>
          </p:cNvSpPr>
          <p:nvPr>
            <p:ph idx="1"/>
          </p:nvPr>
        </p:nvSpPr>
        <p:spPr/>
        <p:txBody>
          <a:bodyPr>
            <a:normAutofit lnSpcReduction="10000"/>
          </a:bodyPr>
          <a:lstStyle/>
          <a:p>
            <a:pPr algn="just"/>
            <a:r>
              <a:rPr lang="ru-RU" sz="2000" b="1" dirty="0" smtClean="0"/>
              <a:t>Существуют специализированные психиатрические стационары, осуществляющие лечение непсихотических психических расстройств: </a:t>
            </a:r>
          </a:p>
          <a:p>
            <a:pPr lvl="0" algn="just"/>
            <a:r>
              <a:rPr lang="ru-RU" sz="2000" b="1" dirty="0" smtClean="0"/>
              <a:t>наркологические больницы </a:t>
            </a:r>
            <a:r>
              <a:rPr lang="ru-RU" sz="2000" b="1" dirty="0" smtClean="0">
                <a:latin typeface="Times New Roman" panose="02020603050405020304" pitchFamily="18" charset="0"/>
                <a:cs typeface="Times New Roman" panose="02020603050405020304" pitchFamily="18" charset="0"/>
              </a:rPr>
              <a:t>‒</a:t>
            </a:r>
            <a:r>
              <a:rPr lang="ru-RU" sz="2000" b="1" dirty="0" smtClean="0"/>
              <a:t> в них проходят лечение и реабилитацию пациенты с зависимостями от различных психоактивных веществ (ПАВ). Основные лечебные мероприятия в этих стационарах направлены на прекращение употребления ПАВ, купирование синдрома отмены, становление ремиссии (воздержания от употребления ПАВ). Эти больницы не имеют условий для лечения психозов, поэтому при развитии психозов, обусловленных приемом ПАВ или его отменой (например, алкогольный делирий – «белая горячка»), пациенты подлежат переводу в обычную психиатрическую больницу </a:t>
            </a:r>
          </a:p>
          <a:p>
            <a:pPr algn="just"/>
            <a:endParaRPr lang="ru-RU"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mediarace.info/upload/Image/MY/09.06.12/narkoklinika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electroprof1999.ru/imgs/17785-klinika-lecheniya-alkogolizma-v-saratove.jpg"/>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castaneda-ru.com/image/free/1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picaboom.ru/wp-content/gallery/deti-nark/odessakids21-990x6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0"/>
            <a:ext cx="7509520" cy="1699928"/>
          </a:xfrm>
        </p:spPr>
        <p:txBody>
          <a:bodyPr>
            <a:normAutofit/>
          </a:bodyPr>
          <a:lstStyle/>
          <a:p>
            <a:pPr lvl="0"/>
            <a:r>
              <a:rPr lang="ru-RU" sz="2800" dirty="0" smtClean="0">
                <a:solidFill>
                  <a:srgbClr val="C00000"/>
                </a:solidFill>
                <a:latin typeface="+mn-lt"/>
              </a:rPr>
              <a:t>стационары для лечения пограничных психических расстройств - </a:t>
            </a:r>
            <a:r>
              <a:rPr lang="en-US" sz="2800" dirty="0" smtClean="0">
                <a:solidFill>
                  <a:srgbClr val="C00000"/>
                </a:solidFill>
                <a:latin typeface="+mn-lt"/>
              </a:rPr>
              <a:t>клиника неврозов</a:t>
            </a:r>
            <a:r>
              <a:rPr lang="ru-RU" sz="2800" dirty="0" smtClean="0"/>
              <a:t/>
            </a:r>
            <a:br>
              <a:rPr lang="ru-RU" sz="2800" dirty="0" smtClean="0"/>
            </a:br>
            <a:endParaRPr lang="ru-RU" sz="2800" dirty="0">
              <a:latin typeface="+mn-lt"/>
            </a:endParaRPr>
          </a:p>
        </p:txBody>
      </p:sp>
      <p:pic>
        <p:nvPicPr>
          <p:cNvPr id="3074" name="Picture 2" descr="http://skachatkartinki.ru/img/picture/Oct/15/a62e4221c4f1573eb6b8d10d74090891/5.jpg"/>
          <p:cNvPicPr>
            <a:picLocks noChangeAspect="1" noChangeArrowheads="1"/>
          </p:cNvPicPr>
          <p:nvPr/>
        </p:nvPicPr>
        <p:blipFill>
          <a:blip r:embed="rId2" cstate="print"/>
          <a:srcRect/>
          <a:stretch>
            <a:fillRect/>
          </a:stretch>
        </p:blipFill>
        <p:spPr bwMode="auto">
          <a:xfrm>
            <a:off x="0" y="1340768"/>
            <a:ext cx="9144000" cy="56886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0114" name="Picture 2" descr="http://www.esosedi.ru/fiber/146456/fit/1400x1000/s_ofitsialnogo_sayta_kliniki_nevrozov_sosnovyiy_bor.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63490" name="Picture 2" descr="http://veronicakravets.webukr.net/files/2012/03/172903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1138" name="Picture 2" descr="http://www.esosedi.ru/fiber/146455/fit/1400x1000/s_ofitsialnogo_sayta_kliniki_nevrozov_sosnovyiy_bor.png"/>
          <p:cNvPicPr>
            <a:picLocks noChangeAspect="1" noChangeArrowheads="1"/>
          </p:cNvPicPr>
          <p:nvPr/>
        </p:nvPicPr>
        <p:blipFill>
          <a:blip r:embed="rId2" cstate="print"/>
          <a:srcRect/>
          <a:stretch>
            <a:fillRect/>
          </a:stretch>
        </p:blipFill>
        <p:spPr bwMode="auto">
          <a:xfrm>
            <a:off x="0" y="0"/>
            <a:ext cx="92075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62" name="Picture 2" descr="http://www.kp.ru/f/3/image/48/16/2511648.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b="1" u="sng" dirty="0" smtClean="0">
                <a:solidFill>
                  <a:srgbClr val="C00000"/>
                </a:solidFill>
                <a:latin typeface="Times New Roman" pitchFamily="18" charset="0"/>
                <a:cs typeface="Times New Roman" pitchFamily="18" charset="0"/>
              </a:rPr>
              <a:t>Психоневрологические диспансеры</a:t>
            </a:r>
            <a:r>
              <a:rPr lang="ru-RU" sz="2800" b="1" dirty="0" smtClean="0">
                <a:solidFill>
                  <a:srgbClr val="C00000"/>
                </a:solidFill>
                <a:latin typeface="Times New Roman" pitchFamily="18" charset="0"/>
                <a:cs typeface="Times New Roman" pitchFamily="18" charset="0"/>
              </a:rPr>
              <a:t> (ПНД)</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63296" y="1060704"/>
            <a:ext cx="8223504" cy="5248656"/>
          </a:xfrm>
        </p:spPr>
        <p:txBody>
          <a:bodyPr>
            <a:normAutofit lnSpcReduction="10000"/>
          </a:bodyPr>
          <a:lstStyle/>
          <a:p>
            <a:pPr>
              <a:buNone/>
            </a:pPr>
            <a:r>
              <a:rPr lang="ru-RU" sz="1800" dirty="0" smtClean="0"/>
              <a:t> </a:t>
            </a:r>
          </a:p>
          <a:p>
            <a:pPr algn="just"/>
            <a:r>
              <a:rPr lang="ru-RU" sz="2800" b="1" dirty="0" smtClean="0">
                <a:latin typeface="Times New Roman" pitchFamily="18" charset="0"/>
                <a:cs typeface="Times New Roman" pitchFamily="18" charset="0"/>
              </a:rPr>
              <a:t>В функции диспансера входят: </a:t>
            </a:r>
          </a:p>
          <a:p>
            <a:pPr lvl="0" algn="just"/>
            <a:r>
              <a:rPr lang="ru-RU" sz="2800" b="1" dirty="0" smtClean="0">
                <a:latin typeface="Times New Roman" pitchFamily="18" charset="0"/>
                <a:cs typeface="Times New Roman" pitchFamily="18" charset="0"/>
              </a:rPr>
              <a:t>психогигиена и профилактика психических расстройств, </a:t>
            </a:r>
          </a:p>
          <a:p>
            <a:pPr lvl="0" algn="just"/>
            <a:r>
              <a:rPr lang="ru-RU" sz="2800" b="1" dirty="0" smtClean="0">
                <a:latin typeface="Times New Roman" pitchFamily="18" charset="0"/>
                <a:cs typeface="Times New Roman" pitchFamily="18" charset="0"/>
              </a:rPr>
              <a:t>своевременное выявление пациентов с психическими расстройствами, </a:t>
            </a:r>
          </a:p>
          <a:p>
            <a:pPr lvl="0" algn="just"/>
            <a:r>
              <a:rPr lang="ru-RU" sz="2800" b="1" dirty="0" smtClean="0">
                <a:latin typeface="Times New Roman" pitchFamily="18" charset="0"/>
                <a:cs typeface="Times New Roman" pitchFamily="18" charset="0"/>
              </a:rPr>
              <a:t>лечение психических заболеваний, </a:t>
            </a:r>
          </a:p>
          <a:p>
            <a:pPr lvl="0" algn="just"/>
            <a:r>
              <a:rPr lang="ru-RU" sz="2800" b="1" dirty="0" smtClean="0">
                <a:latin typeface="Times New Roman" pitchFamily="18" charset="0"/>
                <a:cs typeface="Times New Roman" pitchFamily="18" charset="0"/>
              </a:rPr>
              <a:t>диспансеризация пациентов, </a:t>
            </a:r>
          </a:p>
          <a:p>
            <a:pPr lvl="0" algn="just"/>
            <a:r>
              <a:rPr lang="ru-RU" sz="2800" b="1" dirty="0" smtClean="0">
                <a:latin typeface="Times New Roman" pitchFamily="18" charset="0"/>
                <a:cs typeface="Times New Roman" pitchFamily="18" charset="0"/>
              </a:rPr>
              <a:t>оказание социальной, в том числе юридической помощи, пациентам</a:t>
            </a:r>
          </a:p>
          <a:p>
            <a:pPr lvl="0" algn="just"/>
            <a:r>
              <a:rPr lang="ru-RU" sz="2800" b="1" dirty="0" smtClean="0">
                <a:latin typeface="Times New Roman" pitchFamily="18" charset="0"/>
                <a:cs typeface="Times New Roman" pitchFamily="18" charset="0"/>
              </a:rPr>
              <a:t>проведение мероприятия реабилитационного характера. </a:t>
            </a:r>
          </a:p>
          <a:p>
            <a:pPr marL="0" indent="0">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b="1" u="sng" dirty="0" smtClean="0">
                <a:solidFill>
                  <a:srgbClr val="C00000"/>
                </a:solidFill>
                <a:latin typeface="Times New Roman" pitchFamily="18" charset="0"/>
                <a:cs typeface="Times New Roman" pitchFamily="18" charset="0"/>
              </a:rPr>
              <a:t>Психоневрологические диспансеры</a:t>
            </a:r>
            <a:r>
              <a:rPr lang="ru-RU" sz="2800" b="1" dirty="0" smtClean="0">
                <a:solidFill>
                  <a:srgbClr val="C00000"/>
                </a:solidFill>
                <a:latin typeface="Times New Roman" pitchFamily="18" charset="0"/>
                <a:cs typeface="Times New Roman" pitchFamily="18" charset="0"/>
              </a:rPr>
              <a:t> (ПНД)</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237814"/>
          </a:xfrm>
        </p:spPr>
        <p:txBody>
          <a:bodyPr>
            <a:normAutofit fontScale="92500" lnSpcReduction="20000"/>
          </a:bodyPr>
          <a:lstStyle/>
          <a:p>
            <a:pPr>
              <a:buNone/>
            </a:pPr>
            <a:r>
              <a:rPr lang="ru-RU" sz="1800" dirty="0" smtClean="0"/>
              <a:t> </a:t>
            </a:r>
          </a:p>
          <a:p>
            <a:pPr marL="0" indent="0" algn="just">
              <a:buNone/>
            </a:pPr>
            <a:r>
              <a:rPr lang="ru-RU" sz="2700" b="1" dirty="0" smtClean="0">
                <a:latin typeface="Times New Roman" pitchFamily="18" charset="0"/>
                <a:cs typeface="Times New Roman" pitchFamily="18" charset="0"/>
              </a:rPr>
              <a:t>Выявление психически больных осуществляется в соответствии с «Законом о психиатрической помощи от 02.07.1992 года», а именно: </a:t>
            </a:r>
          </a:p>
          <a:p>
            <a:pPr marL="0" indent="0" algn="just">
              <a:buNone/>
            </a:pPr>
            <a:r>
              <a:rPr lang="ru-RU" sz="2700" b="1" dirty="0">
                <a:latin typeface="Times New Roman" pitchFamily="18" charset="0"/>
                <a:cs typeface="Times New Roman" pitchFamily="18" charset="0"/>
              </a:rPr>
              <a:t>п</a:t>
            </a:r>
            <a:r>
              <a:rPr lang="ru-RU" sz="2700" b="1" dirty="0" smtClean="0">
                <a:latin typeface="Times New Roman" pitchFamily="18" charset="0"/>
                <a:cs typeface="Times New Roman" pitchFamily="18" charset="0"/>
              </a:rPr>
              <a:t>ри обращении самого гражданина за психиатрической помощью или при обращении окружающих его людей, органов правопорядка, районных администраций, организаций социального обеспечения с просьбой психиатрического освидетельствования, </a:t>
            </a:r>
          </a:p>
          <a:p>
            <a:pPr marL="0" indent="0" algn="just">
              <a:buNone/>
            </a:pPr>
            <a:r>
              <a:rPr lang="ru-RU" sz="2700" b="1" dirty="0" smtClean="0">
                <a:latin typeface="Times New Roman" pitchFamily="18" charset="0"/>
                <a:cs typeface="Times New Roman" pitchFamily="18" charset="0"/>
              </a:rPr>
              <a:t>во время профилактических осмотров (призыв на военную службу, получение прав, лицензии на оружие, при поступлении на работу по некоторым профессиям и прочее), </a:t>
            </a:r>
          </a:p>
          <a:p>
            <a:pPr marL="0" indent="0" algn="just">
              <a:buNone/>
            </a:pPr>
            <a:r>
              <a:rPr lang="ru-RU" sz="2700" b="1" dirty="0">
                <a:latin typeface="Times New Roman" pitchFamily="18" charset="0"/>
                <a:cs typeface="Times New Roman" pitchFamily="18" charset="0"/>
              </a:rPr>
              <a:t>п</a:t>
            </a:r>
            <a:r>
              <a:rPr lang="ru-RU" sz="2700" b="1" dirty="0" smtClean="0">
                <a:latin typeface="Times New Roman" pitchFamily="18" charset="0"/>
                <a:cs typeface="Times New Roman" pitchFamily="18" charset="0"/>
              </a:rPr>
              <a:t>ри осуществлении консультаций психиатром в многопрофильных стационарах, во время проведения экспертиз и другое.</a:t>
            </a: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423217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kwakret.ru/wp-content/uploads/2015/08/psihonevrologicheskij-dispanser-20-ofitsialnyj-sajt-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935480"/>
            <a:ext cx="8191500" cy="4389120"/>
          </a:xfrm>
        </p:spPr>
        <p:txBody>
          <a:bodyPr/>
          <a:lstStyle/>
          <a:p>
            <a:endParaRPr lang="ru-RU" dirty="0"/>
          </a:p>
        </p:txBody>
      </p:sp>
      <p:pic>
        <p:nvPicPr>
          <p:cNvPr id="3" name="Рисунок 2"/>
          <p:cNvPicPr>
            <a:picLocks noChangeAspect="1"/>
          </p:cNvPicPr>
          <p:nvPr/>
        </p:nvPicPr>
        <p:blipFill>
          <a:blip r:embed="rId2"/>
          <a:stretch>
            <a:fillRect/>
          </a:stretch>
        </p:blipFill>
        <p:spPr>
          <a:xfrm>
            <a:off x="0" y="0"/>
            <a:ext cx="9144000" cy="6534150"/>
          </a:xfrm>
          <a:prstGeom prst="rect">
            <a:avLst/>
          </a:prstGeom>
        </p:spPr>
      </p:pic>
    </p:spTree>
    <p:extLst>
      <p:ext uri="{BB962C8B-B14F-4D97-AF65-F5344CB8AC3E}">
        <p14:creationId xmlns:p14="http://schemas.microsoft.com/office/powerpoint/2010/main" val="3429782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rasnoyarsk.yarmap.ru/img/19/67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621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83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30941"/>
            <a:ext cx="9144000" cy="6827059"/>
          </a:xfrm>
          <a:prstGeom prst="rect">
            <a:avLst/>
          </a:prstGeom>
        </p:spPr>
      </p:pic>
    </p:spTree>
    <p:extLst>
      <p:ext uri="{BB962C8B-B14F-4D97-AF65-F5344CB8AC3E}">
        <p14:creationId xmlns:p14="http://schemas.microsoft.com/office/powerpoint/2010/main" val="2548339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normAutofit fontScale="90000"/>
          </a:bodyPr>
          <a:lstStyle/>
          <a:p>
            <a:pPr algn="ctr"/>
            <a:r>
              <a:rPr lang="ru-RU" sz="3600" dirty="0" smtClean="0">
                <a:solidFill>
                  <a:srgbClr val="C00000"/>
                </a:solidFill>
                <a:latin typeface="+mn-lt"/>
              </a:rPr>
              <a:t>Консультативный и динамический учет в ПНД</a:t>
            </a:r>
            <a:r>
              <a:rPr lang="ru-RU" sz="3200" dirty="0" smtClean="0"/>
              <a:t/>
            </a:r>
            <a:br>
              <a:rPr lang="ru-RU" sz="3200" dirty="0" smtClean="0"/>
            </a:br>
            <a:endParaRPr lang="ru-RU" sz="3200" dirty="0">
              <a:latin typeface="+mn-lt"/>
            </a:endParaRPr>
          </a:p>
        </p:txBody>
      </p:sp>
      <p:sp>
        <p:nvSpPr>
          <p:cNvPr id="3" name="Содержимое 2"/>
          <p:cNvSpPr>
            <a:spLocks noGrp="1"/>
          </p:cNvSpPr>
          <p:nvPr>
            <p:ph idx="1"/>
          </p:nvPr>
        </p:nvSpPr>
        <p:spPr>
          <a:xfrm>
            <a:off x="467544" y="1905938"/>
            <a:ext cx="8229600" cy="4475390"/>
          </a:xfrm>
        </p:spPr>
        <p:txBody>
          <a:bodyPr>
            <a:normAutofit fontScale="25000" lnSpcReduction="20000"/>
          </a:bodyPr>
          <a:lstStyle/>
          <a:p>
            <a:pPr marL="0" indent="0">
              <a:buNone/>
            </a:pPr>
            <a:r>
              <a:rPr lang="ru-RU" sz="8000" b="1" i="1" dirty="0" smtClean="0"/>
              <a:t>         </a:t>
            </a:r>
            <a:r>
              <a:rPr lang="ru-RU" sz="9600" b="1" dirty="0" smtClean="0"/>
              <a:t>Диспансеризация предусматривает два вида    </a:t>
            </a:r>
          </a:p>
          <a:p>
            <a:pPr marL="0" indent="0">
              <a:buNone/>
            </a:pPr>
            <a:r>
              <a:rPr lang="ru-RU" sz="9600" b="1" dirty="0"/>
              <a:t> </a:t>
            </a:r>
            <a:r>
              <a:rPr lang="ru-RU" sz="9600" b="1" dirty="0" smtClean="0"/>
              <a:t>     наблюдения за пациентами:         </a:t>
            </a:r>
          </a:p>
          <a:p>
            <a:pPr marL="0" indent="0">
              <a:buNone/>
            </a:pPr>
            <a:r>
              <a:rPr lang="ru-RU" sz="9600" b="1" dirty="0"/>
              <a:t> </a:t>
            </a:r>
            <a:r>
              <a:rPr lang="ru-RU" sz="9600" b="1" dirty="0" smtClean="0"/>
              <a:t>                 а) консультативное, б) динамическое.</a:t>
            </a:r>
          </a:p>
          <a:p>
            <a:pPr marL="0" indent="0" algn="just">
              <a:buNone/>
            </a:pPr>
            <a:r>
              <a:rPr lang="ru-RU" sz="11200" b="1" dirty="0" smtClean="0">
                <a:latin typeface="Times New Roman" panose="02020603050405020304" pitchFamily="18" charset="0"/>
                <a:cs typeface="Times New Roman" panose="02020603050405020304" pitchFamily="18" charset="0"/>
              </a:rPr>
              <a:t>     </a:t>
            </a:r>
            <a:r>
              <a:rPr lang="ru-RU" sz="10400" b="1" dirty="0" smtClean="0">
                <a:latin typeface="Times New Roman" panose="02020603050405020304" pitchFamily="18" charset="0"/>
                <a:cs typeface="Times New Roman" panose="02020603050405020304" pitchFamily="18" charset="0"/>
              </a:rPr>
              <a:t>Консультативное</a:t>
            </a:r>
            <a:r>
              <a:rPr lang="ru-RU" sz="10400" b="1" i="1" dirty="0" smtClean="0">
                <a:latin typeface="Times New Roman" panose="02020603050405020304" pitchFamily="18" charset="0"/>
                <a:cs typeface="Times New Roman" panose="02020603050405020304" pitchFamily="18" charset="0"/>
              </a:rPr>
              <a:t> </a:t>
            </a:r>
            <a:r>
              <a:rPr lang="ru-RU" sz="10400" b="1" dirty="0" smtClean="0">
                <a:latin typeface="Times New Roman" panose="02020603050405020304" pitchFamily="18" charset="0"/>
                <a:cs typeface="Times New Roman" panose="02020603050405020304" pitchFamily="18" charset="0"/>
              </a:rPr>
              <a:t>наблюдение устанавливается над пациентами с непсихотическим уровнем расстройств, при котором сохраняется критическое отношение к болезни. </a:t>
            </a:r>
          </a:p>
          <a:p>
            <a:pPr marL="0" indent="0" algn="just">
              <a:buNone/>
            </a:pPr>
            <a:r>
              <a:rPr lang="ru-RU" sz="10400" b="1" dirty="0" smtClean="0">
                <a:latin typeface="Times New Roman" panose="02020603050405020304" pitchFamily="18" charset="0"/>
                <a:cs typeface="Times New Roman" panose="02020603050405020304" pitchFamily="18" charset="0"/>
              </a:rPr>
              <a:t>     В связи с этим, время очередного визита к врачу определяется самим  пациентом, подобно тому, как пациенты в районной поликлинике обращаются к врачам при появлении у них каких-либо жалоб.         </a:t>
            </a:r>
          </a:p>
          <a:p>
            <a:pPr marL="0" indent="0" algn="just">
              <a:buNone/>
            </a:pPr>
            <a:r>
              <a:rPr lang="ru-RU" sz="7600" b="1" dirty="0" smtClean="0">
                <a:latin typeface="Times New Roman" panose="02020603050405020304" pitchFamily="18" charset="0"/>
                <a:cs typeface="Times New Roman" panose="02020603050405020304" pitchFamily="18" charset="0"/>
              </a:rPr>
              <a:t> </a:t>
            </a:r>
          </a:p>
          <a:p>
            <a:pPr marL="0" indent="0" algn="just">
              <a:buNone/>
            </a:pPr>
            <a:r>
              <a:rPr lang="ru-RU" sz="7200" dirty="0" smtClean="0">
                <a:latin typeface="Times New Roman" panose="02020603050405020304" pitchFamily="18" charset="0"/>
                <a:cs typeface="Times New Roman" panose="02020603050405020304" pitchFamily="18" charset="0"/>
              </a:rPr>
              <a:t/>
            </a:r>
            <a:br>
              <a:rPr lang="ru-RU" sz="7200" dirty="0" smtClean="0">
                <a:latin typeface="Times New Roman" panose="02020603050405020304" pitchFamily="18" charset="0"/>
                <a:cs typeface="Times New Roman" panose="02020603050405020304" pitchFamily="18" charset="0"/>
              </a:rPr>
            </a:br>
            <a:endParaRPr lang="ru-RU" sz="7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normAutofit fontScale="90000"/>
          </a:bodyPr>
          <a:lstStyle/>
          <a:p>
            <a:pPr algn="ctr"/>
            <a:r>
              <a:rPr lang="ru-RU" sz="3600" dirty="0" smtClean="0">
                <a:solidFill>
                  <a:srgbClr val="C00000"/>
                </a:solidFill>
                <a:latin typeface="+mn-lt"/>
              </a:rPr>
              <a:t>Консультативный и динамический учет в ПНД</a:t>
            </a:r>
            <a:r>
              <a:rPr lang="ru-RU" sz="3200" dirty="0" smtClean="0"/>
              <a:t/>
            </a:r>
            <a:br>
              <a:rPr lang="ru-RU" sz="3200" dirty="0" smtClean="0"/>
            </a:br>
            <a:endParaRPr lang="ru-RU" sz="3200" dirty="0">
              <a:latin typeface="+mn-lt"/>
            </a:endParaRPr>
          </a:p>
        </p:txBody>
      </p:sp>
      <p:sp>
        <p:nvSpPr>
          <p:cNvPr id="3" name="Содержимое 2"/>
          <p:cNvSpPr>
            <a:spLocks noGrp="1"/>
          </p:cNvSpPr>
          <p:nvPr>
            <p:ph idx="1"/>
          </p:nvPr>
        </p:nvSpPr>
        <p:spPr>
          <a:xfrm>
            <a:off x="467544" y="1905938"/>
            <a:ext cx="8229600" cy="4259366"/>
          </a:xfrm>
        </p:spPr>
        <p:txBody>
          <a:bodyPr>
            <a:normAutofit fontScale="25000" lnSpcReduction="20000"/>
          </a:bodyPr>
          <a:lstStyle/>
          <a:p>
            <a:pPr marL="0" indent="0" algn="just">
              <a:buNone/>
            </a:pPr>
            <a:r>
              <a:rPr lang="ru-RU" sz="9600" b="1" i="1" dirty="0" smtClean="0"/>
              <a:t>         </a:t>
            </a:r>
            <a:r>
              <a:rPr lang="ru-RU" sz="11200" b="1" dirty="0" smtClean="0">
                <a:latin typeface="Times New Roman" panose="02020603050405020304" pitchFamily="18" charset="0"/>
                <a:cs typeface="Times New Roman" panose="02020603050405020304" pitchFamily="18" charset="0"/>
              </a:rPr>
              <a:t>Консультативное наблюдение не подразумевает «учет» пациента в ПНД, поэтому лица, находящиеся на консультативном учете, чаще всего не имеют каких-либо ограничений «в выполнении отдельных видов профессиональной деятельности и деятельности, связанной с источником повышенной опасности» и могут получить права на вождение автомобиля, лицензию на оружие, работать на опасных работах, в медицине и пр., совершать сделки без каких-либо ограничений. </a:t>
            </a:r>
          </a:p>
          <a:p>
            <a:pPr marL="0" indent="0" algn="just">
              <a:buNone/>
            </a:pPr>
            <a:r>
              <a:rPr lang="ru-RU" sz="7200" dirty="0" smtClean="0">
                <a:latin typeface="Times New Roman" panose="02020603050405020304" pitchFamily="18" charset="0"/>
                <a:cs typeface="Times New Roman" panose="02020603050405020304" pitchFamily="18" charset="0"/>
              </a:rPr>
              <a:t/>
            </a:r>
            <a:br>
              <a:rPr lang="ru-RU" sz="7200" dirty="0" smtClean="0">
                <a:latin typeface="Times New Roman" panose="02020603050405020304" pitchFamily="18" charset="0"/>
                <a:cs typeface="Times New Roman" panose="02020603050405020304" pitchFamily="18" charset="0"/>
              </a:rPr>
            </a:br>
            <a:endParaRPr lang="ru-RU"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669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27584" y="860305"/>
            <a:ext cx="7705725" cy="597217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normAutofit fontScale="90000"/>
          </a:bodyPr>
          <a:lstStyle/>
          <a:p>
            <a:pPr algn="ctr"/>
            <a:r>
              <a:rPr lang="ru-RU" sz="3600" dirty="0" smtClean="0">
                <a:solidFill>
                  <a:srgbClr val="C00000"/>
                </a:solidFill>
                <a:latin typeface="+mn-lt"/>
              </a:rPr>
              <a:t>Консультативный и динамический учет в ПНД</a:t>
            </a:r>
            <a:r>
              <a:rPr lang="ru-RU" sz="3200" dirty="0" smtClean="0"/>
              <a:t/>
            </a:r>
            <a:br>
              <a:rPr lang="ru-RU" sz="3200" dirty="0" smtClean="0"/>
            </a:br>
            <a:endParaRPr lang="ru-RU" sz="3200" dirty="0">
              <a:latin typeface="+mn-lt"/>
            </a:endParaRPr>
          </a:p>
        </p:txBody>
      </p:sp>
      <p:sp>
        <p:nvSpPr>
          <p:cNvPr id="3" name="Содержимое 2"/>
          <p:cNvSpPr>
            <a:spLocks noGrp="1"/>
          </p:cNvSpPr>
          <p:nvPr>
            <p:ph idx="1"/>
          </p:nvPr>
        </p:nvSpPr>
        <p:spPr>
          <a:xfrm>
            <a:off x="467544" y="1905938"/>
            <a:ext cx="8229600" cy="4691414"/>
          </a:xfrm>
        </p:spPr>
        <p:txBody>
          <a:bodyPr>
            <a:normAutofit/>
          </a:bodyPr>
          <a:lstStyle/>
          <a:p>
            <a:pPr marL="0" indent="0" algn="just">
              <a:buNone/>
            </a:pPr>
            <a:r>
              <a:rPr lang="ru-RU" sz="2200" b="1" dirty="0" smtClean="0"/>
              <a:t>         </a:t>
            </a:r>
            <a:r>
              <a:rPr lang="ru-RU" sz="2800" b="1" dirty="0" smtClean="0">
                <a:latin typeface="Times New Roman" panose="02020603050405020304" pitchFamily="18" charset="0"/>
                <a:cs typeface="Times New Roman" panose="02020603050405020304" pitchFamily="18" charset="0"/>
              </a:rPr>
              <a:t>Динамическое</a:t>
            </a:r>
            <a:r>
              <a:rPr lang="ru-RU" sz="2800" b="1" i="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диспансерное наблюдение устанавливается за пациентами с психотическим уровнем расстройств, при которых отсутствует критическое отношение к болезни. </a:t>
            </a:r>
          </a:p>
          <a:p>
            <a:pPr marL="0" indent="0" algn="just">
              <a:buNone/>
            </a:pPr>
            <a:r>
              <a:rPr lang="ru-RU" sz="2800" b="1" dirty="0" smtClean="0">
                <a:latin typeface="Times New Roman" panose="02020603050405020304" pitchFamily="18" charset="0"/>
                <a:cs typeface="Times New Roman" panose="02020603050405020304" pitchFamily="18" charset="0"/>
              </a:rPr>
              <a:t>Поэтому оно может осуществляться независимо от согласия пациента или его законного представителя.</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958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5234" name="Picture 2" descr="http://cs624830.vk.me/u7454149/video/s_fdbe24ce.jpg"/>
          <p:cNvPicPr>
            <a:picLocks noChangeAspect="1" noChangeArrowheads="1"/>
          </p:cNvPicPr>
          <p:nvPr/>
        </p:nvPicPr>
        <p:blipFill>
          <a:blip r:embed="rId2" cstate="print"/>
          <a:srcRect/>
          <a:stretch>
            <a:fillRect/>
          </a:stretch>
        </p:blipFill>
        <p:spPr bwMode="auto">
          <a:xfrm>
            <a:off x="0" y="0"/>
            <a:ext cx="9144000" cy="676148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gorodkirov.ru/media/main_photos/17032015-3_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new.doctorsan.perm.ru/images/stories/c6d2639905c95f0fca110a766304d8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229600" cy="4389120"/>
          </a:xfrm>
        </p:spPr>
        <p:txBody>
          <a:bodyPr>
            <a:normAutofit lnSpcReduction="10000"/>
          </a:bodyPr>
          <a:lstStyle/>
          <a:p>
            <a:pPr algn="just"/>
            <a:r>
              <a:rPr lang="ru-RU" sz="3600" b="1" dirty="0" smtClean="0"/>
              <a:t>Стойкая ремиссия на протяжении 5 лет с полной редукцией (исчезновением) психотических проявлений и социальной адаптацией дают основание для снятия с учета в психоневрологическом диспансере или кабинете.</a:t>
            </a:r>
          </a:p>
          <a:p>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dirty="0" smtClean="0">
                <a:solidFill>
                  <a:srgbClr val="C00000"/>
                </a:solidFill>
                <a:latin typeface="+mn-lt"/>
              </a:rPr>
              <a:t>Учреждения внебольничной помощи психически больным</a:t>
            </a:r>
            <a:r>
              <a:rPr lang="ru-RU" sz="3200" dirty="0" smtClean="0"/>
              <a:t/>
            </a:r>
            <a:br>
              <a:rPr lang="ru-RU" sz="3200" dirty="0" smtClean="0"/>
            </a:br>
            <a:endParaRPr lang="ru-RU" sz="3200" dirty="0">
              <a:latin typeface="+mn-lt"/>
            </a:endParaRPr>
          </a:p>
        </p:txBody>
      </p:sp>
      <p:sp>
        <p:nvSpPr>
          <p:cNvPr id="3" name="Содержимое 2"/>
          <p:cNvSpPr>
            <a:spLocks noGrp="1"/>
          </p:cNvSpPr>
          <p:nvPr>
            <p:ph idx="1"/>
          </p:nvPr>
        </p:nvSpPr>
        <p:spPr>
          <a:xfrm>
            <a:off x="457200" y="1556792"/>
            <a:ext cx="8229600" cy="4767808"/>
          </a:xfrm>
        </p:spPr>
        <p:txBody>
          <a:bodyPr>
            <a:noAutofit/>
          </a:bodyPr>
          <a:lstStyle/>
          <a:p>
            <a:pPr algn="just"/>
            <a:r>
              <a:rPr lang="ru-RU" sz="2400" b="1" dirty="0" smtClean="0"/>
              <a:t>Дневные и ночные стационары обычно организуются при психоневрологических диспансерах, психиатрических больницах. </a:t>
            </a:r>
          </a:p>
          <a:p>
            <a:pPr algn="just"/>
            <a:r>
              <a:rPr lang="ru-RU" sz="2400" b="1" u="sng" dirty="0" smtClean="0"/>
              <a:t>Дневные стационары</a:t>
            </a:r>
            <a:r>
              <a:rPr lang="ru-RU" sz="2400" b="1" dirty="0" smtClean="0"/>
              <a:t> предназначены для купирования первичных психических расстройств или их обострений, если их тяжесть не соответствует обозначенным, как состояния, требующие обязательной госпитализации в психиатрический стационар. Эти пациенты ежедневно осматриваются врачами, принимают назначенные им препараты, проходят необходимые обследования, а вечером возвращаются домой.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dirty="0" smtClean="0">
                <a:solidFill>
                  <a:srgbClr val="C00000"/>
                </a:solidFill>
                <a:latin typeface="+mn-lt"/>
              </a:rPr>
              <a:t>Учреждения внебольничной помощи психически больным</a:t>
            </a:r>
            <a:r>
              <a:rPr lang="ru-RU" sz="3200" dirty="0" smtClean="0"/>
              <a:t/>
            </a:r>
            <a:br>
              <a:rPr lang="ru-RU" sz="3200" dirty="0" smtClean="0"/>
            </a:br>
            <a:endParaRPr lang="ru-RU" sz="3200" dirty="0">
              <a:latin typeface="+mn-lt"/>
            </a:endParaRPr>
          </a:p>
        </p:txBody>
      </p:sp>
      <p:sp>
        <p:nvSpPr>
          <p:cNvPr id="3" name="Содержимое 2"/>
          <p:cNvSpPr>
            <a:spLocks noGrp="1"/>
          </p:cNvSpPr>
          <p:nvPr>
            <p:ph idx="1"/>
          </p:nvPr>
        </p:nvSpPr>
        <p:spPr>
          <a:xfrm>
            <a:off x="457200" y="1556792"/>
            <a:ext cx="8229600" cy="4767808"/>
          </a:xfrm>
        </p:spPr>
        <p:txBody>
          <a:bodyPr>
            <a:noAutofit/>
          </a:bodyPr>
          <a:lstStyle/>
          <a:p>
            <a:pPr algn="just"/>
            <a:r>
              <a:rPr lang="ru-RU" sz="2800" b="1" u="sng" dirty="0" smtClean="0"/>
              <a:t>Ночные стационары</a:t>
            </a:r>
            <a:r>
              <a:rPr lang="ru-RU" sz="2800" b="1" dirty="0" smtClean="0"/>
              <a:t> преследуют те же цели, что и дневные, в случаях возможного вечернего ухудшения состояния или неблагоприятной домашней ситуации. </a:t>
            </a:r>
          </a:p>
          <a:p>
            <a:pPr algn="just"/>
            <a:r>
              <a:rPr lang="ru-RU" sz="2800" b="1" u="sng" dirty="0" smtClean="0"/>
              <a:t>Лечебно-трудовые мастерские</a:t>
            </a:r>
            <a:r>
              <a:rPr lang="ru-RU" sz="2800" b="1" dirty="0" smtClean="0"/>
              <a:t>, входящие в систему реабилитации пациентов, предназначены для выработки или восстановления трудовых навыков для инвалидов 2-й и 3-й групп. Они получают вознаграждение за свой  труд.</a:t>
            </a:r>
            <a:endParaRPr lang="ru-RU" sz="2800" b="1" dirty="0"/>
          </a:p>
        </p:txBody>
      </p:sp>
    </p:spTree>
    <p:extLst>
      <p:ext uri="{BB962C8B-B14F-4D97-AF65-F5344CB8AC3E}">
        <p14:creationId xmlns:p14="http://schemas.microsoft.com/office/powerpoint/2010/main" val="1276312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8306" name="Picture 2" descr="http://www.onclinic.ru/_upload/img/stac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4514" name="Picture 2" descr="http://www.psyxcentr.ru/attachments/Image/7249311-happy-nurse-holding-hands-of-elderly-patient-sitting-side-by-side-at-home-laughing.jpg"/>
          <p:cNvPicPr>
            <a:picLocks noChangeAspect="1" noChangeArrowheads="1"/>
          </p:cNvPicPr>
          <p:nvPr/>
        </p:nvPicPr>
        <p:blipFill>
          <a:blip r:embed="rId2" cstate="print"/>
          <a:srcRect/>
          <a:stretch>
            <a:fillRect/>
          </a:stretch>
        </p:blipFill>
        <p:spPr bwMode="auto">
          <a:xfrm>
            <a:off x="63500" y="0"/>
            <a:ext cx="9080500" cy="68579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9330" name="Picture 2" descr="http://diona-clinik.ru/img/Para2134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9634" name="Picture 2" descr="http://www.pravdorub.kr.ua/wp-content/uploads/2013/03/4E2DF18E3619C-300x196.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aktimed24.ru/image/gruppovaia_psihoterapii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1378" name="Picture 2" descr="http://vrachinadom.ru/wp-content/uploads/2014/10/medsestr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47088"/>
          </a:xfrm>
        </p:spPr>
        <p:txBody>
          <a:bodyPr>
            <a:normAutofit fontScale="90000"/>
          </a:bodyPr>
          <a:lstStyle/>
          <a:p>
            <a:r>
              <a:rPr lang="ru-RU" dirty="0" smtClean="0">
                <a:solidFill>
                  <a:srgbClr val="C00000"/>
                </a:solidFill>
              </a:rPr>
              <a:t>Правовые аспекты психиатрии</a:t>
            </a:r>
            <a:r>
              <a:rPr lang="ru-RU" dirty="0" smtClean="0"/>
              <a:t/>
            </a:r>
            <a:br>
              <a:rPr lang="ru-RU" dirty="0" smtClean="0"/>
            </a:br>
            <a:endParaRPr lang="ru-RU" dirty="0"/>
          </a:p>
        </p:txBody>
      </p:sp>
      <p:sp>
        <p:nvSpPr>
          <p:cNvPr id="3" name="Содержимое 2"/>
          <p:cNvSpPr>
            <a:spLocks noGrp="1"/>
          </p:cNvSpPr>
          <p:nvPr>
            <p:ph idx="1"/>
          </p:nvPr>
        </p:nvSpPr>
        <p:spPr>
          <a:xfrm>
            <a:off x="2699792" y="3933056"/>
            <a:ext cx="5987008" cy="2391544"/>
          </a:xfrm>
        </p:spPr>
        <p:txBody>
          <a:bodyPr/>
          <a:lstStyle/>
          <a:p>
            <a:r>
              <a:rPr lang="ru-RU" dirty="0" smtClean="0">
                <a:solidFill>
                  <a:schemeClr val="bg1"/>
                </a:solidFill>
              </a:rPr>
              <a:t>В РФ в 1992 году принят Закон  «О психиатрической помощи и гарантии прав граждан при ее оказании».</a:t>
            </a:r>
          </a:p>
          <a:p>
            <a:endParaRPr lang="ru-RU" dirty="0"/>
          </a:p>
        </p:txBody>
      </p:sp>
      <p:pic>
        <p:nvPicPr>
          <p:cNvPr id="4" name="Рисунок 3" descr="6.jpg"/>
          <p:cNvPicPr>
            <a:picLocks noChangeAspect="1"/>
          </p:cNvPicPr>
          <p:nvPr/>
        </p:nvPicPr>
        <p:blipFill>
          <a:blip r:embed="rId2" cstate="print"/>
          <a:stretch>
            <a:fillRect/>
          </a:stretch>
        </p:blipFill>
        <p:spPr>
          <a:xfrm>
            <a:off x="4876800" y="3276600"/>
            <a:ext cx="3934761" cy="3124200"/>
          </a:xfrm>
          <a:prstGeom prst="rect">
            <a:avLst/>
          </a:prstGeom>
          <a:ln>
            <a:noFill/>
          </a:ln>
          <a:effectLst>
            <a:softEdge rad="112500"/>
          </a:effectLst>
        </p:spPr>
      </p:pic>
      <p:pic>
        <p:nvPicPr>
          <p:cNvPr id="5" name="Рисунок 4" descr="EL-ALCOHOLISMO.jpg"/>
          <p:cNvPicPr>
            <a:picLocks noChangeAspect="1"/>
          </p:cNvPicPr>
          <p:nvPr/>
        </p:nvPicPr>
        <p:blipFill>
          <a:blip r:embed="rId3" cstate="print"/>
          <a:stretch>
            <a:fillRect/>
          </a:stretch>
        </p:blipFill>
        <p:spPr>
          <a:xfrm>
            <a:off x="304800" y="3429000"/>
            <a:ext cx="4228757" cy="2844800"/>
          </a:xfrm>
          <a:prstGeom prst="rect">
            <a:avLst/>
          </a:prstGeom>
          <a:ln>
            <a:noFill/>
          </a:ln>
          <a:effectLst>
            <a:softEdge rad="112500"/>
          </a:effectLst>
        </p:spPr>
      </p:pic>
    </p:spTree>
  </p:cSld>
  <p:clrMapOvr>
    <a:masterClrMapping/>
  </p:clrMapOvr>
  <p:transition>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zelwa.by/wp-content/uploads/2015/11/3215.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blipFill>
            <a:blip r:embed="rId3" cstate="print">
              <a:lum bright="-20000"/>
            </a:blip>
            <a:tile tx="0" ty="0" sx="100000" sy="100000" flip="none" algn="tl"/>
          </a:blipFill>
        </p:spPr>
      </p:pic>
      <p:sp>
        <p:nvSpPr>
          <p:cNvPr id="3" name="Содержимое 2"/>
          <p:cNvSpPr>
            <a:spLocks noGrp="1"/>
          </p:cNvSpPr>
          <p:nvPr>
            <p:ph idx="1"/>
          </p:nvPr>
        </p:nvSpPr>
        <p:spPr>
          <a:xfrm>
            <a:off x="467544" y="476672"/>
            <a:ext cx="8373616" cy="5109200"/>
          </a:xfrm>
        </p:spPr>
        <p:txBody>
          <a:bodyPr/>
          <a:lstStyle/>
          <a:p>
            <a:pPr marL="0" indent="0" algn="ctr">
              <a:buNone/>
            </a:pPr>
            <a:r>
              <a:rPr lang="ru-RU" sz="4400" dirty="0" smtClean="0">
                <a:solidFill>
                  <a:srgbClr val="FF0000"/>
                </a:solidFill>
                <a:latin typeface="Times New Roman" pitchFamily="18" charset="0"/>
                <a:cs typeface="Times New Roman" pitchFamily="18" charset="0"/>
              </a:rPr>
              <a:t>В РФ принят Закон </a:t>
            </a:r>
            <a:r>
              <a:rPr lang="ru-RU" sz="4800" b="1" dirty="0" smtClean="0">
                <a:solidFill>
                  <a:srgbClr val="FF0000"/>
                </a:solidFill>
                <a:latin typeface="Times New Roman" pitchFamily="18" charset="0"/>
                <a:cs typeface="Times New Roman" pitchFamily="18" charset="0"/>
              </a:rPr>
              <a:t>«О психиатрической помощи и гарантии прав граждан при ее оказании»</a:t>
            </a:r>
            <a:r>
              <a:rPr lang="ru-RU" sz="4800" dirty="0">
                <a:solidFill>
                  <a:srgbClr val="FF0000"/>
                </a:solidFill>
                <a:latin typeface="Times New Roman" pitchFamily="18" charset="0"/>
                <a:cs typeface="Times New Roman" pitchFamily="18" charset="0"/>
              </a:rPr>
              <a:t> от </a:t>
            </a:r>
            <a:r>
              <a:rPr lang="ru-RU" sz="4800" dirty="0" smtClean="0">
                <a:solidFill>
                  <a:srgbClr val="FF0000"/>
                </a:solidFill>
                <a:latin typeface="Times New Roman" pitchFamily="18" charset="0"/>
                <a:cs typeface="Times New Roman" pitchFamily="18" charset="0"/>
              </a:rPr>
              <a:t>02.07.1992г.  </a:t>
            </a:r>
            <a:r>
              <a:rPr lang="ru-RU" sz="4800" dirty="0">
                <a:solidFill>
                  <a:srgbClr val="FF0000"/>
                </a:solidFill>
                <a:latin typeface="Times New Roman" pitchFamily="18" charset="0"/>
                <a:cs typeface="Times New Roman" pitchFamily="18" charset="0"/>
              </a:rPr>
              <a:t>№ 3185-1</a:t>
            </a:r>
            <a:r>
              <a:rPr lang="ru-RU" sz="4800" b="1" dirty="0">
                <a:solidFill>
                  <a:srgbClr val="FF0000"/>
                </a:solidFill>
                <a:latin typeface="Times New Roman" pitchFamily="18" charset="0"/>
                <a:cs typeface="Times New Roman" pitchFamily="18" charset="0"/>
              </a:rPr>
              <a:t> </a:t>
            </a:r>
          </a:p>
          <a:p>
            <a:pPr marL="0" indent="0" algn="ctr">
              <a:buNone/>
            </a:pPr>
            <a:endParaRPr lang="ru-RU" sz="4800" b="1" dirty="0" smtClean="0">
              <a:solidFill>
                <a:srgbClr val="FF0000"/>
              </a:solidFill>
              <a:latin typeface="Times New Roman" pitchFamily="18" charset="0"/>
              <a:cs typeface="Times New Roman" pitchFamily="18" charset="0"/>
            </a:endParaRPr>
          </a:p>
          <a:p>
            <a:endParaRPr lang="ru-RU" dirty="0"/>
          </a:p>
        </p:txBody>
      </p:sp>
    </p:spTree>
  </p:cSld>
  <p:clrMapOvr>
    <a:masterClrMapping/>
  </p:clrMapOvr>
  <p:transition>
    <p:wheel spokes="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304800"/>
            <a:ext cx="8229600" cy="1447800"/>
          </a:xfrm>
        </p:spPr>
        <p:txBody>
          <a:bodyPr>
            <a:normAutofit fontScale="90000"/>
          </a:bodyPr>
          <a:lstStyle/>
          <a:p>
            <a:pPr algn="ctr"/>
            <a:r>
              <a:rPr lang="ru-RU" sz="3200" dirty="0" smtClean="0">
                <a:solidFill>
                  <a:srgbClr val="C00000"/>
                </a:solidFill>
                <a:latin typeface="+mn-lt"/>
              </a:rPr>
              <a:t>Права лиц, страдающих психическими расстройствами</a:t>
            </a:r>
            <a:r>
              <a:rPr lang="ru-RU" dirty="0" smtClean="0"/>
              <a:t/>
            </a:r>
            <a:br>
              <a:rPr lang="ru-RU" dirty="0" smtClean="0"/>
            </a:br>
            <a:endParaRPr lang="ru-RU" dirty="0"/>
          </a:p>
        </p:txBody>
      </p:sp>
      <p:sp>
        <p:nvSpPr>
          <p:cNvPr id="3" name="Подзаголовок 2"/>
          <p:cNvSpPr>
            <a:spLocks noGrp="1"/>
          </p:cNvSpPr>
          <p:nvPr>
            <p:ph type="subTitle" idx="1"/>
          </p:nvPr>
        </p:nvSpPr>
        <p:spPr>
          <a:xfrm>
            <a:off x="381000" y="1371600"/>
            <a:ext cx="8305800" cy="5181600"/>
          </a:xfrm>
        </p:spPr>
        <p:txBody>
          <a:bodyPr>
            <a:normAutofit fontScale="70000" lnSpcReduction="20000"/>
          </a:bodyPr>
          <a:lstStyle/>
          <a:p>
            <a:pPr algn="just"/>
            <a:r>
              <a:rPr lang="ru-RU" dirty="0" smtClean="0">
                <a:solidFill>
                  <a:schemeClr val="bg1">
                    <a:lumMod val="95000"/>
                    <a:lumOff val="5000"/>
                  </a:schemeClr>
                </a:solidFill>
              </a:rPr>
              <a:t>Добровольное обращение за психиатрической помощью (</a:t>
            </a:r>
            <a:r>
              <a:rPr lang="ru-RU" b="1" dirty="0" smtClean="0">
                <a:solidFill>
                  <a:srgbClr val="C00000"/>
                </a:solidFill>
                <a:latin typeface="Times New Roman" pitchFamily="18" charset="0"/>
                <a:cs typeface="Times New Roman" pitchFamily="18" charset="0"/>
              </a:rPr>
              <a:t>статья 4</a:t>
            </a:r>
            <a:r>
              <a:rPr lang="ru-RU" b="1" dirty="0" smtClean="0">
                <a:solidFill>
                  <a:schemeClr val="bg1">
                    <a:lumMod val="95000"/>
                    <a:lumOff val="5000"/>
                  </a:schemeClr>
                </a:solidFill>
              </a:rPr>
              <a:t>) </a:t>
            </a:r>
            <a:r>
              <a:rPr lang="ru-RU" dirty="0" smtClean="0">
                <a:solidFill>
                  <a:schemeClr val="bg1">
                    <a:lumMod val="95000"/>
                    <a:lumOff val="5000"/>
                  </a:schemeClr>
                </a:solidFill>
              </a:rPr>
              <a:t>(несовершеннолетнему в возрасте до 15 лет, а так же лицу, признанному в установленном порядке недееспособным, психиатрическая помощь оказывается по просьбе или с согласия их законных представителей  в порядке, предусмотренном настоящим Законом.</a:t>
            </a:r>
          </a:p>
          <a:p>
            <a:pPr algn="just"/>
            <a:r>
              <a:rPr lang="ru-RU" b="1" dirty="0" smtClean="0">
                <a:solidFill>
                  <a:srgbClr val="C00000"/>
                </a:solidFill>
                <a:latin typeface="Times New Roman" pitchFamily="18" charset="0"/>
                <a:cs typeface="Times New Roman" pitchFamily="18" charset="0"/>
              </a:rPr>
              <a:t>Ст. 5 </a:t>
            </a:r>
            <a:r>
              <a:rPr lang="ru-RU" dirty="0" smtClean="0">
                <a:solidFill>
                  <a:srgbClr val="C00000"/>
                </a:solidFill>
              </a:rPr>
              <a:t>- </a:t>
            </a:r>
            <a:r>
              <a:rPr lang="ru-RU" dirty="0" smtClean="0">
                <a:solidFill>
                  <a:schemeClr val="bg1">
                    <a:lumMod val="95000"/>
                    <a:lumOff val="5000"/>
                  </a:schemeClr>
                </a:solidFill>
              </a:rPr>
              <a:t>содержание в психиатрическом стационаре только в течение срока, необходимого для лечения и обследования.</a:t>
            </a:r>
          </a:p>
          <a:p>
            <a:pPr algn="just"/>
            <a:r>
              <a:rPr lang="ru-RU" b="1" dirty="0" smtClean="0">
                <a:solidFill>
                  <a:srgbClr val="C00000"/>
                </a:solidFill>
                <a:latin typeface="Times New Roman" pitchFamily="18" charset="0"/>
                <a:cs typeface="Times New Roman" pitchFamily="18" charset="0"/>
              </a:rPr>
              <a:t>Ст. 11 и 12</a:t>
            </a:r>
            <a:r>
              <a:rPr lang="ru-RU" dirty="0" smtClean="0">
                <a:solidFill>
                  <a:srgbClr val="C00000"/>
                </a:solidFill>
                <a:latin typeface="Times New Roman" pitchFamily="18" charset="0"/>
                <a:cs typeface="Times New Roman" pitchFamily="18" charset="0"/>
              </a:rPr>
              <a:t> </a:t>
            </a:r>
            <a:r>
              <a:rPr lang="ru-RU" dirty="0" smtClean="0">
                <a:solidFill>
                  <a:schemeClr val="bg1">
                    <a:lumMod val="95000"/>
                    <a:lumOff val="5000"/>
                  </a:schemeClr>
                </a:solidFill>
              </a:rPr>
              <a:t>– согласие и отказ от лечения.</a:t>
            </a:r>
          </a:p>
          <a:p>
            <a:pPr algn="just"/>
            <a:r>
              <a:rPr lang="ru-RU" dirty="0" smtClean="0">
                <a:solidFill>
                  <a:schemeClr val="bg1">
                    <a:lumMod val="95000"/>
                    <a:lumOff val="5000"/>
                  </a:schemeClr>
                </a:solidFill>
              </a:rPr>
              <a:t>Согласие на лечение несовершеннолетнего в возрасте до 15 лет, дается их законным представителям после сообщения им сведений, предусмотренных частью 2 настоящей статьи (врач обязан представить лицу, страдающему психическим расстройством, в доступной для него форме и с учетом его психического  состояния информацию о характере его психического расстройства, целях, включая альтернативные, продолжительности рекомендуемого лечения, а так же болевых ощущениях, возможном риске, побочных эффектах и ожидаемых результатах. О предоставленной информации делается запись в медицинской документации).</a:t>
            </a:r>
          </a:p>
          <a:p>
            <a:pPr algn="just"/>
            <a:r>
              <a:rPr lang="ru-RU" dirty="0" smtClean="0">
                <a:solidFill>
                  <a:schemeClr val="bg1">
                    <a:lumMod val="95000"/>
                    <a:lumOff val="5000"/>
                  </a:schemeClr>
                </a:solidFill>
              </a:rPr>
              <a:t>Лечение может проводиться без согласия лиц, или без согласия его законного представителя  только при применении принудительных мер медицинского характера по основаниям, предусмотренным Уголовным кодексом РФ,  а так же при  недобровольной госпитализации по основаниям, предусмотренным ст. 29 Закона.</a:t>
            </a:r>
          </a:p>
          <a:p>
            <a:endParaRPr lang="ru-RU" dirty="0"/>
          </a:p>
        </p:txBody>
      </p:sp>
    </p:spTree>
  </p:cSld>
  <p:clrMapOvr>
    <a:masterClrMapping/>
  </p:clrMapOvr>
  <p:transition>
    <p:cut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931224" cy="936104"/>
          </a:xfrm>
        </p:spPr>
        <p:txBody>
          <a:bodyPr>
            <a:noAutofit/>
          </a:bodyPr>
          <a:lstStyle/>
          <a:p>
            <a:pPr algn="ctr"/>
            <a:r>
              <a:rPr lang="ru-RU" sz="3200" dirty="0" smtClean="0">
                <a:solidFill>
                  <a:schemeClr val="accent5">
                    <a:lumMod val="50000"/>
                  </a:schemeClr>
                </a:solidFill>
                <a:latin typeface="+mn-lt"/>
              </a:rPr>
              <a:t/>
            </a:r>
            <a:br>
              <a:rPr lang="ru-RU" sz="3200" dirty="0" smtClean="0">
                <a:solidFill>
                  <a:schemeClr val="accent5">
                    <a:lumMod val="50000"/>
                  </a:schemeClr>
                </a:solidFill>
                <a:latin typeface="+mn-lt"/>
              </a:rPr>
            </a:br>
            <a:r>
              <a:rPr lang="ru-RU" sz="3200" dirty="0" smtClean="0">
                <a:solidFill>
                  <a:srgbClr val="C00000"/>
                </a:solidFill>
                <a:latin typeface="Times New Roman" pitchFamily="18" charset="0"/>
                <a:cs typeface="Times New Roman" pitchFamily="18" charset="0"/>
              </a:rPr>
              <a:t> </a:t>
            </a:r>
            <a:br>
              <a:rPr lang="ru-RU" sz="3200" dirty="0" smtClean="0">
                <a:solidFill>
                  <a:srgbClr val="C00000"/>
                </a:solidFill>
                <a:latin typeface="Times New Roman" pitchFamily="18" charset="0"/>
                <a:cs typeface="Times New Roman" pitchFamily="18" charset="0"/>
              </a:rPr>
            </a:br>
            <a:r>
              <a:rPr lang="ru-RU" sz="3200" dirty="0">
                <a:solidFill>
                  <a:srgbClr val="C00000"/>
                </a:solidFill>
                <a:latin typeface="Times New Roman" pitchFamily="18" charset="0"/>
                <a:cs typeface="Times New Roman" pitchFamily="18" charset="0"/>
              </a:rPr>
              <a:t/>
            </a:r>
            <a:br>
              <a:rPr lang="ru-RU" sz="3200" dirty="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r>
              <a:rPr lang="ru-RU" sz="2800" b="1" dirty="0" smtClean="0">
                <a:solidFill>
                  <a:srgbClr val="C00000"/>
                </a:solidFill>
                <a:latin typeface="Times New Roman" pitchFamily="18" charset="0"/>
                <a:cs typeface="Times New Roman" pitchFamily="18" charset="0"/>
              </a:rPr>
              <a:t>Права пациентов, находящихся в психиатрическом стационаре (ст. 37)</a:t>
            </a:r>
            <a:br>
              <a:rPr lang="ru-RU" sz="2800" b="1" dirty="0" smtClean="0">
                <a:solidFill>
                  <a:srgbClr val="C00000"/>
                </a:solidFill>
                <a:latin typeface="Times New Roman" pitchFamily="18" charset="0"/>
                <a:cs typeface="Times New Roman" pitchFamily="18" charset="0"/>
              </a:rPr>
            </a:br>
            <a:endParaRPr lang="ru-RU" sz="2800" b="1"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124744"/>
            <a:ext cx="8515672" cy="5504656"/>
          </a:xfrm>
        </p:spPr>
        <p:txBody>
          <a:bodyPr>
            <a:noAutofit/>
          </a:bodyPr>
          <a:lstStyle/>
          <a:p>
            <a:r>
              <a:rPr lang="ru-RU" sz="1600" b="1" dirty="0" smtClean="0">
                <a:latin typeface="Times New Roman" pitchFamily="18" charset="0"/>
                <a:cs typeface="Times New Roman" pitchFamily="18" charset="0"/>
              </a:rPr>
              <a:t>Пациенту</a:t>
            </a:r>
            <a:r>
              <a:rPr lang="ru-RU" sz="1600" dirty="0" smtClean="0">
                <a:solidFill>
                  <a:schemeClr val="bg1">
                    <a:lumMod val="95000"/>
                    <a:lumOff val="5000"/>
                  </a:schemeClr>
                </a:solidFill>
              </a:rPr>
              <a:t> </a:t>
            </a:r>
            <a:r>
              <a:rPr lang="ru-RU" sz="1600" b="1" dirty="0" smtClean="0">
                <a:latin typeface="Times New Roman" pitchFamily="18" charset="0"/>
                <a:cs typeface="Times New Roman" pitchFamily="18" charset="0"/>
              </a:rPr>
              <a:t>должны быть разъяснены основания и цели помещения его в стационар, его права и установленные там правила, о чем делаются записи в медицинской документации. Все пациенты, находящиеся на лечении или обследовании в психиатрическом стационаре впервые, могут:</a:t>
            </a:r>
          </a:p>
          <a:p>
            <a:r>
              <a:rPr lang="ru-RU" sz="1600" b="1" dirty="0" smtClean="0">
                <a:latin typeface="Times New Roman" pitchFamily="18" charset="0"/>
                <a:cs typeface="Times New Roman" pitchFamily="18" charset="0"/>
              </a:rPr>
              <a:t>Обращаться непосредственно к главному врачу или зав. отделением по вопросам лечения, обследования, выписки и соблюдения правил, предоставленным настоящим Законом.</a:t>
            </a:r>
          </a:p>
          <a:p>
            <a:r>
              <a:rPr lang="ru-RU" sz="1600" b="1" dirty="0" smtClean="0">
                <a:latin typeface="Times New Roman" pitchFamily="18" charset="0"/>
                <a:cs typeface="Times New Roman" pitchFamily="18" charset="0"/>
              </a:rPr>
              <a:t>Подавать без цензуры жалобы и заявления в организации представительной и исполнительной власти, прокуратуру, суд, адвокату.</a:t>
            </a:r>
          </a:p>
          <a:p>
            <a:r>
              <a:rPr lang="ru-RU" sz="1600" b="1" dirty="0" smtClean="0">
                <a:latin typeface="Times New Roman" pitchFamily="18" charset="0"/>
                <a:cs typeface="Times New Roman" pitchFamily="18" charset="0"/>
              </a:rPr>
              <a:t>Встречаться с адвокатом, священнослужителем наедине, использовать религиозные обряды, соблюдать религиозные каноны, в том числе пост, по согласованию с администрацией, иметь религиозную атрибутику и литературу.</a:t>
            </a:r>
          </a:p>
          <a:p>
            <a:r>
              <a:rPr lang="ru-RU" sz="1600" b="1" dirty="0" smtClean="0">
                <a:latin typeface="Times New Roman" pitchFamily="18" charset="0"/>
                <a:cs typeface="Times New Roman" pitchFamily="18" charset="0"/>
              </a:rPr>
              <a:t>Выписывать газеты и журналы, получать образование по программе общеобразовательной школы или специальной школы для детей с нарушением интеллектуального развития, если пациент не достиг 18 лет.</a:t>
            </a:r>
          </a:p>
          <a:p>
            <a:r>
              <a:rPr lang="ru-RU" sz="1600" b="1" dirty="0" smtClean="0">
                <a:latin typeface="Times New Roman" pitchFamily="18" charset="0"/>
                <a:cs typeface="Times New Roman" pitchFamily="18" charset="0"/>
              </a:rPr>
              <a:t>Пациенты имеют так же следующие права, которые могут быть ограничены по рекомендации лечащего врача, зав. отделением или главным врачом в интересах здоровья или безопасности других лиц.</a:t>
            </a:r>
          </a:p>
          <a:p>
            <a:r>
              <a:rPr lang="ru-RU" sz="1600" b="1" dirty="0" smtClean="0">
                <a:latin typeface="Times New Roman" pitchFamily="18" charset="0"/>
                <a:cs typeface="Times New Roman" pitchFamily="18" charset="0"/>
              </a:rPr>
              <a:t>Вести переписку без цензуры.</a:t>
            </a:r>
          </a:p>
          <a:p>
            <a:r>
              <a:rPr lang="ru-RU" sz="1600" b="1" dirty="0" smtClean="0">
                <a:latin typeface="Times New Roman" pitchFamily="18" charset="0"/>
                <a:cs typeface="Times New Roman" pitchFamily="18" charset="0"/>
              </a:rPr>
              <a:t>Получать и отправлять посылки, бандероли, денежные переводы.</a:t>
            </a:r>
          </a:p>
          <a:p>
            <a:r>
              <a:rPr lang="ru-RU" sz="1600" b="1" dirty="0" smtClean="0">
                <a:latin typeface="Times New Roman" pitchFamily="18" charset="0"/>
                <a:cs typeface="Times New Roman" pitchFamily="18" charset="0"/>
              </a:rPr>
              <a:t>Пользоваться телефоном, принимать посетителей.</a:t>
            </a:r>
          </a:p>
          <a:p>
            <a:endParaRPr lang="ru-RU" sz="1600" dirty="0">
              <a:solidFill>
                <a:schemeClr val="bg1">
                  <a:lumMod val="95000"/>
                  <a:lumOff val="5000"/>
                </a:schemeClr>
              </a:solidFill>
            </a:endParaRPr>
          </a:p>
        </p:txBody>
      </p:sp>
    </p:spTree>
  </p:cSld>
  <p:clrMapOvr>
    <a:masterClrMapping/>
  </p:clrMapOvr>
  <p:transition>
    <p:cover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867524"/>
          </a:xfrm>
        </p:spPr>
        <p:txBody>
          <a:bodyPr>
            <a:noAutofit/>
          </a:bodyPr>
          <a:lstStyle/>
          <a:p>
            <a:pPr algn="ctr"/>
            <a:r>
              <a:rPr lang="ru-RU" sz="2800" b="1" dirty="0" smtClean="0">
                <a:solidFill>
                  <a:srgbClr val="C00000"/>
                </a:solidFill>
                <a:latin typeface="Times New Roman" pitchFamily="18" charset="0"/>
                <a:cs typeface="Times New Roman" pitchFamily="18" charset="0"/>
              </a:rPr>
              <a:t>Основания для госпитализации в психиатрический стационар (ст. 28)</a:t>
            </a:r>
            <a:br>
              <a:rPr lang="ru-RU" sz="2800" b="1" dirty="0" smtClean="0">
                <a:solidFill>
                  <a:srgbClr val="C00000"/>
                </a:solidFill>
                <a:latin typeface="Times New Roman" pitchFamily="18" charset="0"/>
                <a:cs typeface="Times New Roman" pitchFamily="18" charset="0"/>
              </a:rPr>
            </a:b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00808"/>
            <a:ext cx="8229600" cy="4895864"/>
          </a:xfrm>
        </p:spPr>
        <p:txBody>
          <a:bodyPr>
            <a:normAutofit fontScale="92500" lnSpcReduction="20000"/>
          </a:bodyPr>
          <a:lstStyle/>
          <a:p>
            <a:pPr algn="just"/>
            <a:r>
              <a:rPr lang="ru-RU" b="1" dirty="0" smtClean="0">
                <a:latin typeface="Times New Roman" pitchFamily="18" charset="0"/>
                <a:cs typeface="Times New Roman" pitchFamily="18" charset="0"/>
              </a:rPr>
              <a:t>Наличие у лиц психического расстройства и решение психиатра о проведении обследования или лечения в стационарных условиях либо постановление судьи.</a:t>
            </a:r>
          </a:p>
          <a:p>
            <a:pPr algn="just"/>
            <a:r>
              <a:rPr lang="ru-RU" b="1" dirty="0" smtClean="0">
                <a:latin typeface="Times New Roman" pitchFamily="18" charset="0"/>
                <a:cs typeface="Times New Roman" pitchFamily="18" charset="0"/>
              </a:rPr>
              <a:t>Несовершеннолетний  в  возрасте до 15 лет помещается в стационар по просьбе или с согласия его родителей или иного законного представителя. В случае возражения одного из родителей либо отсутствие родителей или законного представителя помещение несовершеннолетнего в стационар проводится по решению органов опеки и попечительства, которое может быть обжаловано в суде.</a:t>
            </a:r>
          </a:p>
          <a:p>
            <a:pPr algn="just"/>
            <a:r>
              <a:rPr lang="ru-RU" b="1" dirty="0" smtClean="0">
                <a:latin typeface="Times New Roman" pitchFamily="18" charset="0"/>
                <a:cs typeface="Times New Roman" pitchFamily="18" charset="0"/>
              </a:rPr>
              <a:t>Получение согласия на госпитализацию оформляется записью в медицинскую документацию за подписью лица или его законного представителя и врача- психиатра.</a:t>
            </a:r>
          </a:p>
          <a:p>
            <a:pPr algn="just"/>
            <a:endParaRPr lang="ru-RU" b="1"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224136"/>
          </a:xfrm>
        </p:spPr>
        <p:txBody>
          <a:bodyPr>
            <a:noAutofit/>
          </a:bodyPr>
          <a:lstStyle/>
          <a:p>
            <a:pPr algn="ctr"/>
            <a:r>
              <a:rPr lang="ru-RU" sz="2800" b="1" dirty="0" smtClean="0">
                <a:solidFill>
                  <a:srgbClr val="C00000"/>
                </a:solidFill>
                <a:latin typeface="Times New Roman" pitchFamily="18" charset="0"/>
                <a:cs typeface="Times New Roman" pitchFamily="18" charset="0"/>
              </a:rPr>
              <a:t>Основания для госпитализации в психиатрический стационар в недобровольном порядке (ст. 29)</a:t>
            </a:r>
            <a:endParaRPr lang="ru-RU" sz="3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484784"/>
            <a:ext cx="8229600" cy="4923928"/>
          </a:xfrm>
        </p:spPr>
        <p:txBody>
          <a:bodyPr>
            <a:noAutofit/>
          </a:bodyPr>
          <a:lstStyle/>
          <a:p>
            <a:pPr algn="just"/>
            <a:r>
              <a:rPr lang="ru-RU" sz="1900" b="1" dirty="0" smtClean="0">
                <a:latin typeface="Times New Roman" pitchFamily="18" charset="0"/>
                <a:cs typeface="Times New Roman" pitchFamily="18" charset="0"/>
              </a:rPr>
              <a:t>Лицо, страдающее психическим расстройством, может быть госпитализировано без его согласия или без согласия его законных представителей до постановления судьи, если его обследование или лечение возможны только в стационарных условиях, а психическое расстройство является тяжелым и обуславливает:</a:t>
            </a:r>
          </a:p>
          <a:p>
            <a:pPr algn="just"/>
            <a:r>
              <a:rPr lang="ru-RU" sz="1900" b="1" dirty="0" smtClean="0">
                <a:latin typeface="Times New Roman" pitchFamily="18" charset="0"/>
                <a:cs typeface="Times New Roman" pitchFamily="18" charset="0"/>
              </a:rPr>
              <a:t>-  его непосредственную опасность для себя или окружающих</a:t>
            </a:r>
          </a:p>
          <a:p>
            <a:pPr algn="just"/>
            <a:r>
              <a:rPr lang="ru-RU" sz="1900" b="1" dirty="0" smtClean="0">
                <a:latin typeface="Times New Roman" pitchFamily="18" charset="0"/>
                <a:cs typeface="Times New Roman" pitchFamily="18" charset="0"/>
              </a:rPr>
              <a:t>- его беспомощность, т.е. неспособность самостоятельно удовлетворять потребности</a:t>
            </a:r>
          </a:p>
          <a:p>
            <a:pPr algn="just"/>
            <a:r>
              <a:rPr lang="ru-RU" sz="1900" b="1" dirty="0" smtClean="0">
                <a:latin typeface="Times New Roman" pitchFamily="18" charset="0"/>
                <a:cs typeface="Times New Roman" pitchFamily="18" charset="0"/>
              </a:rPr>
              <a:t>- существенный вред его здоровью вследствие ухудшения его психического состояния, если лицо будет оставлено без психиатрической помощи.</a:t>
            </a:r>
          </a:p>
          <a:p>
            <a:pPr algn="just"/>
            <a:r>
              <a:rPr lang="ru-RU" sz="1900" b="1" dirty="0" smtClean="0">
                <a:latin typeface="Times New Roman" pitchFamily="18" charset="0"/>
                <a:cs typeface="Times New Roman" pitchFamily="18" charset="0"/>
              </a:rPr>
              <a:t>Одним из важнейших аспектов правового регулирования является основание для помещения в стационар ребенка или подростка, не достигшего 15 летнего возраста. Для этого в соответствии с Законом, требуется согласие обоих родителей, получение которого на практике оказывается проблематично. </a:t>
            </a:r>
            <a:endParaRPr lang="ru-RU" sz="1900" b="1" dirty="0">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8229600" cy="3456384"/>
          </a:xfrm>
        </p:spPr>
        <p:txBody>
          <a:bodyPr>
            <a:noAutofit/>
          </a:bodyPr>
          <a:lstStyle/>
          <a:p>
            <a:pPr algn="just"/>
            <a:r>
              <a:rPr lang="ru-RU" sz="1800" b="1" dirty="0" smtClean="0">
                <a:latin typeface="Times New Roman" pitchFamily="18" charset="0"/>
                <a:cs typeface="Times New Roman" pitchFamily="18" charset="0"/>
              </a:rPr>
              <a:t>Кроме Закона РФ, правовое положение душевнобольных  рассматривается в Уголовном и Гражданском кодексах РФ.</a:t>
            </a:r>
          </a:p>
          <a:p>
            <a:pPr lvl="2" algn="just">
              <a:buFont typeface="Wingdings" pitchFamily="2" charset="2"/>
              <a:buChar char="Ø"/>
            </a:pPr>
            <a:r>
              <a:rPr lang="ru-RU" sz="1800" b="1" dirty="0" smtClean="0">
                <a:latin typeface="Times New Roman" pitchFamily="18" charset="0"/>
                <a:cs typeface="Times New Roman" pitchFamily="18" charset="0"/>
              </a:rPr>
              <a:t>Уголовный кодекс рассматривает ответственность лиц, совершивших в состоянии психического расстройства уголовное преступление. Пациенты не подлежат ответственности, если они в момент совершения общественно опасного деяния находились в состоянии невменяемости.</a:t>
            </a:r>
          </a:p>
          <a:p>
            <a:pPr lvl="2" algn="just">
              <a:buFont typeface="Wingdings" pitchFamily="2" charset="2"/>
              <a:buChar char="Ø"/>
            </a:pPr>
            <a:r>
              <a:rPr lang="ru-RU" sz="1800" b="1" dirty="0" smtClean="0">
                <a:latin typeface="Times New Roman" pitchFamily="18" charset="0"/>
                <a:cs typeface="Times New Roman" pitchFamily="18" charset="0"/>
              </a:rPr>
              <a:t>Недееспособность</a:t>
            </a: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определяется судом в связи с наличием психического расстройства, которое не позволяет пациенту понимать значение своих действий  и руководить ими.</a:t>
            </a:r>
          </a:p>
          <a:p>
            <a:pPr lvl="2" algn="just">
              <a:buFont typeface="Wingdings" pitchFamily="2" charset="2"/>
              <a:buChar char="Ø"/>
            </a:pPr>
            <a:endParaRPr lang="ru-RU" sz="1800" b="1" dirty="0">
              <a:latin typeface="Times New Roman" pitchFamily="18" charset="0"/>
              <a:cs typeface="Times New Roman" pitchFamily="18" charset="0"/>
            </a:endParaRPr>
          </a:p>
        </p:txBody>
      </p:sp>
      <p:pic>
        <p:nvPicPr>
          <p:cNvPr id="5" name="Рисунок 4" descr="2585.jpg"/>
          <p:cNvPicPr>
            <a:picLocks noChangeAspect="1"/>
          </p:cNvPicPr>
          <p:nvPr/>
        </p:nvPicPr>
        <p:blipFill>
          <a:blip r:embed="rId2" cstate="print"/>
          <a:stretch>
            <a:fillRect/>
          </a:stretch>
        </p:blipFill>
        <p:spPr>
          <a:xfrm>
            <a:off x="395536" y="3714752"/>
            <a:ext cx="8443664" cy="2882600"/>
          </a:xfrm>
          <a:prstGeom prst="rect">
            <a:avLst/>
          </a:prstGeom>
        </p:spPr>
      </p:pic>
    </p:spTree>
  </p:cSld>
  <p:clrMapOvr>
    <a:masterClrMapping/>
  </p:clrMapOvr>
  <p:transition>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gslide.ru/images/2/1550/831/img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674136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1-doctor.ru/images/letters/68192-1.jpg"/>
          <p:cNvPicPr>
            <a:picLocks noChangeAspect="1" noChangeArrowheads="1"/>
          </p:cNvPicPr>
          <p:nvPr/>
        </p:nvPicPr>
        <p:blipFill>
          <a:blip r:embed="rId2" cstate="print"/>
          <a:srcRect/>
          <a:stretch>
            <a:fillRect/>
          </a:stretch>
        </p:blipFill>
        <p:spPr bwMode="auto">
          <a:xfrm>
            <a:off x="0" y="0"/>
            <a:ext cx="9252520" cy="6858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3426" name="Picture 2" descr="http://tormozow.net/wp-content/uploads/2013/12/rt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doodoo.ru/uploads/posts/2010-10/ekibastuz-12.jpg"/>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8306" name="Picture 2" descr="http://www.анфеникс.рф/_pu/1/31096401.jpg"/>
          <p:cNvPicPr>
            <a:picLocks noChangeAspect="1" noChangeArrowheads="1"/>
          </p:cNvPicPr>
          <p:nvPr/>
        </p:nvPicPr>
        <p:blipFill>
          <a:blip r:embed="rId2" cstate="print"/>
          <a:srcRect/>
          <a:stretch>
            <a:fillRect/>
          </a:stretch>
        </p:blipFill>
        <p:spPr bwMode="auto">
          <a:xfrm>
            <a:off x="251520" y="428603"/>
            <a:ext cx="8723342" cy="6429397"/>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9330" name="Picture 2" descr="http://схемо.рф/upload/sx/220/preview/251.jpg"/>
          <p:cNvPicPr>
            <a:picLocks noChangeAspect="1" noChangeArrowheads="1"/>
          </p:cNvPicPr>
          <p:nvPr/>
        </p:nvPicPr>
        <p:blipFill>
          <a:blip r:embed="rId2" cstate="print"/>
          <a:srcRect/>
          <a:stretch>
            <a:fillRect/>
          </a:stretch>
        </p:blipFill>
        <p:spPr bwMode="auto">
          <a:xfrm>
            <a:off x="0" y="188640"/>
            <a:ext cx="9144000" cy="6504279"/>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Autofit/>
          </a:bodyPr>
          <a:lstStyle/>
          <a:p>
            <a:pPr algn="ctr"/>
            <a:r>
              <a:rPr lang="ru-RU" sz="2800" b="1" dirty="0" smtClean="0">
                <a:solidFill>
                  <a:srgbClr val="C00000"/>
                </a:solidFill>
                <a:latin typeface="Times New Roman" pitchFamily="18" charset="0"/>
                <a:cs typeface="Times New Roman" pitchFamily="18" charset="0"/>
              </a:rPr>
              <a:t>Психиатрическое освидетельствование (ст.23)</a:t>
            </a:r>
            <a:r>
              <a:rPr lang="ru-RU" sz="3200" dirty="0" smtClean="0">
                <a:solidFill>
                  <a:schemeClr val="accent5"/>
                </a:solidFill>
                <a:latin typeface="+mn-lt"/>
              </a:rPr>
              <a:t/>
            </a:r>
            <a:br>
              <a:rPr lang="ru-RU" sz="3200" dirty="0" smtClean="0">
                <a:solidFill>
                  <a:schemeClr val="accent5"/>
                </a:solidFill>
                <a:latin typeface="+mn-lt"/>
              </a:rPr>
            </a:br>
            <a:endParaRPr lang="ru-RU" sz="3200" dirty="0">
              <a:solidFill>
                <a:schemeClr val="accent5"/>
              </a:solidFill>
              <a:latin typeface="+mn-lt"/>
            </a:endParaRPr>
          </a:p>
        </p:txBody>
      </p:sp>
      <p:sp>
        <p:nvSpPr>
          <p:cNvPr id="3" name="Содержимое 2"/>
          <p:cNvSpPr>
            <a:spLocks noGrp="1"/>
          </p:cNvSpPr>
          <p:nvPr>
            <p:ph idx="1"/>
          </p:nvPr>
        </p:nvSpPr>
        <p:spPr>
          <a:xfrm>
            <a:off x="457200" y="857232"/>
            <a:ext cx="8229600" cy="5467368"/>
          </a:xfrm>
        </p:spPr>
        <p:txBody>
          <a:bodyPr>
            <a:noAutofit/>
          </a:bodyPr>
          <a:lstStyle/>
          <a:p>
            <a:pPr algn="just"/>
            <a:r>
              <a:rPr lang="ru-RU" sz="2000" b="1" dirty="0" smtClean="0">
                <a:latin typeface="Times New Roman" pitchFamily="18" charset="0"/>
                <a:cs typeface="Times New Roman" pitchFamily="18" charset="0"/>
              </a:rPr>
              <a:t>Проводится для определения: страдает ли обследуемый психическими расстройствами, нуждается ли он психиатрической помощи, а так же для решения вопроса о виде такой помощи.</a:t>
            </a:r>
          </a:p>
          <a:p>
            <a:pPr algn="just"/>
            <a:r>
              <a:rPr lang="ru-RU" sz="2000" b="1" dirty="0" smtClean="0">
                <a:latin typeface="Times New Roman" pitchFamily="18" charset="0"/>
                <a:cs typeface="Times New Roman" pitchFamily="18" charset="0"/>
              </a:rPr>
              <a:t>Психиатрическое освидетельствование, а так же профилактические осмотры проводятся по просьбе или с согласия обследуемого, в отношении несовершеннолетнего  в  возрасте до 15 лет – по просьбе или с согласия его родителей или законного представителя. В случае возражения одного из родителей или представителя, проводится по решению органов опеки и попечительства, которое может быть обжаловано в суде.</a:t>
            </a:r>
          </a:p>
          <a:p>
            <a:pPr algn="just"/>
            <a:r>
              <a:rPr lang="ru-RU" sz="2000" b="1" dirty="0" smtClean="0">
                <a:latin typeface="Times New Roman" pitchFamily="18" charset="0"/>
                <a:cs typeface="Times New Roman" pitchFamily="18" charset="0"/>
              </a:rPr>
              <a:t>Психиатрическое освидетельствование может быть проведено без его согласия или согласия его попечителя, когда по имеющимся данным обследуемый совершает действия, дающие основания предполагать у него наличие тяжелого психического расстройства, которое обуславливает:</a:t>
            </a:r>
          </a:p>
          <a:p>
            <a:pPr algn="just"/>
            <a:r>
              <a:rPr lang="ru-RU" sz="2000" b="1" dirty="0" smtClean="0">
                <a:latin typeface="Times New Roman" pitchFamily="18" charset="0"/>
                <a:cs typeface="Times New Roman" pitchFamily="18" charset="0"/>
              </a:rPr>
              <a:t>- его непосредственную опасность для себя или окружающих;</a:t>
            </a:r>
          </a:p>
          <a:p>
            <a:pPr algn="just"/>
            <a:r>
              <a:rPr lang="ru-RU" sz="2000" b="1" dirty="0" smtClean="0">
                <a:latin typeface="Times New Roman" pitchFamily="18" charset="0"/>
                <a:cs typeface="Times New Roman" pitchFamily="18" charset="0"/>
              </a:rPr>
              <a:t>- его беспомощность, т.е неспособность самостоятельно удовлетворять потребности.</a:t>
            </a:r>
          </a:p>
          <a:p>
            <a:pPr algn="just"/>
            <a:endParaRPr lang="ru-RU" sz="20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88640"/>
            <a:ext cx="8229600" cy="1080120"/>
          </a:xfrm>
        </p:spPr>
        <p:txBody>
          <a:bodyPr>
            <a:noAutofit/>
          </a:bodyPr>
          <a:lstStyle/>
          <a:p>
            <a:pPr algn="ctr"/>
            <a:r>
              <a:rPr lang="ru-RU" sz="3200" dirty="0" smtClean="0">
                <a:solidFill>
                  <a:srgbClr val="C00000"/>
                </a:solidFill>
                <a:latin typeface="+mn-lt"/>
              </a:rPr>
              <a:t>Оценка психического состояния</a:t>
            </a:r>
            <a:r>
              <a:rPr lang="ru-RU" sz="3200" dirty="0" smtClean="0">
                <a:solidFill>
                  <a:schemeClr val="accent6"/>
                </a:solidFill>
                <a:latin typeface="+mn-lt"/>
              </a:rPr>
              <a:t/>
            </a:r>
            <a:br>
              <a:rPr lang="ru-RU" sz="3200" dirty="0" smtClean="0">
                <a:solidFill>
                  <a:schemeClr val="accent6"/>
                </a:solidFill>
                <a:latin typeface="+mn-lt"/>
              </a:rPr>
            </a:br>
            <a:endParaRPr lang="ru-RU" sz="3200" dirty="0">
              <a:solidFill>
                <a:schemeClr val="accent6"/>
              </a:solidFill>
              <a:latin typeface="+mn-lt"/>
            </a:endParaRPr>
          </a:p>
        </p:txBody>
      </p:sp>
      <p:sp>
        <p:nvSpPr>
          <p:cNvPr id="3" name="Подзаголовок 2"/>
          <p:cNvSpPr>
            <a:spLocks noGrp="1"/>
          </p:cNvSpPr>
          <p:nvPr>
            <p:ph type="subTitle" idx="1"/>
          </p:nvPr>
        </p:nvSpPr>
        <p:spPr>
          <a:xfrm>
            <a:off x="457200" y="1219200"/>
            <a:ext cx="8305800" cy="5638800"/>
          </a:xfrm>
        </p:spPr>
        <p:txBody>
          <a:bodyPr>
            <a:normAutofit fontScale="85000" lnSpcReduction="20000"/>
          </a:bodyPr>
          <a:lstStyle/>
          <a:p>
            <a:pPr algn="just"/>
            <a:r>
              <a:rPr lang="ru-RU" dirty="0" smtClean="0">
                <a:solidFill>
                  <a:schemeClr val="bg1"/>
                </a:solidFill>
              </a:rPr>
              <a:t>Обследование необходимо начать с оценки контакта и речи пациента.</a:t>
            </a:r>
          </a:p>
          <a:p>
            <a:pPr algn="just"/>
            <a:r>
              <a:rPr lang="ru-RU" dirty="0" smtClean="0">
                <a:solidFill>
                  <a:schemeClr val="bg1"/>
                </a:solidFill>
              </a:rPr>
              <a:t>Существуют различные </a:t>
            </a:r>
            <a:r>
              <a:rPr lang="ru-RU" b="1" dirty="0" smtClean="0">
                <a:solidFill>
                  <a:srgbClr val="C00000"/>
                </a:solidFill>
              </a:rPr>
              <a:t>расстройства речи</a:t>
            </a:r>
            <a:r>
              <a:rPr lang="ru-RU" dirty="0" smtClean="0">
                <a:solidFill>
                  <a:schemeClr val="bg1"/>
                </a:solidFill>
              </a:rPr>
              <a:t>. </a:t>
            </a:r>
            <a:r>
              <a:rPr lang="ru-RU" i="1" dirty="0" smtClean="0">
                <a:solidFill>
                  <a:schemeClr val="bg1"/>
                </a:solidFill>
              </a:rPr>
              <a:t>МУТИЗМ –  </a:t>
            </a:r>
            <a:r>
              <a:rPr lang="ru-RU" dirty="0" smtClean="0">
                <a:solidFill>
                  <a:schemeClr val="bg1"/>
                </a:solidFill>
              </a:rPr>
              <a:t>отсутствие словесного общения с окружающими при сохранности речевого аппарата</a:t>
            </a:r>
            <a:r>
              <a:rPr lang="ru-RU" i="1" dirty="0" smtClean="0">
                <a:solidFill>
                  <a:schemeClr val="bg1"/>
                </a:solidFill>
              </a:rPr>
              <a:t>. ЛОГОРЕЯ</a:t>
            </a:r>
            <a:r>
              <a:rPr lang="ru-RU" dirty="0" smtClean="0">
                <a:solidFill>
                  <a:schemeClr val="bg1"/>
                </a:solidFill>
              </a:rPr>
              <a:t> – быстрая многословная речь, может сопровождаться бессвязностью содержания. </a:t>
            </a:r>
            <a:r>
              <a:rPr lang="ru-RU" i="1" dirty="0" smtClean="0">
                <a:solidFill>
                  <a:schemeClr val="bg1"/>
                </a:solidFill>
              </a:rPr>
              <a:t>ЗАИКАНИЕ</a:t>
            </a:r>
            <a:r>
              <a:rPr lang="ru-RU" dirty="0" smtClean="0">
                <a:solidFill>
                  <a:schemeClr val="bg1"/>
                </a:solidFill>
              </a:rPr>
              <a:t> – расстройства плавности речи с возникновением не произвольных задержек произнесения  отдельных звуков и слогов или их повторение</a:t>
            </a:r>
            <a:r>
              <a:rPr lang="ru-RU" i="1" dirty="0" smtClean="0">
                <a:solidFill>
                  <a:schemeClr val="bg1"/>
                </a:solidFill>
              </a:rPr>
              <a:t>. АФАЗИЯ</a:t>
            </a:r>
            <a:r>
              <a:rPr lang="ru-RU" dirty="0" smtClean="0">
                <a:solidFill>
                  <a:schemeClr val="bg1"/>
                </a:solidFill>
              </a:rPr>
              <a:t> – утрата способности пользоваться словами и фразами, как средством выражения мысли.</a:t>
            </a:r>
          </a:p>
          <a:p>
            <a:pPr algn="just"/>
            <a:r>
              <a:rPr lang="ru-RU" dirty="0" smtClean="0">
                <a:solidFill>
                  <a:schemeClr val="bg1"/>
                </a:solidFill>
              </a:rPr>
              <a:t>Пациент может быть доступен и недоступен </a:t>
            </a:r>
            <a:r>
              <a:rPr lang="ru-RU" b="1" dirty="0" smtClean="0">
                <a:solidFill>
                  <a:srgbClr val="C00000"/>
                </a:solidFill>
              </a:rPr>
              <a:t>контакту</a:t>
            </a:r>
            <a:r>
              <a:rPr lang="ru-RU" dirty="0" smtClean="0">
                <a:solidFill>
                  <a:schemeClr val="bg1"/>
                </a:solidFill>
              </a:rPr>
              <a:t>.  Недоступный контакту пациент, находящийся в состоянии сопора, комы, мутизма</a:t>
            </a:r>
            <a:r>
              <a:rPr lang="ru-RU" i="1" dirty="0" smtClean="0">
                <a:solidFill>
                  <a:schemeClr val="bg1"/>
                </a:solidFill>
              </a:rPr>
              <a:t>. СОПОР</a:t>
            </a:r>
            <a:r>
              <a:rPr lang="ru-RU" dirty="0" smtClean="0">
                <a:solidFill>
                  <a:schemeClr val="bg1"/>
                </a:solidFill>
              </a:rPr>
              <a:t> – патологический сон. Пациент лежит неподвижно, глаза закрыты, лицо амимично, словесное общение невозможно</a:t>
            </a:r>
            <a:r>
              <a:rPr lang="ru-RU" i="1" dirty="0" smtClean="0">
                <a:solidFill>
                  <a:schemeClr val="bg1"/>
                </a:solidFill>
              </a:rPr>
              <a:t>. КОМА</a:t>
            </a:r>
            <a:r>
              <a:rPr lang="ru-RU" dirty="0" smtClean="0">
                <a:solidFill>
                  <a:schemeClr val="bg1"/>
                </a:solidFill>
              </a:rPr>
              <a:t> – полная утрата сознания с отсутствием реакции на любые раздражители. Затем оценивается </a:t>
            </a:r>
            <a:r>
              <a:rPr lang="ru-RU" b="1" dirty="0" smtClean="0">
                <a:solidFill>
                  <a:srgbClr val="C00000"/>
                </a:solidFill>
              </a:rPr>
              <a:t>психомоторная сфера</a:t>
            </a:r>
            <a:r>
              <a:rPr lang="ru-RU" dirty="0" smtClean="0">
                <a:solidFill>
                  <a:schemeClr val="bg1"/>
                </a:solidFill>
              </a:rPr>
              <a:t>. Выделяют следующие формы психомоторных нарушений: гиперкинезию, акинезию, паракинезию.</a:t>
            </a:r>
            <a:endParaRPr lang="ru-RU" dirty="0">
              <a:solidFill>
                <a:schemeClr val="bg1"/>
              </a:solidFill>
            </a:endParaRPr>
          </a:p>
        </p:txBody>
      </p:sp>
    </p:spTree>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a00d83451901a69e201156f4b52a1970b-800wi.jpg"/>
          <p:cNvPicPr>
            <a:picLocks noChangeAspect="1"/>
          </p:cNvPicPr>
          <p:nvPr/>
        </p:nvPicPr>
        <p:blipFill>
          <a:blip r:embed="rId2" cstate="print"/>
          <a:stretch>
            <a:fillRect/>
          </a:stretch>
        </p:blipFill>
        <p:spPr>
          <a:xfrm>
            <a:off x="5524862" y="4365104"/>
            <a:ext cx="3511634" cy="2362200"/>
          </a:xfrm>
          <a:prstGeom prst="rect">
            <a:avLst/>
          </a:prstGeom>
        </p:spPr>
      </p:pic>
      <p:sp>
        <p:nvSpPr>
          <p:cNvPr id="3" name="Содержимое 2"/>
          <p:cNvSpPr>
            <a:spLocks noGrp="1"/>
          </p:cNvSpPr>
          <p:nvPr>
            <p:ph idx="1"/>
          </p:nvPr>
        </p:nvSpPr>
        <p:spPr>
          <a:xfrm>
            <a:off x="107504" y="332656"/>
            <a:ext cx="8583488" cy="4709160"/>
          </a:xfrm>
        </p:spPr>
        <p:txBody>
          <a:bodyPr>
            <a:normAutofit lnSpcReduction="10000"/>
          </a:bodyPr>
          <a:lstStyle/>
          <a:p>
            <a:pPr algn="just"/>
            <a:r>
              <a:rPr lang="ru-RU" i="1" dirty="0" smtClean="0">
                <a:latin typeface="Times New Roman" pitchFamily="18" charset="0"/>
                <a:cs typeface="Times New Roman" pitchFamily="18" charset="0"/>
              </a:rPr>
              <a:t>ГИПЕРКИНЕЗИЯ</a:t>
            </a:r>
            <a:r>
              <a:rPr lang="ru-RU" dirty="0" smtClean="0">
                <a:latin typeface="Times New Roman" pitchFamily="18" charset="0"/>
                <a:cs typeface="Times New Roman" pitchFamily="18" charset="0"/>
              </a:rPr>
              <a:t> – усиление и ускорение двигательной активности. </a:t>
            </a:r>
            <a:r>
              <a:rPr lang="ru-RU" i="1" dirty="0" smtClean="0">
                <a:latin typeface="Times New Roman" pitchFamily="18" charset="0"/>
                <a:cs typeface="Times New Roman" pitchFamily="18" charset="0"/>
              </a:rPr>
              <a:t>АКИНЕЗИЯ </a:t>
            </a:r>
            <a:r>
              <a:rPr lang="ru-RU" dirty="0" smtClean="0">
                <a:latin typeface="Times New Roman" pitchFamily="18" charset="0"/>
                <a:cs typeface="Times New Roman" pitchFamily="18" charset="0"/>
              </a:rPr>
              <a:t>– полное исчезновение произвольных и автоматизированных  движений – обездвиженность</a:t>
            </a:r>
            <a:r>
              <a:rPr lang="ru-RU" i="1" dirty="0" smtClean="0">
                <a:latin typeface="Times New Roman" pitchFamily="18" charset="0"/>
                <a:cs typeface="Times New Roman" pitchFamily="18" charset="0"/>
              </a:rPr>
              <a:t>. ПАРАКИНЕЗИЯ</a:t>
            </a:r>
            <a:r>
              <a:rPr lang="ru-RU" dirty="0" smtClean="0">
                <a:latin typeface="Times New Roman" pitchFamily="18" charset="0"/>
                <a:cs typeface="Times New Roman" pitchFamily="18" charset="0"/>
              </a:rPr>
              <a:t> – стереотипное движение и речь. Необходимо определить наличие нарушений сознания. Затем нужно оценить </a:t>
            </a:r>
            <a:r>
              <a:rPr lang="ru-RU" b="1" dirty="0" smtClean="0">
                <a:latin typeface="Times New Roman" pitchFamily="18" charset="0"/>
                <a:cs typeface="Times New Roman" pitchFamily="18" charset="0"/>
              </a:rPr>
              <a:t>мышление пациента</a:t>
            </a:r>
            <a:r>
              <a:rPr lang="ru-RU" dirty="0" smtClean="0">
                <a:latin typeface="Times New Roman" pitchFamily="18" charset="0"/>
                <a:cs typeface="Times New Roman" pitchFamily="18" charset="0"/>
              </a:rPr>
              <a:t>. При различных психических заболеваниях  могут наблюдаться те или иные расстройства мышления</a:t>
            </a:r>
            <a:r>
              <a:rPr lang="ru-RU" i="1" dirty="0" smtClean="0">
                <a:latin typeface="Times New Roman" pitchFamily="18" charset="0"/>
                <a:cs typeface="Times New Roman" pitchFamily="18" charset="0"/>
              </a:rPr>
              <a:t>. АМБИВАЛЕНТНОЕ МЫШЛЕНИЕ</a:t>
            </a:r>
            <a:r>
              <a:rPr lang="ru-RU" dirty="0" smtClean="0">
                <a:latin typeface="Times New Roman" pitchFamily="18" charset="0"/>
                <a:cs typeface="Times New Roman" pitchFamily="18" charset="0"/>
              </a:rPr>
              <a:t> – возникновение противоположных, противоречивых друг другу мыслей</a:t>
            </a:r>
            <a:r>
              <a:rPr lang="ru-RU" i="1" dirty="0" smtClean="0">
                <a:latin typeface="Times New Roman" pitchFamily="18" charset="0"/>
                <a:cs typeface="Times New Roman" pitchFamily="18" charset="0"/>
              </a:rPr>
              <a:t>. ЗАТОРМОЖЕННОЕ</a:t>
            </a:r>
            <a:r>
              <a:rPr lang="ru-RU" dirty="0" smtClean="0">
                <a:latin typeface="Times New Roman" pitchFamily="18" charset="0"/>
                <a:cs typeface="Times New Roman" pitchFamily="18" charset="0"/>
              </a:rPr>
              <a:t> – затруднение высказывания при явном желании пациента говорить. </a:t>
            </a:r>
            <a:endParaRPr lang="ru-RU" dirty="0">
              <a:latin typeface="Times New Roman" pitchFamily="18" charset="0"/>
              <a:cs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340768"/>
            <a:ext cx="8229600" cy="4749160"/>
          </a:xfrm>
        </p:spPr>
        <p:txBody>
          <a:bodyPr>
            <a:normAutofit fontScale="92500"/>
          </a:bodyPr>
          <a:lstStyle/>
          <a:p>
            <a:pPr algn="just"/>
            <a:r>
              <a:rPr lang="ru-RU" b="1" i="1" dirty="0" smtClean="0"/>
              <a:t>РАЗОРВАННОЕ МЫШЛЕНИЕ</a:t>
            </a:r>
            <a:r>
              <a:rPr lang="ru-RU" b="1" dirty="0" smtClean="0"/>
              <a:t> – нарушение логических связей между отдельными ассоциациями, разрыв процесса. </a:t>
            </a:r>
            <a:r>
              <a:rPr lang="ru-RU" b="1" i="1" dirty="0" smtClean="0"/>
              <a:t>СКАЧКООБРАЗНОЕ</a:t>
            </a:r>
            <a:r>
              <a:rPr lang="ru-RU" b="1" dirty="0" smtClean="0"/>
              <a:t> – постоянная смена цели мысленного процесса</a:t>
            </a:r>
            <a:r>
              <a:rPr lang="ru-RU" b="1" i="1" dirty="0" smtClean="0"/>
              <a:t>. СОСКАЛЬЗЫВАНИЕ</a:t>
            </a:r>
            <a:r>
              <a:rPr lang="ru-RU" b="1" dirty="0" smtClean="0"/>
              <a:t> – отклонение начавшегося логического процесса на побочные мысли , которые заменяют главные. </a:t>
            </a:r>
          </a:p>
          <a:p>
            <a:pPr algn="just"/>
            <a:r>
              <a:rPr lang="ru-RU" b="1" dirty="0" smtClean="0"/>
              <a:t>Также необходимо определить наличие бредовых идей</a:t>
            </a:r>
            <a:r>
              <a:rPr lang="ru-RU" b="1" i="1" dirty="0" smtClean="0"/>
              <a:t>. БРЕДОВАЯ ИДЕЯ </a:t>
            </a:r>
            <a:r>
              <a:rPr lang="ru-RU" b="1" dirty="0" smtClean="0"/>
              <a:t>- это суждение и ложное умозаключение, носящее нелепый характер и совершенно неподдающееся разубеждению. </a:t>
            </a:r>
          </a:p>
          <a:p>
            <a:endParaRPr lang="ru-R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jpg"/>
          <p:cNvPicPr>
            <a:picLocks noChangeAspect="1"/>
          </p:cNvPicPr>
          <p:nvPr/>
        </p:nvPicPr>
        <p:blipFill>
          <a:blip r:embed="rId2" cstate="print"/>
          <a:stretch>
            <a:fillRect/>
          </a:stretch>
        </p:blipFill>
        <p:spPr>
          <a:xfrm>
            <a:off x="5410200" y="4572000"/>
            <a:ext cx="3733800" cy="2286000"/>
          </a:xfrm>
          <a:prstGeom prst="rect">
            <a:avLst/>
          </a:prstGeom>
          <a:ln>
            <a:noFill/>
          </a:ln>
          <a:effectLst>
            <a:softEdge rad="112500"/>
          </a:effectLst>
        </p:spPr>
      </p:pic>
      <p:sp>
        <p:nvSpPr>
          <p:cNvPr id="3" name="Содержимое 2"/>
          <p:cNvSpPr>
            <a:spLocks noGrp="1"/>
          </p:cNvSpPr>
          <p:nvPr>
            <p:ph idx="1"/>
          </p:nvPr>
        </p:nvSpPr>
        <p:spPr>
          <a:xfrm>
            <a:off x="323528" y="332656"/>
            <a:ext cx="8316416" cy="4709160"/>
          </a:xfrm>
        </p:spPr>
        <p:txBody>
          <a:bodyPr>
            <a:normAutofit fontScale="85000" lnSpcReduction="10000"/>
          </a:bodyPr>
          <a:lstStyle/>
          <a:p>
            <a:pPr algn="just"/>
            <a:r>
              <a:rPr lang="ru-RU" b="1" u="sng" dirty="0" smtClean="0"/>
              <a:t>Бредовые идеи подразделяются на три большие группы: </a:t>
            </a:r>
            <a:r>
              <a:rPr lang="ru-RU" b="1" dirty="0" smtClean="0"/>
              <a:t>величие, преследование и самоуничтожение.  </a:t>
            </a:r>
            <a:r>
              <a:rPr lang="ru-RU" b="1" i="1" dirty="0" smtClean="0"/>
              <a:t>ВЕЛИЧИЕ</a:t>
            </a:r>
            <a:r>
              <a:rPr lang="ru-RU" b="1" dirty="0" smtClean="0"/>
              <a:t> – убеждение пациента в своей особой значимости, в своих исключительных способностях, в своей особой миссии на </a:t>
            </a:r>
            <a:r>
              <a:rPr lang="ru-RU" b="1" dirty="0"/>
              <a:t>З</a:t>
            </a:r>
            <a:r>
              <a:rPr lang="ru-RU" b="1" dirty="0" smtClean="0"/>
              <a:t>емле. </a:t>
            </a:r>
            <a:r>
              <a:rPr lang="ru-RU" b="1" i="1" dirty="0" smtClean="0"/>
              <a:t>ПРЕСЛЕДОВАНИЯ</a:t>
            </a:r>
            <a:r>
              <a:rPr lang="ru-RU" b="1" dirty="0" smtClean="0"/>
              <a:t> – убеждение пациента в том, что все происходящее имеет к нему особое отношение, за ним пристально наблюдают, брезгливо смеются, хотят отравить, физически воздействуют лучами, лазером и т.п. </a:t>
            </a:r>
            <a:r>
              <a:rPr lang="ru-RU" b="1" i="1" dirty="0" smtClean="0"/>
              <a:t>САМОУНИЧТОЖЕНИЯ</a:t>
            </a:r>
            <a:r>
              <a:rPr lang="ru-RU" b="1" dirty="0" smtClean="0"/>
              <a:t> – убеждение пациента в своей греховности, виновности. Медицинская сестра должна помнить, что бредовые </a:t>
            </a:r>
            <a:r>
              <a:rPr lang="ru-RU" b="1" u="sng" dirty="0" smtClean="0"/>
              <a:t>идеи самоуничтожения</a:t>
            </a:r>
            <a:r>
              <a:rPr lang="ru-RU" b="1" dirty="0" smtClean="0"/>
              <a:t> могут привести к суицидальным намерениям или действиям. Далее оценивается </a:t>
            </a:r>
            <a:r>
              <a:rPr lang="ru-RU" b="1" u="sng" dirty="0" smtClean="0"/>
              <a:t>эмоциональность </a:t>
            </a:r>
            <a:r>
              <a:rPr lang="ru-RU" b="1" dirty="0" smtClean="0"/>
              <a:t>пациента. </a:t>
            </a:r>
            <a:endParaRPr lang="ru-RU" b="1"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durdom.in.ua/public/main/articles2/2014-12/article_245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820472" cy="4709160"/>
          </a:xfrm>
        </p:spPr>
        <p:txBody>
          <a:bodyPr>
            <a:normAutofit/>
          </a:bodyPr>
          <a:lstStyle/>
          <a:p>
            <a:pPr algn="just"/>
            <a:r>
              <a:rPr lang="ru-RU" sz="2000" b="1" dirty="0" smtClean="0"/>
              <a:t>ЭМОЦИЯ – реакция в виде субъективно окрашенного переживания индивида, отражающая значимость для него воздействующего раздражителя.  К нарушению эмоций относят: гипотимию, гипертимию, паратимию. </a:t>
            </a:r>
            <a:r>
              <a:rPr lang="ru-RU" sz="2000" b="1" i="1" dirty="0" smtClean="0"/>
              <a:t>ГИПОТИМИЯ</a:t>
            </a:r>
            <a:r>
              <a:rPr lang="ru-RU" sz="2000" b="1" dirty="0" smtClean="0"/>
              <a:t> – депрессия, пониженное настроение, сопровождающееся уменьшенной двигательной и психической активностью. </a:t>
            </a:r>
            <a:r>
              <a:rPr lang="ru-RU" sz="2000" b="1" i="1" dirty="0" smtClean="0"/>
              <a:t>ДИСФОРИЯ </a:t>
            </a:r>
            <a:r>
              <a:rPr lang="ru-RU" sz="2000" b="1" dirty="0" smtClean="0"/>
              <a:t>– сниженное, тоскливое настроение в сочетании с неприязнью, злобой. </a:t>
            </a:r>
            <a:r>
              <a:rPr lang="ru-RU" sz="2000" b="1" i="1" dirty="0" smtClean="0"/>
              <a:t>ГИПЕРТИМИЯ (МАНИЯ</a:t>
            </a:r>
            <a:r>
              <a:rPr lang="ru-RU" sz="2000" b="1" dirty="0" smtClean="0"/>
              <a:t>) – повышенное настроение, сопровождаемое двигательной и психической активностью.</a:t>
            </a:r>
            <a:r>
              <a:rPr lang="ru-RU" sz="2000" b="1" i="1" dirty="0" smtClean="0"/>
              <a:t> ПАРАТИМИЯ</a:t>
            </a:r>
            <a:r>
              <a:rPr lang="ru-RU" sz="2000" b="1" dirty="0" smtClean="0"/>
              <a:t> – несоответствие эмоциональных реакций содержанию переживания или ситуаций</a:t>
            </a:r>
            <a:r>
              <a:rPr lang="ru-RU" sz="2000" dirty="0" smtClean="0">
                <a:solidFill>
                  <a:schemeClr val="bg1"/>
                </a:solidFill>
              </a:rPr>
              <a:t>. </a:t>
            </a:r>
            <a:endParaRPr lang="ru-RU" sz="2000" dirty="0">
              <a:solidFill>
                <a:schemeClr val="bg1"/>
              </a:solidFill>
            </a:endParaRPr>
          </a:p>
        </p:txBody>
      </p:sp>
      <p:pic>
        <p:nvPicPr>
          <p:cNvPr id="4" name="Рисунок 3" descr="images (2).jpg"/>
          <p:cNvPicPr>
            <a:picLocks noChangeAspect="1"/>
          </p:cNvPicPr>
          <p:nvPr/>
        </p:nvPicPr>
        <p:blipFill>
          <a:blip r:embed="rId2" cstate="print"/>
          <a:stretch>
            <a:fillRect/>
          </a:stretch>
        </p:blipFill>
        <p:spPr>
          <a:xfrm>
            <a:off x="317376" y="3907904"/>
            <a:ext cx="1819275" cy="2514600"/>
          </a:xfrm>
          <a:prstGeom prst="rect">
            <a:avLst/>
          </a:prstGeom>
        </p:spPr>
      </p:pic>
      <p:pic>
        <p:nvPicPr>
          <p:cNvPr id="5" name="Рисунок 4" descr="images.jpg"/>
          <p:cNvPicPr>
            <a:picLocks noChangeAspect="1"/>
          </p:cNvPicPr>
          <p:nvPr/>
        </p:nvPicPr>
        <p:blipFill>
          <a:blip r:embed="rId3" cstate="print"/>
          <a:stretch>
            <a:fillRect/>
          </a:stretch>
        </p:blipFill>
        <p:spPr>
          <a:xfrm>
            <a:off x="2374776" y="3907904"/>
            <a:ext cx="1847850" cy="2543175"/>
          </a:xfrm>
          <a:prstGeom prst="rect">
            <a:avLst/>
          </a:prstGeom>
        </p:spPr>
      </p:pic>
      <p:pic>
        <p:nvPicPr>
          <p:cNvPr id="6" name="Рисунок 5" descr="images (3).jpg"/>
          <p:cNvPicPr>
            <a:picLocks noChangeAspect="1"/>
          </p:cNvPicPr>
          <p:nvPr/>
        </p:nvPicPr>
        <p:blipFill>
          <a:blip r:embed="rId4" cstate="print"/>
          <a:stretch>
            <a:fillRect/>
          </a:stretch>
        </p:blipFill>
        <p:spPr>
          <a:xfrm>
            <a:off x="7099176" y="3907904"/>
            <a:ext cx="1819275" cy="2543175"/>
          </a:xfrm>
          <a:prstGeom prst="rect">
            <a:avLst/>
          </a:prstGeom>
        </p:spPr>
      </p:pic>
      <p:pic>
        <p:nvPicPr>
          <p:cNvPr id="7" name="Рисунок 6" descr="images (1).jpg"/>
          <p:cNvPicPr>
            <a:picLocks noChangeAspect="1"/>
          </p:cNvPicPr>
          <p:nvPr/>
        </p:nvPicPr>
        <p:blipFill>
          <a:blip r:embed="rId5" cstate="print"/>
          <a:stretch>
            <a:fillRect/>
          </a:stretch>
        </p:blipFill>
        <p:spPr>
          <a:xfrm>
            <a:off x="4355976" y="3907904"/>
            <a:ext cx="2619375" cy="2543175"/>
          </a:xfrm>
          <a:prstGeom prst="rect">
            <a:avLst/>
          </a:prstGeom>
        </p:spPr>
      </p:pic>
    </p:spTree>
  </p:cSld>
  <p:clrMapOvr>
    <a:masterClrMapping/>
  </p:clrMapOvr>
  <p:transition>
    <p:pull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157592" cy="6048672"/>
          </a:xfrm>
        </p:spPr>
        <p:txBody>
          <a:bodyPr>
            <a:normAutofit fontScale="92500" lnSpcReduction="20000"/>
          </a:bodyPr>
          <a:lstStyle/>
          <a:p>
            <a:pPr algn="just"/>
            <a:r>
              <a:rPr lang="ru-RU" b="1" dirty="0" smtClean="0"/>
              <a:t>Далее необходимо оценить </a:t>
            </a:r>
            <a:r>
              <a:rPr lang="ru-RU" b="1" u="sng" dirty="0" smtClean="0"/>
              <a:t>влечение пациента</a:t>
            </a:r>
            <a:r>
              <a:rPr lang="ru-RU" b="1" i="1" dirty="0" smtClean="0"/>
              <a:t>. ВЛЕЧЕНИЕ</a:t>
            </a:r>
            <a:r>
              <a:rPr lang="ru-RU" b="1" dirty="0" smtClean="0"/>
              <a:t> – возникающее независимо от  сознания, субъективное  переживание потребности, стимулирующее деятельность человека. К патологии относят: </a:t>
            </a:r>
            <a:r>
              <a:rPr lang="ru-RU" b="1" i="1" dirty="0" smtClean="0"/>
              <a:t>ИМПУЛЬСИВНОЕ ВЛЕЧЕНИЕ </a:t>
            </a:r>
            <a:r>
              <a:rPr lang="ru-RU" b="1" dirty="0" smtClean="0"/>
              <a:t> – непреодолимое побуждение к совершению действий, полностью овладевающих рассудком, с подавлением любых иных стремлений. К извращенным видам влечений относятся:</a:t>
            </a:r>
          </a:p>
          <a:p>
            <a:pPr algn="just"/>
            <a:r>
              <a:rPr lang="ru-RU" b="1" i="1" dirty="0" smtClean="0"/>
              <a:t>ДРОМОМАНИЯ</a:t>
            </a:r>
            <a:r>
              <a:rPr lang="ru-RU" b="1" dirty="0" smtClean="0"/>
              <a:t> – патологическое влечение к бродяжничеству, </a:t>
            </a:r>
            <a:r>
              <a:rPr lang="ru-RU" b="1" i="1" dirty="0" smtClean="0"/>
              <a:t>ПИРОМАНИЯ</a:t>
            </a:r>
            <a:r>
              <a:rPr lang="ru-RU" b="1" dirty="0" smtClean="0"/>
              <a:t> – к поджогам и созерцанию пламени</a:t>
            </a:r>
            <a:r>
              <a:rPr lang="ru-RU" b="1" i="1" dirty="0" smtClean="0"/>
              <a:t>, КЛЕПТОМАНИЯ</a:t>
            </a:r>
            <a:r>
              <a:rPr lang="ru-RU" b="1" dirty="0" smtClean="0"/>
              <a:t> – влечение к кражам</a:t>
            </a:r>
            <a:r>
              <a:rPr lang="ru-RU" b="1" i="1" dirty="0" smtClean="0"/>
              <a:t>, ГОМИЦИДОМАНИЯ</a:t>
            </a:r>
            <a:r>
              <a:rPr lang="ru-RU" b="1" dirty="0" smtClean="0"/>
              <a:t> – к беспричинному убийству людей, </a:t>
            </a:r>
            <a:r>
              <a:rPr lang="ru-RU" b="1" i="1" dirty="0" smtClean="0"/>
              <a:t>СУИЦИДОМАНИЯ</a:t>
            </a:r>
            <a:r>
              <a:rPr lang="ru-RU" b="1" dirty="0" smtClean="0"/>
              <a:t> – к самоубийству, </a:t>
            </a:r>
            <a:r>
              <a:rPr lang="ru-RU" b="1" i="1" dirty="0" smtClean="0"/>
              <a:t>ДИПСОМАНИЯ </a:t>
            </a:r>
            <a:r>
              <a:rPr lang="ru-RU" b="1" dirty="0" smtClean="0"/>
              <a:t>- к употреблению спиртных напитков, </a:t>
            </a:r>
            <a:r>
              <a:rPr lang="ru-RU" b="1" i="1" dirty="0" smtClean="0"/>
              <a:t>ПЕРВЕРЗИИ</a:t>
            </a:r>
            <a:r>
              <a:rPr lang="ru-RU" b="1" dirty="0" smtClean="0"/>
              <a:t> – формы извращения полового влечения (садизм, фетишизм, гомосексуализм, педофилия, некрофилия). </a:t>
            </a:r>
          </a:p>
          <a:p>
            <a:endParaRPr lang="ru-RU" dirty="0"/>
          </a:p>
        </p:txBody>
      </p:sp>
    </p:spTree>
  </p:cSld>
  <p:clrMapOvr>
    <a:masterClrMapping/>
  </p:clrMapOvr>
  <p:transition>
    <p:spli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jpeg"/>
          <p:cNvPicPr>
            <a:picLocks noChangeAspect="1"/>
          </p:cNvPicPr>
          <p:nvPr/>
        </p:nvPicPr>
        <p:blipFill>
          <a:blip r:embed="rId2" cstate="print"/>
          <a:stretch>
            <a:fillRect/>
          </a:stretch>
        </p:blipFill>
        <p:spPr>
          <a:xfrm>
            <a:off x="2971800" y="3733800"/>
            <a:ext cx="5829300" cy="3048000"/>
          </a:xfrm>
          <a:prstGeom prst="rect">
            <a:avLst/>
          </a:prstGeom>
        </p:spPr>
      </p:pic>
      <p:sp>
        <p:nvSpPr>
          <p:cNvPr id="3" name="Содержимое 2"/>
          <p:cNvSpPr>
            <a:spLocks noGrp="1"/>
          </p:cNvSpPr>
          <p:nvPr>
            <p:ph idx="1"/>
          </p:nvPr>
        </p:nvSpPr>
        <p:spPr>
          <a:xfrm>
            <a:off x="467544" y="620688"/>
            <a:ext cx="8229600" cy="3581400"/>
          </a:xfrm>
        </p:spPr>
        <p:txBody>
          <a:bodyPr>
            <a:normAutofit lnSpcReduction="10000"/>
          </a:bodyPr>
          <a:lstStyle/>
          <a:p>
            <a:pPr algn="just"/>
            <a:r>
              <a:rPr lang="ru-RU" b="1" dirty="0" smtClean="0"/>
              <a:t>Затем оценивается </a:t>
            </a:r>
            <a:r>
              <a:rPr lang="ru-RU" b="1" u="sng" dirty="0" smtClean="0"/>
              <a:t>интеллект</a:t>
            </a:r>
            <a:r>
              <a:rPr lang="ru-RU" b="1" dirty="0" smtClean="0"/>
              <a:t> и круг  интересов пациента. При высоком интеллекте круг интересов, как правило, широкий, словарный запас больше, речь грамотная, изложение информации логически последовательно. У пациентов с низким интеллектом словарный запас обеднен, круг интересов снижен, речь построена не грамотно. </a:t>
            </a:r>
          </a:p>
          <a:p>
            <a:endParaRPr lang="ru-RU" dirty="0"/>
          </a:p>
        </p:txBody>
      </p:sp>
    </p:spTree>
  </p:cSld>
  <p:clrMapOvr>
    <a:masterClrMapping/>
  </p:clrMapOvr>
  <p:transition>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4704"/>
            <a:ext cx="9144000" cy="6093296"/>
          </a:xfrm>
        </p:spPr>
        <p:txBody>
          <a:bodyPr>
            <a:normAutofit/>
          </a:bodyPr>
          <a:lstStyle/>
          <a:p>
            <a:pPr algn="just"/>
            <a:r>
              <a:rPr lang="ru-RU" sz="2300" b="1" dirty="0" smtClean="0">
                <a:latin typeface="Times New Roman" pitchFamily="18" charset="0"/>
                <a:cs typeface="Times New Roman" pitchFamily="18" charset="0"/>
              </a:rPr>
              <a:t>Необходимо оценить память пациента. </a:t>
            </a:r>
          </a:p>
          <a:p>
            <a:pPr marL="0" indent="0" algn="just">
              <a:buNone/>
            </a:pPr>
            <a:r>
              <a:rPr lang="ru-RU" sz="2300" b="1" i="1" dirty="0" smtClean="0">
                <a:latin typeface="Times New Roman" pitchFamily="18" charset="0"/>
                <a:cs typeface="Times New Roman" pitchFamily="18" charset="0"/>
              </a:rPr>
              <a:t>    ПАМЯТЬ </a:t>
            </a:r>
            <a:r>
              <a:rPr lang="ru-RU" sz="2300" b="1" dirty="0" smtClean="0">
                <a:latin typeface="Times New Roman" pitchFamily="18" charset="0"/>
                <a:cs typeface="Times New Roman" pitchFamily="18" charset="0"/>
              </a:rPr>
              <a:t>– это следовое отражение прошлого, заключающееся в запоминании, сохранении и последующем воспроизведении или узнавании ранее воспринятого, пережитого или сделанного. К нарушениям памяти относят: амнезию, гипермнезию и парамнезию</a:t>
            </a:r>
            <a:r>
              <a:rPr lang="ru-RU" sz="2300" b="1" i="1" dirty="0" smtClean="0">
                <a:latin typeface="Times New Roman" pitchFamily="18" charset="0"/>
                <a:cs typeface="Times New Roman" pitchFamily="18" charset="0"/>
              </a:rPr>
              <a:t>. </a:t>
            </a:r>
          </a:p>
          <a:p>
            <a:pPr marL="0" indent="0" algn="just">
              <a:buNone/>
            </a:pPr>
            <a:r>
              <a:rPr lang="ru-RU" sz="2300" b="1" i="1" dirty="0" smtClean="0">
                <a:latin typeface="Times New Roman" pitchFamily="18" charset="0"/>
                <a:cs typeface="Times New Roman" pitchFamily="18" charset="0"/>
              </a:rPr>
              <a:t>    АМНЕЗИЯ</a:t>
            </a:r>
            <a:r>
              <a:rPr lang="ru-RU" sz="2300" b="1" dirty="0" smtClean="0">
                <a:latin typeface="Times New Roman" pitchFamily="18" charset="0"/>
                <a:cs typeface="Times New Roman" pitchFamily="18" charset="0"/>
              </a:rPr>
              <a:t> – нарушение памяти в виде утраты способности сохранять и воспроизводить ранее приобретенные знания. </a:t>
            </a:r>
          </a:p>
          <a:p>
            <a:pPr marL="0" indent="0" algn="just">
              <a:buNone/>
            </a:pPr>
            <a:r>
              <a:rPr lang="ru-RU" sz="2300" b="1" i="1" dirty="0" smtClean="0">
                <a:latin typeface="Times New Roman" pitchFamily="18" charset="0"/>
                <a:cs typeface="Times New Roman" pitchFamily="18" charset="0"/>
              </a:rPr>
              <a:t>    ГИПЕРМНЕЗИЯ</a:t>
            </a:r>
            <a:r>
              <a:rPr lang="ru-RU" sz="2300" b="1" dirty="0" smtClean="0">
                <a:latin typeface="Times New Roman" pitchFamily="18" charset="0"/>
                <a:cs typeface="Times New Roman" pitchFamily="18" charset="0"/>
              </a:rPr>
              <a:t> – резкое обострение памяти, сопровождаемое наплывом множественных воспоминаний</a:t>
            </a:r>
            <a:r>
              <a:rPr lang="ru-RU" sz="2300" b="1" i="1" dirty="0" smtClean="0">
                <a:latin typeface="Times New Roman" pitchFamily="18" charset="0"/>
                <a:cs typeface="Times New Roman" pitchFamily="18" charset="0"/>
              </a:rPr>
              <a:t>. </a:t>
            </a:r>
          </a:p>
          <a:p>
            <a:pPr marL="0" indent="0" algn="just">
              <a:buNone/>
            </a:pPr>
            <a:r>
              <a:rPr lang="ru-RU" sz="2300" b="1" i="1" dirty="0" smtClean="0">
                <a:latin typeface="Times New Roman" pitchFamily="18" charset="0"/>
                <a:cs typeface="Times New Roman" pitchFamily="18" charset="0"/>
              </a:rPr>
              <a:t>    ПАРАМНЕЗИЯ</a:t>
            </a:r>
            <a:r>
              <a:rPr lang="ru-RU" sz="2300" b="1" dirty="0" smtClean="0">
                <a:latin typeface="Times New Roman" pitchFamily="18" charset="0"/>
                <a:cs typeface="Times New Roman" pitchFamily="18" charset="0"/>
              </a:rPr>
              <a:t> – ложные воспоминания. К ним относятся: псевдореминисценция и конфабуляция</a:t>
            </a:r>
            <a:r>
              <a:rPr lang="ru-RU" sz="2300" b="1" i="1" dirty="0" smtClean="0">
                <a:latin typeface="Times New Roman" pitchFamily="18" charset="0"/>
                <a:cs typeface="Times New Roman" pitchFamily="18" charset="0"/>
              </a:rPr>
              <a:t>. ПСЕВДОРЕМИНИСЦЕНЦИЯ</a:t>
            </a:r>
            <a:r>
              <a:rPr lang="ru-RU" sz="2300" b="1" dirty="0" smtClean="0">
                <a:latin typeface="Times New Roman" pitchFamily="18" charset="0"/>
                <a:cs typeface="Times New Roman" pitchFamily="18" charset="0"/>
              </a:rPr>
              <a:t> – ошибочное воспоминание о действительно происходивших событиях</a:t>
            </a:r>
            <a:r>
              <a:rPr lang="ru-RU" sz="2300" b="1" i="1" dirty="0" smtClean="0">
                <a:latin typeface="Times New Roman" pitchFamily="18" charset="0"/>
                <a:cs typeface="Times New Roman" pitchFamily="18" charset="0"/>
              </a:rPr>
              <a:t>.      </a:t>
            </a:r>
          </a:p>
          <a:p>
            <a:pPr marL="0" indent="0" algn="just">
              <a:buNone/>
            </a:pPr>
            <a:r>
              <a:rPr lang="ru-RU" sz="2300" b="1" i="1" dirty="0" smtClean="0">
                <a:latin typeface="Times New Roman" pitchFamily="18" charset="0"/>
                <a:cs typeface="Times New Roman" pitchFamily="18" charset="0"/>
              </a:rPr>
              <a:t>КОНФАБУЛЯЦИЯ</a:t>
            </a:r>
            <a:r>
              <a:rPr lang="ru-RU" sz="2300" b="1" dirty="0" smtClean="0">
                <a:latin typeface="Times New Roman" pitchFamily="18" charset="0"/>
                <a:cs typeface="Times New Roman" pitchFamily="18" charset="0"/>
              </a:rPr>
              <a:t> – патологический вымысел, принявший форму воспоминаний.</a:t>
            </a:r>
          </a:p>
          <a:p>
            <a:endParaRPr lang="ru-RU" sz="2000" dirty="0"/>
          </a:p>
        </p:txBody>
      </p:sp>
    </p:spTree>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36912"/>
            <a:ext cx="8229600" cy="3480400"/>
          </a:xfrm>
        </p:spPr>
        <p:txBody>
          <a:bodyPr>
            <a:normAutofit lnSpcReduction="10000"/>
          </a:bodyPr>
          <a:lstStyle/>
          <a:p>
            <a:pPr algn="just"/>
            <a:r>
              <a:rPr lang="ru-RU" sz="2800" b="1" dirty="0" smtClean="0">
                <a:latin typeface="Times New Roman" pitchFamily="18" charset="0"/>
                <a:cs typeface="Times New Roman" pitchFamily="18" charset="0"/>
              </a:rPr>
              <a:t>Затем оценивается </a:t>
            </a:r>
            <a:r>
              <a:rPr lang="ru-RU" sz="2800" b="1" u="sng" dirty="0" smtClean="0">
                <a:latin typeface="Times New Roman" pitchFamily="18" charset="0"/>
                <a:cs typeface="Times New Roman" pitchFamily="18" charset="0"/>
              </a:rPr>
              <a:t>критичность</a:t>
            </a:r>
            <a:r>
              <a:rPr lang="ru-RU" sz="2800" b="1" dirty="0" smtClean="0">
                <a:latin typeface="Times New Roman" pitchFamily="18" charset="0"/>
                <a:cs typeface="Times New Roman" pitchFamily="18" charset="0"/>
              </a:rPr>
              <a:t> пациента. </a:t>
            </a:r>
          </a:p>
          <a:p>
            <a:pPr marL="0" indent="0" algn="just">
              <a:buNone/>
            </a:pPr>
            <a:r>
              <a:rPr lang="ru-RU" sz="2800" b="1" dirty="0" smtClean="0">
                <a:latin typeface="Times New Roman" pitchFamily="18" charset="0"/>
                <a:cs typeface="Times New Roman" pitchFamily="18" charset="0"/>
              </a:rPr>
              <a:t>    Это способность оценивать свою личность. Пациент с полной критичностью адекватно оценивает свои способности, состояние и заболевание, имеет чувство дистанции, со сниженной критичностью, как правило, не имеет чувства дистанции, неадекватно оценивает себя, свое состояние и заболевание.</a:t>
            </a:r>
          </a:p>
          <a:p>
            <a:endParaRPr lang="ru-RU" dirty="0">
              <a:latin typeface="Times New Roman" pitchFamily="18" charset="0"/>
              <a:cs typeface="Times New Roman" pitchFamily="18" charset="0"/>
            </a:endParaRPr>
          </a:p>
        </p:txBody>
      </p:sp>
      <p:pic>
        <p:nvPicPr>
          <p:cNvPr id="4" name="Рисунок 3" descr="10-146.gif"/>
          <p:cNvPicPr>
            <a:picLocks noChangeAspect="1"/>
          </p:cNvPicPr>
          <p:nvPr/>
        </p:nvPicPr>
        <p:blipFill>
          <a:blip r:embed="rId2" cstate="print"/>
          <a:stretch>
            <a:fillRect/>
          </a:stretch>
        </p:blipFill>
        <p:spPr>
          <a:xfrm>
            <a:off x="323528" y="116632"/>
            <a:ext cx="4752528" cy="2088232"/>
          </a:xfrm>
          <a:prstGeom prst="rect">
            <a:avLst/>
          </a:prstGeom>
        </p:spPr>
      </p:pic>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15400" cy="3645024"/>
          </a:xfrm>
        </p:spPr>
        <p:txBody>
          <a:bodyPr>
            <a:normAutofit fontScale="25000" lnSpcReduction="20000"/>
          </a:bodyPr>
          <a:lstStyle/>
          <a:p>
            <a:pPr marL="0" indent="0" algn="just">
              <a:buNone/>
            </a:pPr>
            <a:endParaRPr lang="ru-RU" b="1" dirty="0" smtClean="0"/>
          </a:p>
          <a:p>
            <a:pPr marL="0" indent="0" algn="just">
              <a:buNone/>
            </a:pPr>
            <a:r>
              <a:rPr lang="ru-RU" sz="10000" b="1" dirty="0" smtClean="0"/>
              <a:t>Необходимо оценивать </a:t>
            </a:r>
            <a:r>
              <a:rPr lang="ru-RU" sz="10000" b="1" u="sng" dirty="0" smtClean="0"/>
              <a:t>восприятие</a:t>
            </a:r>
            <a:r>
              <a:rPr lang="ru-RU" sz="10000" b="1" dirty="0" smtClean="0"/>
              <a:t> пациента</a:t>
            </a:r>
            <a:r>
              <a:rPr lang="ru-RU" sz="10000" b="1" i="1" dirty="0" smtClean="0"/>
              <a:t>. </a:t>
            </a:r>
            <a:r>
              <a:rPr lang="ru-RU" sz="10000" b="1" i="1" u="sng" dirty="0" smtClean="0"/>
              <a:t>ВОСПРИЯТИЕ</a:t>
            </a:r>
            <a:r>
              <a:rPr lang="ru-RU" sz="10000" b="1" dirty="0" smtClean="0"/>
              <a:t> – психический процесс отражения предметов и явлений действительности в совокупности их различных свойств и частей, связанных с пониманием целостности отражаемого. К нарушениям восприятия относят иллюзии и галлюцинации. </a:t>
            </a:r>
          </a:p>
          <a:p>
            <a:pPr marL="0" indent="0" algn="just">
              <a:buNone/>
            </a:pPr>
            <a:r>
              <a:rPr lang="ru-RU" sz="10000" b="1" i="1" u="sng" dirty="0" smtClean="0"/>
              <a:t>ИЛЛЮЗИИ</a:t>
            </a:r>
            <a:r>
              <a:rPr lang="ru-RU" sz="10000" b="1" dirty="0" smtClean="0"/>
              <a:t> – ошибочное восприятие реально существующих в данный момент предметов или явлений</a:t>
            </a:r>
            <a:r>
              <a:rPr lang="ru-RU" sz="10000" b="1" i="1" dirty="0" smtClean="0"/>
              <a:t>. </a:t>
            </a:r>
            <a:r>
              <a:rPr lang="ru-RU" sz="10000" b="1" i="1" u="sng" dirty="0" smtClean="0"/>
              <a:t>ГАЛЛЮЦИНАЦИИ</a:t>
            </a:r>
            <a:r>
              <a:rPr lang="ru-RU" sz="10000" b="1" dirty="0" smtClean="0"/>
              <a:t> – расстройство восприятия в виде образов и представлений, возникающих без реального раздражителя. Различают следующие виды галлюцинаций: зрительные, слуховые, тактильные, висцеральные, обонятельные, вкусовые.</a:t>
            </a:r>
            <a:r>
              <a:rPr lang="ru-RU" sz="10000" dirty="0" smtClean="0">
                <a:solidFill>
                  <a:schemeClr val="bg1"/>
                </a:solidFill>
              </a:rPr>
              <a:t>.</a:t>
            </a:r>
          </a:p>
          <a:p>
            <a:pPr>
              <a:buNone/>
            </a:pPr>
            <a:r>
              <a:rPr lang="ru-RU" sz="9600" dirty="0" smtClean="0"/>
              <a:t> </a:t>
            </a:r>
          </a:p>
          <a:p>
            <a:endParaRPr lang="ru-RU" dirty="0"/>
          </a:p>
        </p:txBody>
      </p:sp>
      <p:pic>
        <p:nvPicPr>
          <p:cNvPr id="5" name="Рисунок 4" descr="images (5).jpg"/>
          <p:cNvPicPr>
            <a:picLocks noChangeAspect="1"/>
          </p:cNvPicPr>
          <p:nvPr/>
        </p:nvPicPr>
        <p:blipFill>
          <a:blip r:embed="rId2" cstate="print"/>
          <a:stretch>
            <a:fillRect/>
          </a:stretch>
        </p:blipFill>
        <p:spPr>
          <a:xfrm>
            <a:off x="323528" y="4941168"/>
            <a:ext cx="2736304" cy="1440160"/>
          </a:xfrm>
          <a:prstGeom prst="rect">
            <a:avLst/>
          </a:prstGeom>
        </p:spPr>
      </p:pic>
      <p:pic>
        <p:nvPicPr>
          <p:cNvPr id="6" name="Рисунок 5" descr="images (6).jpg"/>
          <p:cNvPicPr>
            <a:picLocks noChangeAspect="1"/>
          </p:cNvPicPr>
          <p:nvPr/>
        </p:nvPicPr>
        <p:blipFill>
          <a:blip r:embed="rId3" cstate="print"/>
          <a:stretch>
            <a:fillRect/>
          </a:stretch>
        </p:blipFill>
        <p:spPr>
          <a:xfrm>
            <a:off x="6156176" y="4941168"/>
            <a:ext cx="2736304" cy="1440160"/>
          </a:xfrm>
          <a:prstGeom prst="rect">
            <a:avLst/>
          </a:prstGeom>
        </p:spPr>
      </p:pic>
      <p:pic>
        <p:nvPicPr>
          <p:cNvPr id="7" name="Рисунок 6" descr="images (4).jpg"/>
          <p:cNvPicPr>
            <a:picLocks noChangeAspect="1"/>
          </p:cNvPicPr>
          <p:nvPr/>
        </p:nvPicPr>
        <p:blipFill>
          <a:blip r:embed="rId4" cstate="print"/>
          <a:stretch>
            <a:fillRect/>
          </a:stretch>
        </p:blipFill>
        <p:spPr>
          <a:xfrm>
            <a:off x="3419872" y="4941168"/>
            <a:ext cx="2466975" cy="1440160"/>
          </a:xfrm>
          <a:prstGeom prst="rect">
            <a:avLst/>
          </a:prstGeom>
        </p:spPr>
      </p:pic>
    </p:spTree>
  </p:cSld>
  <p:clrMapOvr>
    <a:masterClrMapping/>
  </p:clrMapOvr>
  <p:transition>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663880" cy="5184576"/>
          </a:xfrm>
        </p:spPr>
        <p:txBody>
          <a:bodyPr>
            <a:normAutofit fontScale="85000" lnSpcReduction="20000"/>
          </a:bodyPr>
          <a:lstStyle/>
          <a:p>
            <a:pPr marL="0" indent="0" algn="ctr">
              <a:buNone/>
            </a:pPr>
            <a:endParaRPr lang="ru-RU" b="1" dirty="0" smtClean="0"/>
          </a:p>
          <a:p>
            <a:pPr marL="0" indent="0" algn="ctr">
              <a:buNone/>
            </a:pPr>
            <a:r>
              <a:rPr lang="ru-RU" sz="3800" b="1" dirty="0" smtClean="0"/>
              <a:t>Алгоритм фиксации пациента</a:t>
            </a:r>
          </a:p>
          <a:p>
            <a:pPr marL="0" indent="0" algn="just">
              <a:buNone/>
            </a:pPr>
            <a:r>
              <a:rPr lang="ru-RU" sz="3500" b="1" u="sng" dirty="0" smtClean="0"/>
              <a:t>Цель:</a:t>
            </a:r>
            <a:r>
              <a:rPr lang="ru-RU" sz="3500" b="1" dirty="0" smtClean="0"/>
              <a:t> </a:t>
            </a:r>
            <a:r>
              <a:rPr lang="ru-RU" sz="3500" dirty="0"/>
              <a:t>о</a:t>
            </a:r>
            <a:r>
              <a:rPr lang="ru-RU" sz="3500" dirty="0" smtClean="0"/>
              <a:t>беспечить безопасность пациента и медперсонала, профилактика травматизма.</a:t>
            </a:r>
          </a:p>
          <a:p>
            <a:pPr marL="0" indent="0" algn="just">
              <a:buNone/>
            </a:pPr>
            <a:r>
              <a:rPr lang="ru-RU" sz="3500" b="1" u="sng" dirty="0" smtClean="0"/>
              <a:t>Показания:</a:t>
            </a:r>
            <a:r>
              <a:rPr lang="ru-RU" sz="3500" b="1" dirty="0" smtClean="0"/>
              <a:t> </a:t>
            </a:r>
            <a:r>
              <a:rPr lang="ru-RU" sz="3500" dirty="0" smtClean="0"/>
              <a:t>психомоторное возбуждение пациента, суицидальные попытки – состояния, </a:t>
            </a:r>
            <a:r>
              <a:rPr lang="ru-RU" sz="3500" dirty="0"/>
              <a:t>у</a:t>
            </a:r>
            <a:r>
              <a:rPr lang="ru-RU" sz="3500" dirty="0" smtClean="0"/>
              <a:t>грожающие безопасности и жизни пациента, </a:t>
            </a:r>
            <a:r>
              <a:rPr lang="ru-RU" sz="3500" dirty="0"/>
              <a:t>д</a:t>
            </a:r>
            <a:r>
              <a:rPr lang="ru-RU" sz="3500" dirty="0" smtClean="0"/>
              <a:t>ругих пациентов и медперсонала.</a:t>
            </a:r>
          </a:p>
          <a:p>
            <a:pPr marL="0" indent="0" algn="just">
              <a:buNone/>
            </a:pPr>
            <a:r>
              <a:rPr lang="ru-RU" sz="3500" b="1" u="sng" dirty="0" smtClean="0"/>
              <a:t>Оснащение:</a:t>
            </a:r>
            <a:r>
              <a:rPr lang="ru-RU" sz="3500" dirty="0" smtClean="0"/>
              <a:t> 4 помощника: 2 санитара и 2 из числа выздоравливающих больных; фиксационные ремни или мягкий матерчатый материал (матерчатые жгуты, полотенца, простыни).</a:t>
            </a:r>
            <a:endParaRPr lang="ru-RU" sz="3500" dirty="0"/>
          </a:p>
        </p:txBody>
      </p:sp>
    </p:spTree>
    <p:extLst>
      <p:ext uri="{BB962C8B-B14F-4D97-AF65-F5344CB8AC3E}">
        <p14:creationId xmlns:p14="http://schemas.microsoft.com/office/powerpoint/2010/main" val="1110278055"/>
      </p:ext>
    </p:extLst>
  </p:cSld>
  <p:clrMapOvr>
    <a:masterClrMapping/>
  </p:clrMapOvr>
  <p:transition>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663880" cy="5184576"/>
          </a:xfrm>
        </p:spPr>
        <p:txBody>
          <a:bodyPr>
            <a:normAutofit/>
          </a:bodyPr>
          <a:lstStyle/>
          <a:p>
            <a:pPr marL="0" indent="0" algn="ctr">
              <a:buNone/>
            </a:pPr>
            <a:r>
              <a:rPr lang="ru-RU" sz="3500" b="1" dirty="0" smtClean="0"/>
              <a:t>Алгоритм фиксации пациента</a:t>
            </a:r>
          </a:p>
          <a:p>
            <a:pPr marL="0" indent="0" algn="just">
              <a:buNone/>
            </a:pPr>
            <a:endParaRPr lang="ru-RU" sz="3000"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3622561701"/>
              </p:ext>
            </p:extLst>
          </p:nvPr>
        </p:nvGraphicFramePr>
        <p:xfrm>
          <a:off x="251520" y="980728"/>
          <a:ext cx="8496944" cy="5217160"/>
        </p:xfrm>
        <a:graphic>
          <a:graphicData uri="http://schemas.openxmlformats.org/drawingml/2006/table">
            <a:tbl>
              <a:tblPr firstRow="1" bandRow="1">
                <a:tableStyleId>{5C22544A-7EE6-4342-B048-85BDC9FD1C3A}</a:tableStyleId>
              </a:tblPr>
              <a:tblGrid>
                <a:gridCol w="864096"/>
                <a:gridCol w="4176464"/>
                <a:gridCol w="3456384"/>
              </a:tblGrid>
              <a:tr h="370840">
                <a:tc>
                  <a:txBody>
                    <a:bodyPr/>
                    <a:lstStyle/>
                    <a:p>
                      <a:pPr algn="ctr"/>
                      <a:r>
                        <a:rPr lang="ru-RU" dirty="0" smtClean="0"/>
                        <a:t>№ п/п</a:t>
                      </a:r>
                      <a:endParaRPr lang="ru-RU" dirty="0"/>
                    </a:p>
                  </a:txBody>
                  <a:tcPr/>
                </a:tc>
                <a:tc>
                  <a:txBody>
                    <a:bodyPr/>
                    <a:lstStyle/>
                    <a:p>
                      <a:pPr algn="ctr"/>
                      <a:r>
                        <a:rPr lang="ru-RU" dirty="0" smtClean="0"/>
                        <a:t>Последовательность действий (этапы)</a:t>
                      </a:r>
                      <a:endParaRPr lang="ru-RU" dirty="0"/>
                    </a:p>
                  </a:txBody>
                  <a:tcPr/>
                </a:tc>
                <a:tc>
                  <a:txBody>
                    <a:bodyPr/>
                    <a:lstStyle/>
                    <a:p>
                      <a:pPr algn="ctr"/>
                      <a:r>
                        <a:rPr lang="ru-RU" dirty="0" smtClean="0"/>
                        <a:t>Обоснование</a:t>
                      </a:r>
                      <a:endParaRPr lang="ru-RU" dirty="0"/>
                    </a:p>
                  </a:txBody>
                  <a:tcPr/>
                </a:tc>
              </a:tr>
              <a:tr h="370840">
                <a:tc>
                  <a:txBody>
                    <a:bodyPr/>
                    <a:lstStyle/>
                    <a:p>
                      <a:r>
                        <a:rPr lang="ru-RU" sz="1600" dirty="0" smtClean="0"/>
                        <a:t>1.</a:t>
                      </a:r>
                      <a:endParaRPr lang="ru-RU" sz="1600" dirty="0"/>
                    </a:p>
                  </a:txBody>
                  <a:tcPr/>
                </a:tc>
                <a:tc>
                  <a:txBody>
                    <a:bodyPr/>
                    <a:lstStyle/>
                    <a:p>
                      <a:r>
                        <a:rPr lang="ru-RU" sz="1600" dirty="0" smtClean="0"/>
                        <a:t>Подходят к больному (3-4 человека) сзади</a:t>
                      </a:r>
                      <a:endParaRPr lang="ru-RU" sz="1600" dirty="0"/>
                    </a:p>
                  </a:txBody>
                  <a:tcPr/>
                </a:tc>
                <a:tc>
                  <a:txBody>
                    <a:bodyPr/>
                    <a:lstStyle/>
                    <a:p>
                      <a:r>
                        <a:rPr lang="ru-RU" sz="1600" dirty="0" smtClean="0"/>
                        <a:t>Изоляция больного</a:t>
                      </a:r>
                      <a:endParaRPr lang="ru-RU" sz="1600" dirty="0"/>
                    </a:p>
                  </a:txBody>
                  <a:tcPr/>
                </a:tc>
              </a:tr>
              <a:tr h="370840">
                <a:tc>
                  <a:txBody>
                    <a:bodyPr/>
                    <a:lstStyle/>
                    <a:p>
                      <a:r>
                        <a:rPr lang="ru-RU" sz="1600" dirty="0" smtClean="0"/>
                        <a:t>2.</a:t>
                      </a:r>
                      <a:endParaRPr lang="ru-RU" sz="1600" dirty="0"/>
                    </a:p>
                  </a:txBody>
                  <a:tcPr/>
                </a:tc>
                <a:tc>
                  <a:txBody>
                    <a:bodyPr/>
                    <a:lstStyle/>
                    <a:p>
                      <a:r>
                        <a:rPr lang="ru-RU" sz="1600" dirty="0" smtClean="0"/>
                        <a:t>Накидывают на голову одеяло</a:t>
                      </a:r>
                      <a:endParaRPr lang="ru-RU" sz="1600" dirty="0"/>
                    </a:p>
                  </a:txBody>
                  <a:tcPr/>
                </a:tc>
                <a:tc>
                  <a:txBody>
                    <a:bodyPr/>
                    <a:lstStyle/>
                    <a:p>
                      <a:r>
                        <a:rPr lang="ru-RU" sz="1600" dirty="0" smtClean="0"/>
                        <a:t>Последовательность выполнения манипуляции</a:t>
                      </a:r>
                      <a:endParaRPr lang="ru-RU" sz="1600" dirty="0"/>
                    </a:p>
                  </a:txBody>
                  <a:tcPr/>
                </a:tc>
              </a:tr>
              <a:tr h="370840">
                <a:tc>
                  <a:txBody>
                    <a:bodyPr/>
                    <a:lstStyle/>
                    <a:p>
                      <a:r>
                        <a:rPr lang="ru-RU" sz="1600" dirty="0" smtClean="0"/>
                        <a:t>3.</a:t>
                      </a:r>
                      <a:endParaRPr lang="ru-RU" sz="1600" dirty="0"/>
                    </a:p>
                  </a:txBody>
                  <a:tcPr/>
                </a:tc>
                <a:tc>
                  <a:txBody>
                    <a:bodyPr/>
                    <a:lstStyle/>
                    <a:p>
                      <a:r>
                        <a:rPr lang="ru-RU" sz="1600" dirty="0" smtClean="0"/>
                        <a:t>Укладывают на кровать, на спину</a:t>
                      </a:r>
                      <a:endParaRPr lang="ru-RU" sz="1600" dirty="0"/>
                    </a:p>
                  </a:txBody>
                  <a:tcPr/>
                </a:tc>
                <a:tc>
                  <a:txBody>
                    <a:bodyPr/>
                    <a:lstStyle/>
                    <a:p>
                      <a:r>
                        <a:rPr lang="ru-RU" sz="1600" dirty="0" smtClean="0"/>
                        <a:t>Качественное исполнение манипуляции</a:t>
                      </a:r>
                      <a:endParaRPr lang="ru-RU" sz="1600" dirty="0"/>
                    </a:p>
                  </a:txBody>
                  <a:tcPr/>
                </a:tc>
              </a:tr>
              <a:tr h="370840">
                <a:tc>
                  <a:txBody>
                    <a:bodyPr/>
                    <a:lstStyle/>
                    <a:p>
                      <a:r>
                        <a:rPr lang="ru-RU" sz="1600" dirty="0" smtClean="0"/>
                        <a:t>4.</a:t>
                      </a:r>
                      <a:endParaRPr lang="ru-RU" sz="1600" dirty="0"/>
                    </a:p>
                  </a:txBody>
                  <a:tcPr/>
                </a:tc>
                <a:tc>
                  <a:txBody>
                    <a:bodyPr/>
                    <a:lstStyle/>
                    <a:p>
                      <a:r>
                        <a:rPr lang="ru-RU" sz="1600" dirty="0" smtClean="0"/>
                        <a:t>Руки и ноги выпрямляют, каждый помощник держит одну конечность в двух местах: плечо-предплечье, бедро-голень</a:t>
                      </a:r>
                      <a:endParaRPr lang="ru-RU" sz="1600" dirty="0"/>
                    </a:p>
                  </a:txBody>
                  <a:tcPr/>
                </a:tc>
                <a:tc>
                  <a:txBody>
                    <a:bodyPr/>
                    <a:lstStyle/>
                    <a:p>
                      <a:r>
                        <a:rPr lang="ru-RU" sz="1600" dirty="0" smtClean="0"/>
                        <a:t>Профилактика травм медперсонала</a:t>
                      </a:r>
                      <a:endParaRPr lang="ru-RU" sz="1600" dirty="0"/>
                    </a:p>
                  </a:txBody>
                  <a:tcPr/>
                </a:tc>
              </a:tr>
              <a:tr h="370840">
                <a:tc>
                  <a:txBody>
                    <a:bodyPr/>
                    <a:lstStyle/>
                    <a:p>
                      <a:r>
                        <a:rPr lang="ru-RU" sz="1600" dirty="0" smtClean="0"/>
                        <a:t>5.</a:t>
                      </a:r>
                      <a:endParaRPr lang="ru-RU" sz="1600" dirty="0"/>
                    </a:p>
                  </a:txBody>
                  <a:tcPr/>
                </a:tc>
                <a:tc>
                  <a:txBody>
                    <a:bodyPr/>
                    <a:lstStyle/>
                    <a:p>
                      <a:r>
                        <a:rPr lang="ru-RU" sz="1600" dirty="0" smtClean="0"/>
                        <a:t>Одновременно медсестра прижимает голову пациента полотенцем через лоб</a:t>
                      </a:r>
                      <a:endParaRPr lang="ru-RU" sz="1600" dirty="0"/>
                    </a:p>
                  </a:txBody>
                  <a:tcPr/>
                </a:tc>
                <a:tc>
                  <a:txBody>
                    <a:bodyPr/>
                    <a:lstStyle/>
                    <a:p>
                      <a:r>
                        <a:rPr lang="ru-RU" sz="1600" dirty="0" smtClean="0"/>
                        <a:t>Профилактика травм головы пациента и медсестры</a:t>
                      </a:r>
                      <a:endParaRPr lang="ru-RU" sz="1600" dirty="0"/>
                    </a:p>
                  </a:txBody>
                  <a:tcPr/>
                </a:tc>
              </a:tr>
              <a:tr h="370840">
                <a:tc>
                  <a:txBody>
                    <a:bodyPr/>
                    <a:lstStyle/>
                    <a:p>
                      <a:r>
                        <a:rPr lang="ru-RU" sz="1600" dirty="0" smtClean="0"/>
                        <a:t>6.</a:t>
                      </a:r>
                      <a:endParaRPr lang="ru-RU" sz="1600" dirty="0"/>
                    </a:p>
                  </a:txBody>
                  <a:tcPr/>
                </a:tc>
                <a:tc>
                  <a:txBody>
                    <a:bodyPr/>
                    <a:lstStyle/>
                    <a:p>
                      <a:r>
                        <a:rPr lang="ru-RU" sz="1600" dirty="0" smtClean="0"/>
                        <a:t>Фиксируют с помощью</a:t>
                      </a:r>
                      <a:r>
                        <a:rPr lang="ru-RU" sz="1600" baseline="0" dirty="0" smtClean="0"/>
                        <a:t> фиксационных ремней или мягкого матерчатого материала плечи, предплечья, бедра, голени, плечевой пояс, голову (через лоб).</a:t>
                      </a:r>
                      <a:endParaRPr lang="ru-RU" sz="1600" dirty="0"/>
                    </a:p>
                  </a:txBody>
                  <a:tcPr/>
                </a:tc>
                <a:tc>
                  <a:txBody>
                    <a:bodyPr/>
                    <a:lstStyle/>
                    <a:p>
                      <a:r>
                        <a:rPr lang="ru-RU" sz="1600" dirty="0" smtClean="0"/>
                        <a:t>Профилактика травматизма пациента и медперсонала</a:t>
                      </a:r>
                      <a:endParaRPr lang="ru-RU" sz="1600" dirty="0"/>
                    </a:p>
                  </a:txBody>
                  <a:tcPr/>
                </a:tc>
              </a:tr>
              <a:tr h="370840">
                <a:tc>
                  <a:txBody>
                    <a:bodyPr/>
                    <a:lstStyle/>
                    <a:p>
                      <a:r>
                        <a:rPr lang="ru-RU" sz="1600" dirty="0" smtClean="0"/>
                        <a:t>7.</a:t>
                      </a:r>
                      <a:endParaRPr lang="ru-RU" sz="1600" dirty="0"/>
                    </a:p>
                  </a:txBody>
                  <a:tcPr/>
                </a:tc>
                <a:tc>
                  <a:txBody>
                    <a:bodyPr/>
                    <a:lstStyle/>
                    <a:p>
                      <a:r>
                        <a:rPr lang="ru-RU" sz="1600" dirty="0" smtClean="0"/>
                        <a:t>Осуществлять надзор за пациентом до начала действия психотропной</a:t>
                      </a:r>
                      <a:r>
                        <a:rPr lang="ru-RU" sz="1600" baseline="0" dirty="0" smtClean="0"/>
                        <a:t> терапии</a:t>
                      </a:r>
                      <a:endParaRPr lang="ru-RU" sz="1600" dirty="0"/>
                    </a:p>
                  </a:txBody>
                  <a:tcPr/>
                </a:tc>
                <a:tc>
                  <a:txBody>
                    <a:bodyPr/>
                    <a:lstStyle/>
                    <a:p>
                      <a:r>
                        <a:rPr lang="ru-RU" sz="1600" dirty="0" smtClean="0"/>
                        <a:t>Безопасность пациента</a:t>
                      </a:r>
                      <a:endParaRPr lang="ru-RU" sz="1600" dirty="0"/>
                    </a:p>
                  </a:txBody>
                  <a:tcPr/>
                </a:tc>
              </a:tr>
            </a:tbl>
          </a:graphicData>
        </a:graphic>
      </p:graphicFrame>
    </p:spTree>
    <p:extLst>
      <p:ext uri="{BB962C8B-B14F-4D97-AF65-F5344CB8AC3E}">
        <p14:creationId xmlns:p14="http://schemas.microsoft.com/office/powerpoint/2010/main" val="2127482862"/>
      </p:ext>
    </p:extLst>
  </p:cSld>
  <p:clrMapOvr>
    <a:masterClrMapping/>
  </p:clrMapOvr>
  <p:transition>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663880" cy="5184576"/>
          </a:xfrm>
        </p:spPr>
        <p:txBody>
          <a:bodyPr>
            <a:normAutofit/>
          </a:bodyPr>
          <a:lstStyle/>
          <a:p>
            <a:pPr marL="0" indent="0" algn="ctr">
              <a:buNone/>
            </a:pPr>
            <a:r>
              <a:rPr lang="ru-RU" sz="3500" b="1" dirty="0" smtClean="0"/>
              <a:t>Алгоритм фиксации пациента</a:t>
            </a:r>
          </a:p>
          <a:p>
            <a:pPr marL="0" indent="0" algn="just">
              <a:buNone/>
            </a:pPr>
            <a:endParaRPr lang="ru-RU" sz="1800" dirty="0" smtClean="0"/>
          </a:p>
          <a:p>
            <a:pPr marL="0" indent="0" algn="just">
              <a:buNone/>
            </a:pPr>
            <a:r>
              <a:rPr lang="ru-RU" sz="2800" dirty="0" smtClean="0"/>
              <a:t>ОСОБОЕ  ВНИМАНИЕ!</a:t>
            </a:r>
          </a:p>
          <a:p>
            <a:pPr marL="0" indent="0" algn="just">
              <a:buNone/>
            </a:pPr>
            <a:r>
              <a:rPr lang="ru-RU" sz="2800" b="1" dirty="0" smtClean="0"/>
              <a:t>Для выполнения фиксации пациента, нельзя:</a:t>
            </a:r>
          </a:p>
          <a:p>
            <a:pPr algn="just">
              <a:buFontTx/>
              <a:buChar char="-"/>
            </a:pPr>
            <a:r>
              <a:rPr lang="ru-RU" sz="2800" dirty="0" smtClean="0"/>
              <a:t>Пережимать сосудисто-нервные сплетения</a:t>
            </a:r>
          </a:p>
          <a:p>
            <a:pPr algn="just">
              <a:buFontTx/>
              <a:buChar char="-"/>
            </a:pPr>
            <a:r>
              <a:rPr lang="ru-RU" sz="2800" dirty="0" smtClean="0"/>
              <a:t>Надавливать на грудь и живот</a:t>
            </a:r>
          </a:p>
          <a:p>
            <a:pPr algn="just">
              <a:buFontTx/>
              <a:buChar char="-"/>
            </a:pPr>
            <a:r>
              <a:rPr lang="ru-RU" sz="2800" dirty="0" smtClean="0"/>
              <a:t>Оставлять пациента без надзора</a:t>
            </a:r>
          </a:p>
          <a:p>
            <a:pPr algn="just">
              <a:buFontTx/>
              <a:buChar char="-"/>
            </a:pPr>
            <a:r>
              <a:rPr lang="ru-RU" sz="2800" dirty="0" smtClean="0"/>
              <a:t>Фиксация продолжается до начала действия психотропной терапии и отменяется  по согласованию с врачом.</a:t>
            </a:r>
          </a:p>
        </p:txBody>
      </p:sp>
    </p:spTree>
    <p:extLst>
      <p:ext uri="{BB962C8B-B14F-4D97-AF65-F5344CB8AC3E}">
        <p14:creationId xmlns:p14="http://schemas.microsoft.com/office/powerpoint/2010/main" val="832835965"/>
      </p:ext>
    </p:extLst>
  </p:cSld>
  <p:clrMapOvr>
    <a:masterClrMapping/>
  </p:clrMapOvr>
  <p:transition>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663880" cy="5184576"/>
          </a:xfrm>
        </p:spPr>
        <p:txBody>
          <a:bodyPr>
            <a:normAutofit/>
          </a:bodyPr>
          <a:lstStyle/>
          <a:p>
            <a:pPr marL="0" indent="0" algn="ctr">
              <a:buNone/>
            </a:pPr>
            <a:r>
              <a:rPr lang="ru-RU" sz="3500" b="1" dirty="0" smtClean="0"/>
              <a:t>Алгоритм фиксации пациента</a:t>
            </a:r>
          </a:p>
          <a:p>
            <a:pPr marL="0" indent="0" algn="just">
              <a:buNone/>
            </a:pPr>
            <a:endParaRPr lang="ru-RU" sz="1800" dirty="0" smtClean="0"/>
          </a:p>
          <a:p>
            <a:pPr marL="0" indent="0" algn="just">
              <a:buNone/>
            </a:pPr>
            <a:endParaRPr lang="ru-RU" sz="1800" dirty="0" smtClean="0"/>
          </a:p>
          <a:p>
            <a:pPr marL="0" indent="0" algn="just">
              <a:buNone/>
            </a:pPr>
            <a:endParaRPr lang="ru-RU" sz="1800" dirty="0" smtClean="0"/>
          </a:p>
        </p:txBody>
      </p:sp>
      <p:pic>
        <p:nvPicPr>
          <p:cNvPr id="4" name="Рисунок 3" descr="https://i0.u-mama.ru/302/185/792/27e8e1546df1034a54cb55008c59b51b.jpg"/>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3999" cy="5805264"/>
          </a:xfrm>
          <a:prstGeom prst="rect">
            <a:avLst/>
          </a:prstGeom>
          <a:noFill/>
          <a:ln>
            <a:noFill/>
          </a:ln>
        </p:spPr>
      </p:pic>
    </p:spTree>
    <p:extLst>
      <p:ext uri="{BB962C8B-B14F-4D97-AF65-F5344CB8AC3E}">
        <p14:creationId xmlns:p14="http://schemas.microsoft.com/office/powerpoint/2010/main" val="4226428566"/>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addresswebaccess.appspot.com/upload.wikimedia.org/wikipedia/ru/thumb/c/c6/%D0%9F%D1%80%D0%B8%D0%BA%D0%BE%D0%B2%D0%B0%D0%BD%D0%BD%D1%8B%D0%B9_%D0%B4%D1%83%D1%88%D0%B5%D0%B2%D0%BD%D0%BE%D0%B1%D0%BE%D0%BB%D1%8C%D0%BD%D0%BE%D0%B9.jpg/240px-%D0%9F%D1%80%D0%B8%D0%BA%D0%BE%D0%B2%D0%B0%D0%BD%D0%BD%D1%8B%D0%B9_%D0%B4%D1%83%D1%88%D0%B5%D0%B2%D0%BD%D0%BE%D0%B1%D0%BE%D0%BB%D1%8C%D0%BD%D0%BE%D0%B9.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663880" cy="5184576"/>
          </a:xfrm>
        </p:spPr>
        <p:txBody>
          <a:bodyPr>
            <a:normAutofit/>
          </a:bodyPr>
          <a:lstStyle/>
          <a:p>
            <a:pPr marL="0" indent="0" algn="ctr">
              <a:buNone/>
            </a:pPr>
            <a:r>
              <a:rPr lang="ru-RU" sz="3500" b="1" dirty="0" smtClean="0"/>
              <a:t>Алгоритм фиксации пациента</a:t>
            </a:r>
          </a:p>
          <a:p>
            <a:pPr marL="0" indent="0" algn="just">
              <a:buNone/>
            </a:pPr>
            <a:endParaRPr lang="ru-RU" sz="1800" dirty="0" smtClean="0"/>
          </a:p>
          <a:p>
            <a:pPr marL="0" indent="0" algn="just">
              <a:buNone/>
            </a:pPr>
            <a:endParaRPr lang="ru-RU" sz="1800" dirty="0" smtClean="0"/>
          </a:p>
        </p:txBody>
      </p:sp>
      <p:pic>
        <p:nvPicPr>
          <p:cNvPr id="4" name="Рисунок 3" descr="http://v-chelny.ru/images/uploads/2017-07-18/2017-02-17_10-48-46_82f5d18e-f4e5-11e6-b385-061375ee5e1b.jpg"/>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p:spPr>
      </p:pic>
    </p:spTree>
    <p:extLst>
      <p:ext uri="{BB962C8B-B14F-4D97-AF65-F5344CB8AC3E}">
        <p14:creationId xmlns:p14="http://schemas.microsoft.com/office/powerpoint/2010/main" val="623785894"/>
      </p:ext>
    </p:extLst>
  </p:cSld>
  <p:clrMapOvr>
    <a:masterClrMapping/>
  </p:clrMapOvr>
  <p:transition>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fontScale="90000"/>
          </a:bodyPr>
          <a:lstStyle/>
          <a:p>
            <a:pPr algn="ctr"/>
            <a:r>
              <a:rPr lang="ru-RU" sz="3200" dirty="0">
                <a:solidFill>
                  <a:schemeClr val="bg1"/>
                </a:solidFill>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4400" b="1" dirty="0" smtClean="0">
                <a:solidFill>
                  <a:schemeClr val="tx1"/>
                </a:solidFill>
                <a:latin typeface="Times New Roman" pitchFamily="18" charset="0"/>
                <a:cs typeface="Times New Roman" pitchFamily="18" charset="0"/>
              </a:rPr>
              <a:t>Список </a:t>
            </a:r>
            <a:r>
              <a:rPr lang="ru-RU" sz="4400" b="1" dirty="0">
                <a:solidFill>
                  <a:schemeClr val="tx1"/>
                </a:solidFill>
                <a:latin typeface="Times New Roman" pitchFamily="18" charset="0"/>
                <a:cs typeface="Times New Roman" pitchFamily="18" charset="0"/>
              </a:rPr>
              <a:t>литературы:</a:t>
            </a:r>
            <a:br>
              <a:rPr lang="ru-RU" sz="4400" b="1" dirty="0">
                <a:solidFill>
                  <a:schemeClr val="tx1"/>
                </a:solidFill>
                <a:latin typeface="Times New Roman" pitchFamily="18" charset="0"/>
                <a:cs typeface="Times New Roman" pitchFamily="18" charset="0"/>
              </a:rPr>
            </a:br>
            <a:endParaRPr lang="ru-RU" b="1" dirty="0">
              <a:solidFill>
                <a:schemeClr val="tx1"/>
              </a:solidFill>
              <a:latin typeface="Times New Roman" pitchFamily="18" charset="0"/>
              <a:cs typeface="Times New Roman" pitchFamily="18" charset="0"/>
            </a:endParaRPr>
          </a:p>
        </p:txBody>
      </p:sp>
      <p:pic>
        <p:nvPicPr>
          <p:cNvPr id="3" name="Picture 2" descr="http://img.yakaboo.ua/media/catalog/product/4/2/421189_27407651.jpg"/>
          <p:cNvPicPr>
            <a:picLocks noChangeAspect="1" noChangeArrowheads="1"/>
          </p:cNvPicPr>
          <p:nvPr/>
        </p:nvPicPr>
        <p:blipFill>
          <a:blip r:embed="rId2" cstate="print"/>
          <a:srcRect/>
          <a:stretch>
            <a:fillRect/>
          </a:stretch>
        </p:blipFill>
        <p:spPr bwMode="auto">
          <a:xfrm>
            <a:off x="179512" y="836712"/>
            <a:ext cx="4320480" cy="5832648"/>
          </a:xfrm>
          <a:prstGeom prst="rect">
            <a:avLst/>
          </a:prstGeom>
          <a:noFill/>
        </p:spPr>
      </p:pic>
      <p:pic>
        <p:nvPicPr>
          <p:cNvPr id="4" name="Picture 2" descr="http://www.biblio-globus.us/photos1/1023/10234414.jpg"/>
          <p:cNvPicPr>
            <a:picLocks noChangeAspect="1" noChangeArrowheads="1"/>
          </p:cNvPicPr>
          <p:nvPr/>
        </p:nvPicPr>
        <p:blipFill>
          <a:blip r:embed="rId3" cstate="print"/>
          <a:srcRect/>
          <a:stretch>
            <a:fillRect/>
          </a:stretch>
        </p:blipFill>
        <p:spPr bwMode="auto">
          <a:xfrm>
            <a:off x="4788024" y="836712"/>
            <a:ext cx="4176464" cy="5832648"/>
          </a:xfrm>
          <a:prstGeom prst="rect">
            <a:avLst/>
          </a:prstGeom>
          <a:noFill/>
        </p:spPr>
      </p:pic>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voznesensklib.ru/imagis/psihicheskie-bolezni-s-kursom-narkologii-spetsialnost-060101-lechebnoe-delo-po-modulyu-psihiatriya-s-kursom-narkologii-tyulpin-yu-g--62398-large.png"/>
          <p:cNvPicPr>
            <a:picLocks noChangeAspect="1" noChangeArrowheads="1"/>
          </p:cNvPicPr>
          <p:nvPr/>
        </p:nvPicPr>
        <p:blipFill>
          <a:blip r:embed="rId2" cstate="print"/>
          <a:srcRect/>
          <a:stretch>
            <a:fillRect/>
          </a:stretch>
        </p:blipFill>
        <p:spPr bwMode="auto">
          <a:xfrm>
            <a:off x="1691680" y="476672"/>
            <a:ext cx="6120680" cy="6171163"/>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1104</TotalTime>
  <Words>2835</Words>
  <Application>Microsoft Office PowerPoint</Application>
  <PresentationFormat>Экран (4:3)</PresentationFormat>
  <Paragraphs>163</Paragraphs>
  <Slides>93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93</vt:i4>
      </vt:variant>
    </vt:vector>
  </HeadingPairs>
  <TitlesOfParts>
    <vt:vector size="94" baseType="lpstr">
      <vt:lpstr>Поток</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психиатрической помощи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психиатрических стационаров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наркологические больницы</vt:lpstr>
      <vt:lpstr>Презентация PowerPoint</vt:lpstr>
      <vt:lpstr>Презентация PowerPoint</vt:lpstr>
      <vt:lpstr>Презентация PowerPoint</vt:lpstr>
      <vt:lpstr>Презентация PowerPoint</vt:lpstr>
      <vt:lpstr>стационары для лечения пограничных психических расстройств - клиника неврозов </vt:lpstr>
      <vt:lpstr>Презентация PowerPoint</vt:lpstr>
      <vt:lpstr>Презентация PowerPoint</vt:lpstr>
      <vt:lpstr>Презентация PowerPoint</vt:lpstr>
      <vt:lpstr>Психоневрологические диспансеры (ПНД)</vt:lpstr>
      <vt:lpstr>Психоневрологические диспансеры (ПНД)</vt:lpstr>
      <vt:lpstr>Презентация PowerPoint</vt:lpstr>
      <vt:lpstr>Презентация PowerPoint</vt:lpstr>
      <vt:lpstr>Презентация PowerPoint</vt:lpstr>
      <vt:lpstr>Презентация PowerPoint</vt:lpstr>
      <vt:lpstr>Консультативный и динамический учет в ПНД </vt:lpstr>
      <vt:lpstr>Консультативный и динамический учет в ПНД </vt:lpstr>
      <vt:lpstr>Консультативный и динамический учет в ПНД </vt:lpstr>
      <vt:lpstr>Презентация PowerPoint</vt:lpstr>
      <vt:lpstr>Презентация PowerPoint</vt:lpstr>
      <vt:lpstr>Презентация PowerPoint</vt:lpstr>
      <vt:lpstr>Презентация PowerPoint</vt:lpstr>
      <vt:lpstr>Учреждения внебольничной помощи психически больным </vt:lpstr>
      <vt:lpstr>Учреждения внебольничной помощи психически больным </vt:lpstr>
      <vt:lpstr>Презентация PowerPoint</vt:lpstr>
      <vt:lpstr>Презентация PowerPoint</vt:lpstr>
      <vt:lpstr>Презентация PowerPoint</vt:lpstr>
      <vt:lpstr>Презентация PowerPoint</vt:lpstr>
      <vt:lpstr>Презентация PowerPoint</vt:lpstr>
      <vt:lpstr>Правовые аспекты психиатрии </vt:lpstr>
      <vt:lpstr>Презентация PowerPoint</vt:lpstr>
      <vt:lpstr>Права лиц, страдающих психическими расстройствами </vt:lpstr>
      <vt:lpstr>     Права пациентов, находящихся в психиатрическом стационаре (ст. 37) </vt:lpstr>
      <vt:lpstr>Основания для госпитализации в психиатрический стационар (ст. 28) </vt:lpstr>
      <vt:lpstr>Основания для госпитализации в психиатрический стационар в недобровольном порядке (ст. 29)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Психиатрическое освидетельствование (ст.23) </vt:lpstr>
      <vt:lpstr>Оценка психического состояния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Список литературы: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психиатрической помощи</dc:title>
  <dc:creator>Бирюсина Владимировна</dc:creator>
  <cp:lastModifiedBy>Кудрявцева Бирюсина Владимировна</cp:lastModifiedBy>
  <cp:revision>149</cp:revision>
  <cp:lastPrinted>2017-09-09T07:33:41Z</cp:lastPrinted>
  <dcterms:created xsi:type="dcterms:W3CDTF">2013-10-04T14:58:35Z</dcterms:created>
  <dcterms:modified xsi:type="dcterms:W3CDTF">2020-08-31T10:03:48Z</dcterms:modified>
  <cp:category>Презентация</cp:category>
</cp:coreProperties>
</file>