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307" r:id="rId2"/>
    <p:sldId id="312" r:id="rId3"/>
    <p:sldId id="360" r:id="rId4"/>
    <p:sldId id="310" r:id="rId5"/>
    <p:sldId id="361" r:id="rId6"/>
    <p:sldId id="356" r:id="rId7"/>
    <p:sldId id="313" r:id="rId8"/>
    <p:sldId id="315" r:id="rId9"/>
    <p:sldId id="316" r:id="rId10"/>
    <p:sldId id="319" r:id="rId11"/>
    <p:sldId id="317" r:id="rId12"/>
    <p:sldId id="320" r:id="rId13"/>
    <p:sldId id="321" r:id="rId14"/>
    <p:sldId id="322" r:id="rId15"/>
    <p:sldId id="323" r:id="rId16"/>
    <p:sldId id="325" r:id="rId17"/>
    <p:sldId id="355" r:id="rId18"/>
    <p:sldId id="324" r:id="rId19"/>
    <p:sldId id="354" r:id="rId20"/>
    <p:sldId id="327" r:id="rId21"/>
    <p:sldId id="328" r:id="rId22"/>
    <p:sldId id="329" r:id="rId23"/>
    <p:sldId id="330" r:id="rId24"/>
    <p:sldId id="331" r:id="rId25"/>
    <p:sldId id="332" r:id="rId26"/>
    <p:sldId id="333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CC"/>
    <a:srgbClr val="FFFF99"/>
    <a:srgbClr val="FF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82" autoAdjust="0"/>
    <p:restoredTop sz="94700" autoAdjust="0"/>
  </p:normalViewPr>
  <p:slideViewPr>
    <p:cSldViewPr>
      <p:cViewPr varScale="1">
        <p:scale>
          <a:sx n="113" d="100"/>
          <a:sy n="113" d="100"/>
        </p:scale>
        <p:origin x="194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E84F96A-00C1-4A0D-9B62-B070CAF26232}" type="datetimeFigureOut">
              <a:rPr lang="ru-RU"/>
              <a:pPr>
                <a:defRPr/>
              </a:pPr>
              <a:t>14.09.2023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AF0A3C-46C6-44B4-979F-97E1C475F3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257149-9EC6-4AB3-9030-FC3B644937F4}" type="slidenum">
              <a:rPr lang="ru-RU" altLang="ru-RU" smtClean="0"/>
              <a:pPr/>
              <a:t>11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0E9957-11A9-997A-472E-8ABA4781A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CAA2C99-DA31-1CF4-C787-837EBE52A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1DF0CC-9F49-4F90-3B2C-FD284A76F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0F32E5-DEDC-3659-CCBB-583022249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608070-9A83-BB93-C131-BA57B3C03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3F3C55-46EF-48A5-B7BC-6E0B566393F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346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12CC10-5464-DBAC-CEA5-5E5D615CF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6FD97BA-7209-4C2D-F79B-98460066F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25CBF0-1F8F-6A03-042B-863C9BF69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AF8E43-3655-EBA2-CF18-808AF314C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FA444F-9C9B-EAB7-EFFE-E832692BC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21D17-6689-4C84-8F0E-99656B89D09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3417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44F9A0A-38BA-EA19-D8DC-F84B5E3E9B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6D5D098-3D81-CC3A-AE92-0F4646FB9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8CF4C6-ED3B-9669-4C27-46CB498CC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0D5F84-DF0C-1776-0E49-11F098D92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FEE43F-42AD-DEA1-4903-97CE9E7ED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42D9AC-116A-43C7-AEE0-77F9D27A7FF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37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D73BC6-6D94-F196-1202-449301AC3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9ED6B8-029B-0537-70C2-DB80188A4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ABBF1A-AA5E-87C0-503D-B6668007E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197FD1-7367-434E-1CE4-F94FA225F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7CF561-67BC-F544-D25A-12DF3DE23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1BB2B5-82E9-4800-9655-DBECDD6B18D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1754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44361F-9733-0C9E-7965-79054588A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2F7499-95C8-D72B-7895-4932174BF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6C49F4-02DB-60FC-E046-45E712204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FE82C8-D120-E652-AF1D-303190B89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A9ED62-0A93-F61E-0FF7-F9C5E4701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9881A4-E312-4E26-A6DA-59D846D8C5E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207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89C32D-D482-B696-B639-A8A47860D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12B654-4E2D-FAB5-E4F3-999A950E9C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31FF91F-37BF-0349-01EC-147EEF5F9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4E28A64-D9D1-07A3-7D42-E028A79D9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42DF83-E6C2-1D1A-413F-6D52C2656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7CDD27-8E3E-CC63-FD2B-9A08CC79D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BAC4D-C1AF-407E-91C5-8A427CEDD81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444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B297B0-E0C2-EB5E-383F-03B27CEA3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0D5330-7D5D-F7F6-9747-1E7DCE2BA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7F9BF5-C1EF-BEBC-7CDE-0FFD87DE0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B5A7CD3-BB63-4F14-7926-9D646DA057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55CBA7C-04B2-43D9-0826-1F041FE124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ADE4392-0954-17A8-574C-A3AB86CD6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7A2E011-08A4-0B01-9C6B-ED52C3685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D7DABAC-C272-7348-E4F4-41A454FD8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B248-361E-40D1-BCDC-DA54BC9C8CD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445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8A05F7-69B2-F351-F664-5FC00F994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E725930-32FB-49B0-9464-BF03773CE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92D70B6-CC4D-A608-1308-692ADBFE5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B6E454F-14BA-1418-3E6B-A35D75D1F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495D1-248C-4949-B68F-B64600694D2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236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3F8C489-D774-B583-F610-05EB1CA47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5775343-FCFC-0404-5835-16BEC795C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5123645-BCD9-FDD0-9BE1-11C1A5BC8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5327C7-078D-4D60-A06D-99996B6E6C6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1541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45B8B1-3922-33AB-3242-3A42FA58F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FB87E0-8B28-4098-729B-63CDFC5F1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52CCB0-506D-AC90-45E2-D11AE27FA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56635E-EDE8-0D12-E062-67B7C4437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887E61-C44C-3234-557F-EC72AA9AC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07E312-B4B2-62A0-7FC4-8DAE86277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0606F-0831-486D-B300-DC0FF2FAFED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398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AB4B6B-FEB1-BDF1-7F46-157E26CE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6F3EE42-E7C4-41AC-C7CC-34E3BC2995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F0708EB-7C2F-B08F-2092-15B4F924D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C3DCBB-4972-267D-FE63-F3E9B5338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96A7412-2810-C8BA-E1D2-4E08C8BF1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92481CE-70E7-27F6-A9F2-90F4F0CE6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A7844F-5A49-4438-AF9A-AEBF3B9D479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2861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84CA3E-48BB-F8D8-F73A-2C26BD7BE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9FD226D-0C09-6983-5E53-65438EB17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6949FE-B1E8-A924-1C4B-A0C2B601F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B41633-4F23-63F2-3C73-F0325EF8C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220E58-208D-BE1E-0E15-4B91D255D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006FF8E-F4E5-4C51-B5A9-0467953E121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868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611560" y="2819812"/>
            <a:ext cx="8174683" cy="139734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alt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Травматический шок. Синдром длительного сдавления</a:t>
            </a:r>
          </a:p>
        </p:txBody>
      </p:sp>
      <p:sp>
        <p:nvSpPr>
          <p:cNvPr id="2053" name="Прямоугольник 8"/>
          <p:cNvSpPr>
            <a:spLocks noChangeArrowheads="1"/>
          </p:cNvSpPr>
          <p:nvPr/>
        </p:nvSpPr>
        <p:spPr bwMode="auto">
          <a:xfrm>
            <a:off x="3786188" y="6143625"/>
            <a:ext cx="2254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2054" name="Прямоугольник 9"/>
          <p:cNvSpPr>
            <a:spLocks noChangeArrowheads="1"/>
          </p:cNvSpPr>
          <p:nvPr/>
        </p:nvSpPr>
        <p:spPr bwMode="auto">
          <a:xfrm>
            <a:off x="2843808" y="5229200"/>
            <a:ext cx="457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>
              <a:latin typeface="Times New Roman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74DE08B-B9DD-F2C7-98C4-A0AD6C57B9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1468868" cy="148393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480A41C-0BD4-FD92-DB66-CBB14A76C573}"/>
              </a:ext>
            </a:extLst>
          </p:cNvPr>
          <p:cNvSpPr txBox="1"/>
          <p:nvPr/>
        </p:nvSpPr>
        <p:spPr>
          <a:xfrm>
            <a:off x="1717514" y="53446"/>
            <a:ext cx="73189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Войно-Ясенецкого" Министерства здравоохранения Российской Федерации</a:t>
            </a:r>
            <a:br>
              <a:rPr 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травматологии, ортопедии и нейрохирургии с курсом ПО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77FA3F-9D2B-E59B-743A-7B19E6CF20E8}"/>
              </a:ext>
            </a:extLst>
          </p:cNvPr>
          <p:cNvSpPr txBox="1"/>
          <p:nvPr/>
        </p:nvSpPr>
        <p:spPr>
          <a:xfrm>
            <a:off x="127555" y="5192032"/>
            <a:ext cx="38597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</a:t>
            </a:r>
          </a:p>
          <a:p>
            <a:pPr algn="l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Ординатор 1-го года кафедры травматологии, ортопедии и нейрохирургии с курсом ПО</a:t>
            </a:r>
          </a:p>
          <a:p>
            <a:pPr algn="l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Бортницкий Владлен Дмитриевич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57200" y="549275"/>
            <a:ext cx="8258175" cy="559435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000">
                <a:latin typeface="Calibri" pitchFamily="34" charset="0"/>
              </a:rPr>
              <a:t>      </a:t>
            </a:r>
            <a:r>
              <a:rPr lang="ru-RU" altLang="ru-RU" sz="2800" b="1" i="1" u="sng">
                <a:latin typeface="Calibri" pitchFamily="34" charset="0"/>
              </a:rPr>
              <a:t>Лечение травматического шока:</a:t>
            </a:r>
          </a:p>
          <a:p>
            <a:pPr>
              <a:buFontTx/>
              <a:buNone/>
            </a:pPr>
            <a:r>
              <a:rPr lang="ru-RU" altLang="ru-RU" sz="2400" b="1">
                <a:latin typeface="Calibri" pitchFamily="34" charset="0"/>
              </a:rPr>
              <a:t>Основные принципы:</a:t>
            </a:r>
          </a:p>
          <a:p>
            <a:pPr>
              <a:buFontTx/>
              <a:buAutoNum type="arabicPeriod"/>
            </a:pPr>
            <a:r>
              <a:rPr lang="ru-RU" altLang="ru-RU" sz="2400" b="1">
                <a:latin typeface="Calibri" pitchFamily="34" charset="0"/>
              </a:rPr>
              <a:t>Прерывание шокогенной импульсации</a:t>
            </a:r>
          </a:p>
          <a:p>
            <a:pPr>
              <a:buFontTx/>
              <a:buAutoNum type="arabicPeriod"/>
            </a:pPr>
            <a:r>
              <a:rPr lang="ru-RU" altLang="ru-RU" sz="2400" b="1">
                <a:latin typeface="Calibri" pitchFamily="34" charset="0"/>
              </a:rPr>
              <a:t>Нормализация реологических свойств крови и ОЦК</a:t>
            </a:r>
          </a:p>
          <a:p>
            <a:pPr>
              <a:buFontTx/>
              <a:buAutoNum type="arabicPeriod"/>
            </a:pPr>
            <a:r>
              <a:rPr lang="ru-RU" altLang="ru-RU" sz="2400" b="1">
                <a:latin typeface="Calibri" pitchFamily="34" charset="0"/>
              </a:rPr>
              <a:t>Коррекция метаболических нарушений</a:t>
            </a:r>
          </a:p>
          <a:p>
            <a:pPr>
              <a:buFontTx/>
              <a:buAutoNum type="arabicPeriod"/>
            </a:pPr>
            <a:r>
              <a:rPr lang="ru-RU" altLang="ru-RU" sz="2400" b="1">
                <a:latin typeface="Calibri" pitchFamily="34" charset="0"/>
              </a:rPr>
              <a:t>Лечение органных расстройств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r>
              <a:rPr lang="ru-RU" altLang="ru-RU" sz="3600" b="1" i="1" u="sng">
                <a:solidFill>
                  <a:schemeClr val="tx1"/>
                </a:solidFill>
                <a:latin typeface="Calibri" pitchFamily="34" charset="0"/>
              </a:rPr>
              <a:t>Первая врачебная помощь: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214938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1800" b="1"/>
              <a:t> мероприятия по устранению расстройств внешнего дыхания: </a:t>
            </a:r>
            <a:endParaRPr lang="en-US" sz="1800" b="1"/>
          </a:p>
          <a:p>
            <a:pPr>
              <a:spcBef>
                <a:spcPct val="50000"/>
              </a:spcBef>
            </a:pPr>
            <a:r>
              <a:rPr lang="en-US" sz="1800" b="1"/>
              <a:t> </a:t>
            </a:r>
            <a:r>
              <a:rPr lang="ru-RU" sz="1800" b="1"/>
              <a:t>интубация трахеи</a:t>
            </a:r>
            <a:endParaRPr lang="en-US" sz="1800" b="1"/>
          </a:p>
          <a:p>
            <a:pPr>
              <a:spcBef>
                <a:spcPct val="50000"/>
              </a:spcBef>
            </a:pPr>
            <a:r>
              <a:rPr lang="en-US" sz="1800" b="1"/>
              <a:t> </a:t>
            </a:r>
            <a:r>
              <a:rPr lang="ru-RU" sz="1800" b="1"/>
              <a:t>крикоконикотомия или трахеостомия</a:t>
            </a:r>
            <a:endParaRPr lang="en-US" sz="1800" b="1"/>
          </a:p>
          <a:p>
            <a:pPr>
              <a:spcBef>
                <a:spcPct val="50000"/>
              </a:spcBef>
            </a:pPr>
            <a:r>
              <a:rPr lang="en-US" sz="1800" b="1"/>
              <a:t> </a:t>
            </a:r>
            <a:r>
              <a:rPr lang="ru-RU" sz="1800" b="1"/>
              <a:t>ингаляция кислорода с помощью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ru-RU" sz="1800" b="1"/>
              <a:t>      табельных аппаратов</a:t>
            </a:r>
            <a:endParaRPr lang="en-US" sz="1800" b="1"/>
          </a:p>
          <a:p>
            <a:pPr>
              <a:spcBef>
                <a:spcPct val="50000"/>
              </a:spcBef>
            </a:pPr>
            <a:r>
              <a:rPr lang="ru-RU" sz="1800" b="1"/>
              <a:t>торакоцентез с клапанным устройством —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ru-RU" sz="1800" b="1"/>
              <a:t>      при напряженном пневмотораксе. </a:t>
            </a:r>
          </a:p>
          <a:p>
            <a:pPr>
              <a:buFontTx/>
              <a:buNone/>
            </a:pPr>
            <a:endParaRPr lang="ru-RU" altLang="ru-RU"/>
          </a:p>
        </p:txBody>
      </p:sp>
      <p:pic>
        <p:nvPicPr>
          <p:cNvPr id="16389" name="Picture 10" descr="C:\Documents and Settings\Администратор\Рабочий стол\Travmaticheskiy-shok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0" y="3000375"/>
            <a:ext cx="285750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500063" y="642938"/>
            <a:ext cx="8229600" cy="4525962"/>
          </a:xfrm>
        </p:spPr>
        <p:txBody>
          <a:bodyPr/>
          <a:lstStyle/>
          <a:p>
            <a:r>
              <a:rPr lang="ru-RU" sz="1800" b="1"/>
              <a:t> Осуществляется контроль жгута и при возможности временная остановка наружного кровотечения в ране. </a:t>
            </a:r>
          </a:p>
          <a:p>
            <a:r>
              <a:rPr lang="ru-RU" sz="1800" b="1"/>
              <a:t> Исправляется транспортная иммобилизация </a:t>
            </a:r>
          </a:p>
          <a:p>
            <a:r>
              <a:rPr lang="ru-RU" sz="1800" b="1"/>
              <a:t> Повторно вводятся анальгезирующие препараты. </a:t>
            </a:r>
          </a:p>
          <a:p>
            <a:pPr>
              <a:spcBef>
                <a:spcPct val="50000"/>
              </a:spcBef>
            </a:pPr>
            <a:r>
              <a:rPr lang="ru-RU" sz="1800" b="1"/>
              <a:t>При сочетанных повреждениях опорно-двигательного аппарата показано выполнение проводниковых блокад с использованием местных анестетиков. </a:t>
            </a:r>
          </a:p>
          <a:p>
            <a:pPr>
              <a:spcBef>
                <a:spcPct val="50000"/>
              </a:spcBef>
            </a:pPr>
            <a:r>
              <a:rPr lang="ru-RU" sz="1800" b="1"/>
              <a:t> Если имеются выраженные признаки острой кровопотери тяжелой степени показано осуществление инфузионной терапии в объеме 500—1000 мл. При наличии соответствующих условий инфузионная терапия продолжается в ходе дальнейшей транспортировки. </a:t>
            </a:r>
          </a:p>
          <a:p>
            <a:pPr>
              <a:spcBef>
                <a:spcPct val="50000"/>
              </a:spcBef>
            </a:pPr>
            <a:r>
              <a:rPr lang="ru-RU" sz="1800" b="1"/>
              <a:t>Всем раненым вводится столбнячный анатоксин, а по показаниям применяются антибиотики широкого спектра действия.</a:t>
            </a:r>
          </a:p>
          <a:p>
            <a:pPr>
              <a:buFontTx/>
              <a:buNone/>
            </a:pPr>
            <a:endParaRPr lang="ru-RU" altLang="ru-RU" i="1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285750" y="428625"/>
            <a:ext cx="8229600" cy="4741863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i="1">
                <a:latin typeface="Calibri" pitchFamily="34" charset="0"/>
              </a:rPr>
              <a:t>   </a:t>
            </a:r>
            <a:r>
              <a:rPr lang="ru-RU" altLang="ru-RU" b="1" i="1" u="sng">
                <a:latin typeface="Calibri" pitchFamily="34" charset="0"/>
              </a:rPr>
              <a:t>Лечение травматического шока по степеням тяжести:</a:t>
            </a:r>
          </a:p>
          <a:p>
            <a:pPr>
              <a:buFontTx/>
              <a:buNone/>
            </a:pPr>
            <a:r>
              <a:rPr lang="ru-RU" sz="1600"/>
              <a:t>     </a:t>
            </a:r>
          </a:p>
          <a:p>
            <a:pPr>
              <a:buFontTx/>
              <a:buNone/>
            </a:pPr>
            <a:r>
              <a:rPr lang="ru-RU" sz="1600"/>
              <a:t>      </a:t>
            </a:r>
            <a:r>
              <a:rPr lang="ru-RU" sz="2000" b="1"/>
              <a:t>При шоке 1-2 </a:t>
            </a:r>
            <a:r>
              <a:rPr lang="ru-RU" sz="2000"/>
              <a:t>степени основным является предупреждение его прогрессирования. Ликвидируют гиповолемию введением плазмозамещающих растворов в объеме 200-500 мл в час (до нормализации величины артериального давления). Одновременно вводят глюкокортикоидные гормоны, а также кардиотропные средства и витамины. </a:t>
            </a:r>
          </a:p>
          <a:p>
            <a:pPr>
              <a:buFontTx/>
              <a:buNone/>
            </a:pPr>
            <a:r>
              <a:rPr lang="ru-RU" sz="2000"/>
              <a:t>     При шоке 1 степени общий объем инфузий составляет 1000-1500 мл жидкостей, при шоке 2 степени - 2000-2500 мл (из них до 30% крови).</a:t>
            </a:r>
            <a:endParaRPr lang="ru-RU" altLang="ru-RU"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68313" y="500063"/>
            <a:ext cx="8229600" cy="4572000"/>
          </a:xfrm>
        </p:spPr>
        <p:txBody>
          <a:bodyPr/>
          <a:lstStyle/>
          <a:p>
            <a:pPr>
              <a:buFontTx/>
              <a:buNone/>
            </a:pPr>
            <a:r>
              <a:rPr lang="ru-RU" sz="2000">
                <a:latin typeface="Calibri" pitchFamily="34" charset="0"/>
              </a:rPr>
              <a:t>              При шоке 3 и 4 степени мероприятия начинают, обычно с введения кристаллоидных растворов и, по возможности быстро, массивных инфузий крови и кровезамещающих жидкостей в одну или несколько вен. Если при этом артериальное давление не поднимается выше 70 мм рт. ст. показано нагнетание крови в артерию. </a:t>
            </a:r>
          </a:p>
          <a:p>
            <a:pPr>
              <a:buFontTx/>
              <a:buNone/>
            </a:pPr>
            <a:r>
              <a:rPr lang="ru-RU" altLang="ru-RU" sz="2000">
                <a:latin typeface="Calibri" pitchFamily="34" charset="0"/>
              </a:rPr>
              <a:t>      Общий объем инфузии  </a:t>
            </a:r>
            <a:r>
              <a:rPr lang="ru-RU" sz="2000">
                <a:latin typeface="Calibri" pitchFamily="34" charset="0"/>
              </a:rPr>
              <a:t>при шоке 3-4 степени - 3500-5000 мл ( из них до 35% крови).Скорость трансфузионно - инфузионной терапии  при шоке 3 степени - 500-600 мл в 1 час.</a:t>
            </a:r>
            <a:endParaRPr lang="ru-RU" altLang="ru-RU" sz="2000" i="1">
              <a:latin typeface="Calibri" pitchFamily="34" charset="0"/>
            </a:endParaRPr>
          </a:p>
        </p:txBody>
      </p:sp>
      <p:pic>
        <p:nvPicPr>
          <p:cNvPr id="19460" name="Picture 7" descr="C:\Documents and Settings\Администратор\Рабочий стол\1657_html_47bb03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0" y="3714750"/>
            <a:ext cx="2643188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 i="1" u="sng">
                <a:solidFill>
                  <a:schemeClr val="tx1"/>
                </a:solidFill>
                <a:latin typeface="Calibri" pitchFamily="34" charset="0"/>
              </a:rPr>
              <a:t>Синдром длительного сдавливания: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539750" y="1628775"/>
            <a:ext cx="8229600" cy="44973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   Синдром длительного сдавливания (СДС) представляет собой тяжелую травму, обусловленную длительной компрессией мягких тканей и отличающуюся сложностью патогенеза, трудностью лечения и высокой летальностью. Синонимом СДС является “Травматический токсикоз”.</a:t>
            </a:r>
            <a:endParaRPr lang="ru-RU" altLang="ru-RU" sz="2800" i="1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500063" y="0"/>
            <a:ext cx="8229600" cy="6078538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2000" b="1" i="1" u="sng" dirty="0">
                <a:latin typeface="Calibri" pitchFamily="34" charset="0"/>
              </a:rPr>
              <a:t>ПАТОГЕНЕЗ</a:t>
            </a:r>
            <a:r>
              <a:rPr lang="ru-RU" sz="2000" b="1" dirty="0">
                <a:latin typeface="Calibri" pitchFamily="34" charset="0"/>
              </a:rPr>
              <a:t> </a:t>
            </a:r>
          </a:p>
          <a:p>
            <a:pPr algn="ctr">
              <a:buFontTx/>
              <a:buNone/>
              <a:defRPr/>
            </a:pPr>
            <a:r>
              <a:rPr lang="ru-RU" sz="2000" b="1" dirty="0">
                <a:latin typeface="Calibri" pitchFamily="34" charset="0"/>
              </a:rPr>
              <a:t>ИШЕМИЯ ТКАНЕЙ</a:t>
            </a:r>
          </a:p>
          <a:p>
            <a:pPr algn="ctr">
              <a:buFontTx/>
              <a:buNone/>
              <a:defRPr/>
            </a:pPr>
            <a:endParaRPr lang="ru-RU" sz="2000" b="1" dirty="0">
              <a:latin typeface="Calibri" pitchFamily="34" charset="0"/>
            </a:endParaRPr>
          </a:p>
          <a:p>
            <a:pPr algn="ctr">
              <a:buFontTx/>
              <a:buNone/>
              <a:defRPr/>
            </a:pPr>
            <a:r>
              <a:rPr lang="ru-RU" sz="2000" b="1" dirty="0">
                <a:latin typeface="Calibri" pitchFamily="34" charset="0"/>
              </a:rPr>
              <a:t>МЕХАНИЧЕСКОЕ РАЗРУШЕНИЕ</a:t>
            </a:r>
          </a:p>
          <a:p>
            <a:pPr algn="ctr">
              <a:buFontTx/>
              <a:buNone/>
              <a:defRPr/>
            </a:pPr>
            <a:endParaRPr lang="ru-RU" sz="2000" b="1" dirty="0">
              <a:latin typeface="Calibri" pitchFamily="34" charset="0"/>
            </a:endParaRPr>
          </a:p>
          <a:p>
            <a:pPr algn="ctr">
              <a:buFontTx/>
              <a:buNone/>
              <a:defRPr/>
            </a:pPr>
            <a:r>
              <a:rPr lang="ru-RU" sz="2000" b="1" dirty="0">
                <a:latin typeface="Calibri" pitchFamily="34" charset="0"/>
              </a:rPr>
              <a:t>ТРАВМАТИЧЕСКАЯ ТОКСЕМИЯ </a:t>
            </a:r>
          </a:p>
          <a:p>
            <a:pPr algn="ctr">
              <a:buFontTx/>
              <a:buNone/>
              <a:defRPr/>
            </a:pPr>
            <a:endParaRPr lang="ru-RU" sz="2000" b="1" dirty="0">
              <a:latin typeface="Calibri" pitchFamily="34" charset="0"/>
            </a:endParaRPr>
          </a:p>
          <a:p>
            <a:pPr algn="ctr">
              <a:buFontTx/>
              <a:buNone/>
              <a:defRPr/>
            </a:pPr>
            <a:r>
              <a:rPr lang="ru-RU" sz="2000" b="1" dirty="0">
                <a:latin typeface="Calibri" pitchFamily="34" charset="0"/>
              </a:rPr>
              <a:t>МЕТАБОЛИЧЕСКИЙ АЦИДОЗ </a:t>
            </a:r>
          </a:p>
          <a:p>
            <a:pPr algn="ctr">
              <a:buFontTx/>
              <a:buNone/>
              <a:defRPr/>
            </a:pPr>
            <a:endParaRPr lang="ru-RU" sz="2000" b="1" dirty="0">
              <a:latin typeface="Calibri" pitchFamily="34" charset="0"/>
            </a:endParaRPr>
          </a:p>
          <a:p>
            <a:pPr algn="ctr">
              <a:buFontTx/>
              <a:buNone/>
              <a:defRPr/>
            </a:pPr>
            <a:r>
              <a:rPr lang="ru-RU" sz="2000" b="1" dirty="0">
                <a:latin typeface="Calibri" pitchFamily="34" charset="0"/>
              </a:rPr>
              <a:t>МИОГЛОБИНУРИЯ И МИОГЛОБИНЕМИЯ </a:t>
            </a:r>
          </a:p>
          <a:p>
            <a:pPr algn="ctr">
              <a:buFontTx/>
              <a:buNone/>
              <a:defRPr/>
            </a:pPr>
            <a:endParaRPr lang="ru-RU" sz="2000" b="1" dirty="0">
              <a:latin typeface="Calibri" pitchFamily="34" charset="0"/>
            </a:endParaRPr>
          </a:p>
          <a:p>
            <a:pPr algn="ctr">
              <a:buFontTx/>
              <a:buNone/>
              <a:defRPr/>
            </a:pPr>
            <a:r>
              <a:rPr lang="ru-RU" sz="2000" b="1" dirty="0">
                <a:latin typeface="Calibri" pitchFamily="34" charset="0"/>
              </a:rPr>
              <a:t>БЛОКАДА ПОЧЕЧНЫХ КАНАЛЬЦЕВ </a:t>
            </a:r>
          </a:p>
          <a:p>
            <a:pPr algn="ctr">
              <a:buFontTx/>
              <a:buNone/>
              <a:defRPr/>
            </a:pPr>
            <a:endParaRPr lang="ru-RU" sz="2400" b="1" dirty="0">
              <a:latin typeface="Calibri" pitchFamily="34" charset="0"/>
            </a:endParaRPr>
          </a:p>
          <a:p>
            <a:pPr algn="ctr">
              <a:buFontTx/>
              <a:buNone/>
              <a:defRPr/>
            </a:pPr>
            <a:r>
              <a:rPr lang="ru-RU" sz="2000" b="1" dirty="0">
                <a:latin typeface="Calibri" pitchFamily="34" charset="0"/>
              </a:rPr>
              <a:t>ОСТРАЯ ПОЧЕЧНАЯ НЕДОСТАТОЧНОСТЬ</a:t>
            </a:r>
            <a:endParaRPr lang="ru-RU" altLang="ru-RU" sz="2000" b="1" i="1" u="sng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429125" y="785813"/>
            <a:ext cx="428625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429125" y="1500188"/>
            <a:ext cx="500063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429125" y="2143125"/>
            <a:ext cx="500063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500563" y="2928938"/>
            <a:ext cx="500062" cy="428625"/>
          </a:xfrm>
          <a:prstGeom prst="downArrow">
            <a:avLst>
              <a:gd name="adj1" fmla="val 50000"/>
              <a:gd name="adj2" fmla="val 439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500563" y="3643313"/>
            <a:ext cx="500062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500563" y="4429125"/>
            <a:ext cx="500062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10001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b="1" i="1" u="sng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Классификация синдрома длительного сдавливания:</a:t>
            </a:r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500063" y="1214438"/>
            <a:ext cx="8229600" cy="4429125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ru-RU" sz="2000" b="1"/>
              <a:t>По виду компрессии:</a:t>
            </a:r>
          </a:p>
          <a:p>
            <a:pPr>
              <a:buFontTx/>
              <a:buNone/>
            </a:pPr>
            <a:r>
              <a:rPr lang="ru-RU" sz="2000"/>
              <a:t>1. Сдавление: </a:t>
            </a:r>
          </a:p>
          <a:p>
            <a:pPr>
              <a:buFontTx/>
              <a:buNone/>
            </a:pPr>
            <a:r>
              <a:rPr lang="ru-RU" sz="2000"/>
              <a:t>а) различными предметами, грунтом и др.</a:t>
            </a:r>
          </a:p>
          <a:p>
            <a:pPr>
              <a:buFontTx/>
              <a:buNone/>
            </a:pPr>
            <a:r>
              <a:rPr lang="ru-RU" sz="2000"/>
              <a:t>б) позиционное</a:t>
            </a:r>
          </a:p>
          <a:p>
            <a:pPr>
              <a:buFontTx/>
              <a:buNone/>
            </a:pPr>
            <a:r>
              <a:rPr lang="ru-RU" sz="2000"/>
              <a:t>2. Раздавливание</a:t>
            </a:r>
          </a:p>
          <a:p>
            <a:pPr>
              <a:buFontTx/>
              <a:buNone/>
            </a:pPr>
            <a:r>
              <a:rPr lang="ru-RU" sz="2000" b="1"/>
              <a:t>По степени тяжести: </a:t>
            </a:r>
          </a:p>
          <a:p>
            <a:pPr>
              <a:buFontTx/>
              <a:buNone/>
            </a:pPr>
            <a:r>
              <a:rPr lang="ru-RU" sz="2000"/>
              <a:t>I ст. - легкая ( сдавление до 4 часов ) </a:t>
            </a:r>
          </a:p>
          <a:p>
            <a:pPr>
              <a:buFontTx/>
              <a:buNone/>
            </a:pPr>
            <a:r>
              <a:rPr lang="ru-RU" sz="2000"/>
              <a:t>II ст. - средняя ( до 6 часов ) </a:t>
            </a:r>
          </a:p>
          <a:p>
            <a:pPr>
              <a:buFontTx/>
              <a:buNone/>
            </a:pPr>
            <a:r>
              <a:rPr lang="ru-RU" sz="2000"/>
              <a:t>III ст. - тяжелая ( до 8 часов ) </a:t>
            </a:r>
          </a:p>
          <a:p>
            <a:pPr>
              <a:buFontTx/>
              <a:buNone/>
            </a:pPr>
            <a:r>
              <a:rPr lang="ru-RU" sz="2000"/>
              <a:t>IY ст. – крайне тяжелая ( сдавление </a:t>
            </a:r>
          </a:p>
          <a:p>
            <a:pPr>
              <a:buFontTx/>
              <a:buNone/>
            </a:pPr>
            <a:r>
              <a:rPr lang="ru-RU" sz="2000"/>
              <a:t>обеих конечностей</a:t>
            </a:r>
          </a:p>
          <a:p>
            <a:pPr>
              <a:buFontTx/>
              <a:buNone/>
            </a:pPr>
            <a:r>
              <a:rPr lang="ru-RU" sz="2000"/>
              <a:t> в течение 8 часов и более)</a:t>
            </a:r>
          </a:p>
        </p:txBody>
      </p:sp>
      <p:pic>
        <p:nvPicPr>
          <p:cNvPr id="22533" name="Picture 9" descr="C:\Documents and Settings\Администратор\Рабочий стол\travm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75" y="3071813"/>
            <a:ext cx="3332163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>
            <a:normAutofit fontScale="90000"/>
          </a:bodyPr>
          <a:lstStyle/>
          <a:p>
            <a:r>
              <a:rPr lang="ru-RU" altLang="ru-RU" sz="3600" b="1" i="1" u="sng">
                <a:solidFill>
                  <a:schemeClr val="tx1"/>
                </a:solidFill>
                <a:latin typeface="Calibri" pitchFamily="34" charset="0"/>
              </a:rPr>
              <a:t>Клиническая картина:</a:t>
            </a:r>
            <a:br>
              <a:rPr lang="ru-RU" altLang="ru-RU" sz="3600">
                <a:solidFill>
                  <a:schemeClr val="tx1"/>
                </a:solidFill>
                <a:latin typeface="Garamond" pitchFamily="18" charset="0"/>
              </a:rPr>
            </a:br>
            <a:endParaRPr lang="ru-RU" altLang="ru-RU" sz="360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24580" name="Прямоугольник 5"/>
          <p:cNvSpPr>
            <a:spLocks noChangeArrowheads="1"/>
          </p:cNvSpPr>
          <p:nvPr/>
        </p:nvSpPr>
        <p:spPr bwMode="auto">
          <a:xfrm>
            <a:off x="642938" y="1214438"/>
            <a:ext cx="7572375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u="sng"/>
              <a:t>В периоде компрессии</a:t>
            </a:r>
            <a:r>
              <a:rPr lang="ru-RU" sz="2000" b="1"/>
              <a:t> </a:t>
            </a:r>
            <a:r>
              <a:rPr lang="ru-RU" sz="2000"/>
              <a:t>у большинства пострадавших сохраняется сознание, но нередко развивается депрессия, которая выражается в заторможенности, апатии или сонливости.Жалобы обусловлены болями и чувством распирания в сдавленных участках тела, жаждой, затрудненным дыханием. При значительной травме, особенно в случаях повреждения внутренних органов грудной или брюшной полости, переломов длинных костей, повреждения магистральных сосудов и нервов, развиваются явления травматического шока.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ъект 2"/>
          <p:cNvSpPr>
            <a:spLocks noGrp="1"/>
          </p:cNvSpPr>
          <p:nvPr>
            <p:ph idx="1"/>
          </p:nvPr>
        </p:nvSpPr>
        <p:spPr>
          <a:xfrm>
            <a:off x="500063" y="428625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u="sng">
                <a:latin typeface="Calibri" pitchFamily="34" charset="0"/>
              </a:rPr>
              <a:t>Первый или ранний</a:t>
            </a:r>
            <a:r>
              <a:rPr lang="ru-RU" sz="2400">
                <a:latin typeface="Calibri" pitchFamily="34" charset="0"/>
              </a:rPr>
              <a:t> посткомпрессионный период, до 72 часов после освобождения пострадавшего от сдавления, характеризуется как период локальных изменений и эндогенной интоксикации. В это время в клинике заболевания преобладают проявления травматического шока: выраженный болевой синдром, психоэмоциональный стресс, нестабильность гемодинамики, гемоконцентрация, креатининемия; в моче - протеинурия и цилиндурия. Затем в состоянии больного в результате терапевтического и хирургического лечения наступает короткий светлый промежуток, после которого состояние больного ухудшается и развивается II период СДС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5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>
              <a:buNone/>
            </a:pPr>
            <a:r>
              <a:rPr lang="ru-RU" dirty="0">
                <a:latin typeface="Calibri" pitchFamily="34" charset="0"/>
              </a:rPr>
              <a:t>Травматический шок - синдром </a:t>
            </a:r>
            <a:r>
              <a:rPr lang="ru-RU" dirty="0" err="1">
                <a:latin typeface="Calibri" pitchFamily="34" charset="0"/>
              </a:rPr>
              <a:t>гипоциркуляции</a:t>
            </a:r>
            <a:r>
              <a:rPr lang="ru-RU" dirty="0">
                <a:latin typeface="Calibri" pitchFamily="34" charset="0"/>
              </a:rPr>
              <a:t> в ответ на тяжелое механическое повреждение с преимущественным влиянием острой кровопотери.</a:t>
            </a:r>
          </a:p>
          <a:p>
            <a:pPr>
              <a:buFontTx/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571500" y="500063"/>
            <a:ext cx="8229600" cy="4929187"/>
          </a:xfrm>
        </p:spPr>
        <p:txBody>
          <a:bodyPr/>
          <a:lstStyle/>
          <a:p>
            <a:pPr>
              <a:buFontTx/>
              <a:buNone/>
            </a:pPr>
            <a:r>
              <a:rPr lang="ru-RU" sz="2400"/>
              <a:t>    </a:t>
            </a:r>
            <a:r>
              <a:rPr lang="ru-RU" sz="2400" u="sng"/>
              <a:t> </a:t>
            </a:r>
            <a:r>
              <a:rPr lang="ru-RU" sz="2400" u="sng">
                <a:latin typeface="Calibri" pitchFamily="34" charset="0"/>
              </a:rPr>
              <a:t>II-й или </a:t>
            </a:r>
            <a:r>
              <a:rPr lang="ru-RU" sz="2400">
                <a:latin typeface="Calibri" pitchFamily="34" charset="0"/>
              </a:rPr>
              <a:t>промежуточный период длится с 4 до 18 суток. Его еще называют период острой почечной недостаточности. В этом периоде нарастает отек конечностей, освобожденных от сдавления, на поврежденной коже образуются пузыри, кровоизлияния. Гемоконцентрация сменяется гемодилюцией, нарастает анемия, резко снижается диурез вплоть до анурии. Гиперкалиемия и гиперкреатининемия достигают наиболее высоких цифр. Летальность в этом периоде может достигать 35%, несмотря на интенсивную терапию</a:t>
            </a:r>
          </a:p>
          <a:p>
            <a:pPr>
              <a:buFontTx/>
              <a:buNone/>
            </a:pPr>
            <a:endParaRPr lang="ru-RU" altLang="ru-RU" sz="2800" i="1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357188" y="5715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sz="2800">
                <a:latin typeface="Calibri" pitchFamily="34" charset="0"/>
              </a:rPr>
              <a:t>    </a:t>
            </a:r>
            <a:r>
              <a:rPr lang="ru-RU" sz="2800" u="sng">
                <a:latin typeface="Calibri" pitchFamily="34" charset="0"/>
              </a:rPr>
              <a:t>III-й поздний</a:t>
            </a:r>
            <a:r>
              <a:rPr lang="ru-RU" sz="2800">
                <a:latin typeface="Calibri" pitchFamily="34" charset="0"/>
              </a:rPr>
              <a:t> или восстановительный период начинается с 3-ей недели и характеризуется нормализацией функции почек, содержания белков и электролитов крови. На первый план выходят инфекционные осложнения. Высок риск развития сепсиса</a:t>
            </a:r>
          </a:p>
          <a:p>
            <a:pPr>
              <a:buFontTx/>
              <a:buNone/>
            </a:pPr>
            <a:endParaRPr lang="ru-RU" altLang="ru-RU" sz="2800" i="1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54292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sz="2800" b="1" i="1" u="sng">
                <a:latin typeface="Calibri" pitchFamily="34" charset="0"/>
              </a:rPr>
              <a:t>Классификация в зависимости от продолжительности сдавления:</a:t>
            </a:r>
          </a:p>
          <a:p>
            <a:r>
              <a:rPr lang="ru-RU" sz="1800" u="sng">
                <a:latin typeface="Times New Roman" pitchFamily="18" charset="0"/>
              </a:rPr>
              <a:t>I степень </a:t>
            </a:r>
            <a:r>
              <a:rPr lang="ru-RU" sz="1800">
                <a:latin typeface="Times New Roman" pitchFamily="18" charset="0"/>
              </a:rPr>
              <a:t>характеризуется незначительным индуративным отеком мягких тканей. Кожа бледная, на границе поражения несколько выбухает над здоровой. Признаков нарушения кровообращения нет.</a:t>
            </a:r>
            <a:r>
              <a:rPr lang="ru-RU" sz="1800" u="sng">
                <a:latin typeface="Times New Roman" pitchFamily="18" charset="0"/>
              </a:rPr>
              <a:t> </a:t>
            </a:r>
          </a:p>
          <a:p>
            <a:r>
              <a:rPr lang="ru-RU" sz="1800" u="sng">
                <a:latin typeface="Times New Roman" pitchFamily="18" charset="0"/>
              </a:rPr>
              <a:t>II степень </a:t>
            </a:r>
            <a:r>
              <a:rPr lang="ru-RU" sz="1800">
                <a:latin typeface="Times New Roman" pitchFamily="18" charset="0"/>
              </a:rPr>
              <a:t>проявляется умеренно выраженным индуративным отеком мягких тканей и их напряжением. Кожа бледная, с участками незначительного цианоза. Через 24-48 часов могут образоваться пузыри с прозрачным желтым содержимым, при удалении которых обнаруживается влажная нежно-розовая поверхность. Усиление отека в последующие дни свидетельствует о нарушении венозного кровообращения и лимфооттока.</a:t>
            </a:r>
          </a:p>
          <a:p>
            <a:pPr>
              <a:buFontTx/>
              <a:buNone/>
            </a:pPr>
            <a:endParaRPr lang="ru-RU" sz="2000">
              <a:latin typeface="Times New Roman" pitchFamily="18" charset="0"/>
            </a:endParaRPr>
          </a:p>
          <a:p>
            <a:pPr algn="ctr">
              <a:buFontTx/>
              <a:buNone/>
            </a:pPr>
            <a:endParaRPr lang="ru-RU" altLang="ru-RU" sz="2800" b="1" i="1" u="sng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000625"/>
          </a:xfrm>
        </p:spPr>
        <p:txBody>
          <a:bodyPr/>
          <a:lstStyle/>
          <a:p>
            <a:r>
              <a:rPr lang="ru-RU" sz="1800" u="sng">
                <a:latin typeface="Times New Roman" pitchFamily="18" charset="0"/>
              </a:rPr>
              <a:t>III степень </a:t>
            </a:r>
            <a:r>
              <a:rPr lang="ru-RU" sz="1800">
                <a:latin typeface="Times New Roman" pitchFamily="18" charset="0"/>
              </a:rPr>
              <a:t>- выраженный индуративный отек и напряжение мягких тканей. Кожные покровы цианотичны или “мраморного” вида. Кожная температура заметно снижена. Через 12-24 часа появляются пузыри с геморрагическим содержимым. Под эпидермисом обнаруживается влажная поверхность темно-красного цвета. Индуративный отек, цианоз быстро нарастают, что свидетельствует о грубых нарушениях микроциркуляции, тромбозе вен</a:t>
            </a:r>
            <a:endParaRPr lang="ru-RU" sz="1800" u="sng">
              <a:latin typeface="Times New Roman" pitchFamily="18" charset="0"/>
            </a:endParaRPr>
          </a:p>
          <a:p>
            <a:r>
              <a:rPr lang="ru-RU" sz="1800" u="sng">
                <a:latin typeface="Times New Roman" pitchFamily="18" charset="0"/>
              </a:rPr>
              <a:t>IV степень</a:t>
            </a:r>
            <a:r>
              <a:rPr lang="ru-RU" sz="1800">
                <a:latin typeface="Times New Roman" pitchFamily="18" charset="0"/>
              </a:rPr>
              <a:t>- индуративный отек умеренно выражен, ткани резко напряжены. Кожные покровы синюшно-багрового цвета, холодные. Отдельные эпидермальные пузыри с геморрагическим содержимым. После удаления эпидермиса обнаруживается цианотично-черная сухая поверхность. В последующие дни отек практически не нарастает, что свидетельствует о глубоких нарушениях микроциркуляции, недостаточности артериального кровотока, распространенном тромбировании венозных сосудов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Прямоугольник 6"/>
          <p:cNvSpPr>
            <a:spLocks noChangeArrowheads="1"/>
          </p:cNvSpPr>
          <p:nvPr/>
        </p:nvSpPr>
        <p:spPr bwMode="auto">
          <a:xfrm>
            <a:off x="500063" y="357188"/>
            <a:ext cx="7500937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2800" b="1" i="1" u="sng">
                <a:latin typeface="Calibri" pitchFamily="34" charset="0"/>
              </a:rPr>
              <a:t>Лечение на догоспитальном этапе: </a:t>
            </a:r>
          </a:p>
          <a:p>
            <a:pPr marL="342900" indent="-342900"/>
            <a:endParaRPr lang="ru-RU" sz="2800">
              <a:latin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2800">
                <a:latin typeface="Calibri" pitchFamily="34" charset="0"/>
              </a:rPr>
              <a:t>Наложение жгута на сдавленную конечность</a:t>
            </a:r>
          </a:p>
          <a:p>
            <a:pPr marL="342900" indent="-342900">
              <a:buFontTx/>
              <a:buAutoNum type="arabicPeriod"/>
            </a:pPr>
            <a:r>
              <a:rPr lang="ru-RU" sz="2800">
                <a:latin typeface="Calibri" pitchFamily="34" charset="0"/>
              </a:rPr>
              <a:t> Иммобилизация </a:t>
            </a:r>
          </a:p>
          <a:p>
            <a:pPr marL="342900" indent="-342900">
              <a:buFontTx/>
              <a:buAutoNum type="arabicPeriod"/>
            </a:pPr>
            <a:r>
              <a:rPr lang="ru-RU" sz="2800">
                <a:latin typeface="Calibri" pitchFamily="34" charset="0"/>
              </a:rPr>
              <a:t>Введение наркотических анальгетиков</a:t>
            </a:r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072063"/>
          </a:xfrm>
        </p:spPr>
        <p:txBody>
          <a:bodyPr/>
          <a:lstStyle/>
          <a:p>
            <a:pPr marL="623888" indent="-514350" algn="ctr">
              <a:buFontTx/>
              <a:buNone/>
            </a:pPr>
            <a:r>
              <a:rPr lang="ru-RU" sz="2400" b="1">
                <a:latin typeface="Calibri" pitchFamily="34" charset="0"/>
              </a:rPr>
              <a:t> I ПЕРИОД </a:t>
            </a:r>
          </a:p>
          <a:p>
            <a:pPr marL="623888" indent="-514350">
              <a:buFontTx/>
              <a:buNone/>
            </a:pPr>
            <a:r>
              <a:rPr lang="ru-RU" sz="2400" b="1">
                <a:latin typeface="Calibri" pitchFamily="34" charset="0"/>
              </a:rPr>
              <a:t>	</a:t>
            </a:r>
            <a:r>
              <a:rPr lang="ru-RU" sz="2400">
                <a:latin typeface="Calibri" pitchFamily="34" charset="0"/>
              </a:rPr>
              <a:t>Противошоковая и дезинтоксикационная терапия включает: </a:t>
            </a:r>
          </a:p>
          <a:p>
            <a:pPr marL="623888" indent="-514350">
              <a:buFontTx/>
              <a:buNone/>
            </a:pPr>
            <a:r>
              <a:rPr lang="ru-RU" sz="2400">
                <a:latin typeface="Calibri" pitchFamily="34" charset="0"/>
              </a:rPr>
              <a:t>	</a:t>
            </a:r>
            <a:r>
              <a:rPr lang="ru-RU" sz="2000" i="1">
                <a:latin typeface="Calibri" pitchFamily="34" charset="0"/>
              </a:rPr>
              <a:t>- внутривенное введение свежезамороженной плазы (до 1 литра в сутки), полиглюкина, реополиглюкина; введение кристаллоидов (ацесоль, хлосоль, дисоль, р-р Рингера); </a:t>
            </a:r>
          </a:p>
          <a:p>
            <a:pPr marL="623888" indent="-514350">
              <a:buFontTx/>
              <a:buNone/>
            </a:pPr>
            <a:r>
              <a:rPr lang="ru-RU" sz="2000" i="1">
                <a:latin typeface="Calibri" pitchFamily="34" charset="0"/>
              </a:rPr>
              <a:t>	- дезинтоксикационных кровозаменителей (гемодез, неогемодез, неокомпенсан ); </a:t>
            </a:r>
          </a:p>
          <a:p>
            <a:pPr marL="623888" indent="-514350">
              <a:buFontTx/>
              <a:buNone/>
            </a:pPr>
            <a:r>
              <a:rPr lang="ru-RU" sz="2000" i="1">
                <a:latin typeface="Calibri" pitchFamily="34" charset="0"/>
              </a:rPr>
              <a:t>	- перорально применяется сорбент – энтеродез.</a:t>
            </a:r>
            <a:r>
              <a:rPr lang="ru-RU" sz="2400">
                <a:latin typeface="Calibri" pitchFamily="34" charset="0"/>
              </a:rPr>
              <a:t> Экстракорпоральная детоксикация в этот период представлена плазмоферезом с извлечением до 1,5 литров плазмы</a:t>
            </a:r>
            <a:endParaRPr lang="ru-RU" altLang="ru-RU" sz="2400" i="1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428625" y="357188"/>
            <a:ext cx="7715250" cy="5932487"/>
          </a:xfrm>
        </p:spPr>
        <p:txBody>
          <a:bodyPr/>
          <a:lstStyle/>
          <a:p>
            <a:pPr marL="444500" indent="-444500" algn="ctr">
              <a:buFontTx/>
              <a:buNone/>
            </a:pPr>
            <a:r>
              <a:rPr lang="ru-RU" sz="2000">
                <a:latin typeface="Calibri" pitchFamily="34" charset="0"/>
              </a:rPr>
              <a:t> </a:t>
            </a:r>
            <a:r>
              <a:rPr lang="ru-RU" sz="2000" b="1">
                <a:latin typeface="Calibri" pitchFamily="34" charset="0"/>
              </a:rPr>
              <a:t>II ПЕРИОД </a:t>
            </a:r>
          </a:p>
          <a:p>
            <a:pPr marL="444500" indent="-444500">
              <a:buFontTx/>
              <a:buNone/>
            </a:pPr>
            <a:r>
              <a:rPr lang="ru-RU" sz="2000" b="1">
                <a:latin typeface="Calibri" pitchFamily="34" charset="0"/>
              </a:rPr>
              <a:t>	-</a:t>
            </a:r>
            <a:r>
              <a:rPr lang="ru-RU" sz="2000">
                <a:latin typeface="Calibri" pitchFamily="34" charset="0"/>
              </a:rPr>
              <a:t>Инфузионно- трансфузионная терапия проводится в объеме не менее 2 литров в сутки: плазма, альбумин, аминокислоты, гидрокарбонат натрия, глюкозо-новокаиновая смесь, р-р глюкозы . </a:t>
            </a:r>
          </a:p>
          <a:p>
            <a:pPr marL="444500" indent="-444500">
              <a:buFontTx/>
              <a:buNone/>
            </a:pPr>
            <a:r>
              <a:rPr lang="ru-RU" sz="2000">
                <a:latin typeface="Calibri" pitchFamily="34" charset="0"/>
              </a:rPr>
              <a:t>	-Форсированный диурез – до 80-100 мг лазикса на фоне введения 3-4 литров растворов в/в. </a:t>
            </a:r>
          </a:p>
          <a:p>
            <a:pPr marL="444500" indent="-444500">
              <a:buFontTx/>
              <a:buNone/>
            </a:pPr>
            <a:r>
              <a:rPr lang="ru-RU" sz="2000">
                <a:latin typeface="Calibri" pitchFamily="34" charset="0"/>
              </a:rPr>
              <a:t>	-Антибактериальная терапия </a:t>
            </a:r>
          </a:p>
          <a:p>
            <a:pPr marL="444500" indent="-444500">
              <a:buFontTx/>
              <a:buNone/>
            </a:pPr>
            <a:r>
              <a:rPr lang="ru-RU" sz="2000">
                <a:latin typeface="Calibri" pitchFamily="34" charset="0"/>
              </a:rPr>
              <a:t>	-Дезаггрегантная терапия: гепарин, курантил, трентал</a:t>
            </a:r>
            <a:endParaRPr lang="ru-RU" altLang="ru-RU" sz="2000" i="1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Этиология	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Травматический</a:t>
            </a:r>
          </a:p>
          <a:p>
            <a:r>
              <a:rPr lang="ru-RU"/>
              <a:t>Операционный</a:t>
            </a:r>
          </a:p>
          <a:p>
            <a:r>
              <a:rPr lang="ru-RU"/>
              <a:t>Геморрагический</a:t>
            </a:r>
          </a:p>
          <a:p>
            <a:r>
              <a:rPr lang="ru-RU"/>
              <a:t>Кардиоваскулярный</a:t>
            </a:r>
          </a:p>
          <a:p>
            <a:r>
              <a:rPr lang="ru-RU"/>
              <a:t>Анафилактический</a:t>
            </a:r>
          </a:p>
          <a:p>
            <a:r>
              <a:rPr lang="ru-RU"/>
              <a:t>Гемолитический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7188" y="1643063"/>
            <a:ext cx="8229600" cy="1928812"/>
          </a:xfrm>
        </p:spPr>
        <p:txBody>
          <a:bodyPr>
            <a:normAutofit fontScale="90000"/>
          </a:bodyPr>
          <a:lstStyle/>
          <a:p>
            <a:pPr marL="514350" indent="-514350" algn="l">
              <a:defRPr/>
            </a:pPr>
            <a:r>
              <a:rPr lang="ru-RU" altLang="ru-RU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   </a:t>
            </a:r>
            <a:r>
              <a:rPr lang="ru-RU" altLang="ru-RU" sz="3200" b="1" i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Теории развития шока:</a:t>
            </a:r>
            <a:br>
              <a:rPr lang="ru-RU" altLang="ru-RU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br>
              <a:rPr lang="ru-RU" altLang="ru-RU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ru-RU" altLang="ru-RU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1. Токсическая теория (Кеню)</a:t>
            </a:r>
            <a:br>
              <a:rPr lang="ru-RU" altLang="ru-RU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ru-RU" altLang="ru-RU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2.Сосудодвигательная теория (Крайль)</a:t>
            </a:r>
            <a:br>
              <a:rPr lang="ru-RU" altLang="ru-RU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ru-RU" altLang="ru-RU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3.Теория акопнии (Гендерсон)</a:t>
            </a:r>
            <a:br>
              <a:rPr lang="ru-RU" altLang="ru-RU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ru-RU" altLang="ru-RU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4.Теория крово- и плазмопотери (Блелок)</a:t>
            </a:r>
            <a:br>
              <a:rPr lang="ru-RU" altLang="ru-RU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ru-RU" altLang="ru-RU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5.Теория симпато-адреналового криза (Селье)</a:t>
            </a:r>
            <a:br>
              <a:rPr lang="ru-RU" altLang="ru-RU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ru-RU" altLang="ru-RU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6.Нервно-рефлекторная теория (И.П. Павлов, Н.Н. Бурденко)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Патогенез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base"/>
            <a:r>
              <a:rPr lang="ru-RU" sz="3300" dirty="0"/>
              <a:t>Пусковой механизм травматического шока в значительной степени связан с централизацией кровообращения Мозг получает сигналы о нехватке крови и реагирует на них, стимулируя надпочечники выбрасывать адреналин и норадреналин. В результате кровь оттекает от конечностей и ее становится достаточно для работы жизненно важных органов.</a:t>
            </a:r>
          </a:p>
          <a:p>
            <a:pPr fontAlgn="base"/>
            <a:r>
              <a:rPr lang="ru-RU" sz="3300" dirty="0"/>
              <a:t>Спустя некоторое время механизм начинает давать сбои. Из-за отсутствия кислорода периферические сосуды расширяются, поэтому кровь оттекает от жизненно важных органов. При этом из-за нарушений тканевого обмена стенки периферических сосудов перестают реагировать на сигналы нервной системы и действие гормонов, поэтому повторного сужения сосудов не происходит, и «периферия» превращается в депо крови. Из-за недостаточного объема крови нарушается работа сердца. Падает артериальное давление. При значительном снижении АД нарушается нормальная работа почек, а чуть позже – печени и кишечной стенки. Ситуация усугубляется из-за возникновения многочисленных очагов омертвевших без кислорода тканей и грубого нарушения обмена веществ.</a:t>
            </a:r>
          </a:p>
          <a:p>
            <a:pPr fontAlgn="base"/>
            <a:r>
              <a:rPr lang="ru-RU" sz="3300" dirty="0"/>
              <a:t>Из-за спазма и повышения свертываемости крови часть мелких сосудов закупоривается тромбами. Это становится причиной развития </a:t>
            </a:r>
            <a:r>
              <a:rPr lang="ru-RU" sz="3300" dirty="0" err="1"/>
              <a:t>ДВС-синдрома</a:t>
            </a:r>
            <a:r>
              <a:rPr lang="ru-RU" sz="3300" dirty="0"/>
              <a:t>. При </a:t>
            </a:r>
            <a:r>
              <a:rPr lang="ru-RU" sz="3300" dirty="0" err="1"/>
              <a:t>ДВС-синдроме</a:t>
            </a:r>
            <a:r>
              <a:rPr lang="ru-RU" sz="3300" dirty="0"/>
              <a:t> может возобновиться кровотечение в месте травмы, возникает патологическая кровоточивость, появляются множественные мелкие кровоизлияния в кожу и внутренние органы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500063" y="285750"/>
            <a:ext cx="8229600" cy="584041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000" b="1"/>
              <a:t>     </a:t>
            </a:r>
            <a:r>
              <a:rPr lang="ru-RU" sz="2000" b="1">
                <a:latin typeface="Calibri" pitchFamily="34" charset="0"/>
              </a:rPr>
              <a:t>Главные естественные компенсаторные механизмы:</a:t>
            </a:r>
          </a:p>
          <a:p>
            <a:endParaRPr lang="ru-RU" sz="1800" b="1"/>
          </a:p>
          <a:p>
            <a:r>
              <a:rPr lang="ru-RU" sz="1800" b="1"/>
              <a:t>— </a:t>
            </a:r>
            <a:r>
              <a:rPr lang="ru-RU" sz="1800" b="1" i="1" u="sng">
                <a:latin typeface="Calibri" pitchFamily="34" charset="0"/>
              </a:rPr>
              <a:t>Увеличение минутного объема кровообращения </a:t>
            </a:r>
            <a:r>
              <a:rPr lang="ru-RU" sz="1800" b="1">
                <a:latin typeface="Calibri" pitchFamily="34" charset="0"/>
              </a:rPr>
              <a:t>на фоне снижения объема циркулирующей крови за счет увеличения частоты сердечных сокращений</a:t>
            </a:r>
          </a:p>
          <a:p>
            <a:endParaRPr lang="ru-RU" sz="1800" b="1">
              <a:latin typeface="Calibri" pitchFamily="34" charset="0"/>
            </a:endParaRPr>
          </a:p>
          <a:p>
            <a:r>
              <a:rPr lang="ru-RU" sz="1800" b="1">
                <a:latin typeface="Calibri" pitchFamily="34" charset="0"/>
              </a:rPr>
              <a:t>— </a:t>
            </a:r>
            <a:r>
              <a:rPr lang="ru-RU" sz="1800" b="1" i="1" u="sng">
                <a:latin typeface="Calibri" pitchFamily="34" charset="0"/>
              </a:rPr>
              <a:t>Централизация кровообращения </a:t>
            </a:r>
            <a:r>
              <a:rPr lang="ru-RU" sz="1800" b="1">
                <a:latin typeface="Calibri" pitchFamily="34" charset="0"/>
              </a:rPr>
              <a:t>путем повышения тонуса периферических сосудов и внутреннего перераспределения ограниченного ОЦК в интересах органов, испытывающих наибольшую функциональную нагрузку в экстремальной ситуации</a:t>
            </a:r>
          </a:p>
          <a:p>
            <a:endParaRPr lang="ru-RU" sz="1800" b="1">
              <a:latin typeface="Calibri" pitchFamily="34" charset="0"/>
            </a:endParaRPr>
          </a:p>
          <a:p>
            <a:r>
              <a:rPr lang="ru-RU" sz="1800" b="1">
                <a:latin typeface="Calibri" pitchFamily="34" charset="0"/>
              </a:rPr>
              <a:t>— </a:t>
            </a:r>
            <a:r>
              <a:rPr lang="ru-RU" sz="1800" b="1" i="1" u="sng">
                <a:latin typeface="Calibri" pitchFamily="34" charset="0"/>
              </a:rPr>
              <a:t>Увеличение глубины и частоты внешнего дыхания </a:t>
            </a:r>
            <a:r>
              <a:rPr lang="ru-RU" sz="1800" b="1">
                <a:latin typeface="Calibri" pitchFamily="34" charset="0"/>
              </a:rPr>
              <a:t>как механизм компенсации развивающейся гипоксии</a:t>
            </a:r>
          </a:p>
          <a:p>
            <a:endParaRPr lang="ru-RU" sz="1800" b="1">
              <a:latin typeface="Calibri" pitchFamily="34" charset="0"/>
            </a:endParaRPr>
          </a:p>
          <a:p>
            <a:r>
              <a:rPr lang="ru-RU" sz="1800" b="1">
                <a:latin typeface="Calibri" pitchFamily="34" charset="0"/>
              </a:rPr>
              <a:t>— </a:t>
            </a:r>
            <a:r>
              <a:rPr lang="ru-RU" sz="1800" b="1" i="1" u="sng">
                <a:latin typeface="Calibri" pitchFamily="34" charset="0"/>
              </a:rPr>
              <a:t>Интенсификация тканевого метаболизма </a:t>
            </a:r>
            <a:r>
              <a:rPr lang="ru-RU" sz="1800" b="1">
                <a:latin typeface="Calibri" pitchFamily="34" charset="0"/>
              </a:rPr>
              <a:t>в целях мобилизации дополнительных энергетических ресурсов</a:t>
            </a:r>
            <a:endParaRPr lang="ru-RU" sz="18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647700"/>
          </a:xfrm>
        </p:spPr>
        <p:txBody>
          <a:bodyPr/>
          <a:lstStyle/>
          <a:p>
            <a:pPr>
              <a:defRPr/>
            </a:pPr>
            <a:r>
              <a:rPr lang="ru-RU" altLang="ru-RU" sz="3200" b="1" i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Классификация травматического шока: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285750" y="928688"/>
            <a:ext cx="8435975" cy="5145087"/>
          </a:xfrm>
        </p:spPr>
        <p:txBody>
          <a:bodyPr/>
          <a:lstStyle/>
          <a:p>
            <a:pPr marL="566738" indent="-457200">
              <a:buFontTx/>
              <a:buNone/>
            </a:pPr>
            <a:r>
              <a:rPr lang="ru-RU" altLang="ru-RU" sz="2000" b="1" u="sng" dirty="0">
                <a:latin typeface="Times New Roman" pitchFamily="18" charset="0"/>
              </a:rPr>
              <a:t>1.Эректильная фаза </a:t>
            </a:r>
            <a:r>
              <a:rPr lang="ru-RU" altLang="ru-RU" sz="2000" dirty="0">
                <a:latin typeface="Times New Roman" pitchFamily="18" charset="0"/>
              </a:rPr>
              <a:t>-характеризуется выраженным возбуждением нервной </a:t>
            </a:r>
            <a:r>
              <a:rPr lang="ru-RU" altLang="ru-RU" sz="2000" dirty="0" err="1">
                <a:latin typeface="Times New Roman" pitchFamily="18" charset="0"/>
              </a:rPr>
              <a:t>системы,возникает</a:t>
            </a:r>
            <a:r>
              <a:rPr lang="ru-RU" altLang="ru-RU" sz="2000" dirty="0">
                <a:latin typeface="Times New Roman" pitchFamily="18" charset="0"/>
              </a:rPr>
              <a:t> вскоре после травмы и имеет различную продолжительность</a:t>
            </a:r>
          </a:p>
          <a:p>
            <a:pPr marL="566738" indent="-457200">
              <a:buFontTx/>
              <a:buNone/>
            </a:pPr>
            <a:endParaRPr lang="ru-RU" altLang="ru-RU" sz="2000" dirty="0">
              <a:latin typeface="Times New Roman" pitchFamily="18" charset="0"/>
            </a:endParaRPr>
          </a:p>
          <a:p>
            <a:pPr marL="566738" indent="-457200">
              <a:buFontTx/>
              <a:buNone/>
            </a:pPr>
            <a:r>
              <a:rPr lang="ru-RU" altLang="ru-RU" sz="2000" b="1" u="sng" dirty="0">
                <a:latin typeface="Calibri" pitchFamily="34" charset="0"/>
              </a:rPr>
              <a:t>2.Торпидная фаза шока </a:t>
            </a:r>
            <a:r>
              <a:rPr lang="ru-RU" altLang="ru-RU" sz="2000" dirty="0">
                <a:latin typeface="Calibri" pitchFamily="34" charset="0"/>
              </a:rPr>
              <a:t>характеризуется выраженными явлениями торможения функций центральной нервной системы и снижением всех жизненных функций организма.</a:t>
            </a:r>
            <a:endParaRPr lang="ru-RU" altLang="ru-RU" sz="2000" dirty="0">
              <a:latin typeface="Times New Roman" pitchFamily="18" charset="0"/>
            </a:endParaRPr>
          </a:p>
          <a:p>
            <a:pPr marL="566738" indent="-457200">
              <a:buFontTx/>
              <a:buNone/>
            </a:pPr>
            <a:r>
              <a:rPr lang="ru-RU" sz="2000" dirty="0"/>
              <a:t>      </a:t>
            </a:r>
          </a:p>
          <a:p>
            <a:pPr marL="566738" indent="-457200">
              <a:buFontTx/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000625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i="1">
                <a:solidFill>
                  <a:srgbClr val="000066"/>
                </a:solidFill>
                <a:latin typeface="Calibri" pitchFamily="34" charset="0"/>
              </a:rPr>
              <a:t>   </a:t>
            </a:r>
            <a:endParaRPr lang="ru-RU" altLang="ru-RU" i="1">
              <a:latin typeface="Calibri" pitchFamily="34" charset="0"/>
            </a:endParaRPr>
          </a:p>
        </p:txBody>
      </p:sp>
      <p:graphicFrame>
        <p:nvGraphicFramePr>
          <p:cNvPr id="13357" name="Group 45"/>
          <p:cNvGraphicFramePr>
            <a:graphicFrameLocks noGrp="1"/>
          </p:cNvGraphicFramePr>
          <p:nvPr/>
        </p:nvGraphicFramePr>
        <p:xfrm>
          <a:off x="142875" y="714375"/>
          <a:ext cx="8786813" cy="4752975"/>
        </p:xfrm>
        <a:graphic>
          <a:graphicData uri="http://schemas.openxmlformats.org/drawingml/2006/table">
            <a:tbl>
              <a:tblPr/>
              <a:tblGrid>
                <a:gridCol w="1757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7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7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7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73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6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Степень тяжести шока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Степень повреждения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Уровень сознания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Величина АД,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Ps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Ориентировочный объем кровопотери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8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степень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Повреждения средней степени тяжести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Сознание сохранено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100/60 мм.рт.ст.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90-100 уд. в мин.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Кровопотеря до 1000 мл (20%) ОЦК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3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степень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Тяжелые и множественные повреждения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Сознание заторможено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80/60 мм.рт.ст.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100-130 уд. в мин.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Кровопотеря до 1500 мл (30%) ОЦК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1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 степень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Политравма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Оглушение или сопор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60/30 мм.рт.ст.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выше 130 уд.в мин.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Кровопотеря 1500-2000 мл (40%) ОЦК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 степень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Политравма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Сознание отсутствует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АД менее 60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Ps</a:t>
                      </a: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нитевидный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Кровопотеря 3000 мл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&gt;60% ОЦК)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354" name="Прямоугольник 9"/>
          <p:cNvSpPr>
            <a:spLocks noChangeArrowheads="1"/>
          </p:cNvSpPr>
          <p:nvPr/>
        </p:nvSpPr>
        <p:spPr bwMode="auto">
          <a:xfrm>
            <a:off x="357188" y="214313"/>
            <a:ext cx="8215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 u="sng">
                <a:latin typeface="Calibri" pitchFamily="34" charset="0"/>
              </a:rPr>
              <a:t>Классификация травматического шока</a:t>
            </a:r>
            <a:endParaRPr lang="ru-RU" sz="2800" i="1" u="sng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4786313"/>
          </a:xfrm>
        </p:spPr>
        <p:txBody>
          <a:bodyPr/>
          <a:lstStyle/>
          <a:p>
            <a:pPr marL="96838" indent="258763" eaLnBrk="1" hangingPunct="1">
              <a:lnSpc>
                <a:spcPct val="80000"/>
              </a:lnSpc>
            </a:pPr>
            <a:r>
              <a:rPr lang="ru-RU" sz="2000" b="1">
                <a:latin typeface="Calibri" pitchFamily="34" charset="0"/>
              </a:rPr>
              <a:t>Для предагонального состояния характерны отсутствие пульса на периферических сосудах, снижение систолического АД ниже 50 мм рт. ст., нарушение сознания до уровня сопора или комы, гипорефлексия, агональный характер дыхания </a:t>
            </a:r>
          </a:p>
          <a:p>
            <a:pPr marL="96838" indent="258763" eaLnBrk="1" hangingPunct="1">
              <a:lnSpc>
                <a:spcPct val="80000"/>
              </a:lnSpc>
            </a:pPr>
            <a:endParaRPr lang="ru-RU" sz="2000" b="1">
              <a:latin typeface="Calibri" pitchFamily="34" charset="0"/>
            </a:endParaRPr>
          </a:p>
          <a:p>
            <a:pPr marL="96838" indent="258763" eaLnBrk="1" hangingPunct="1">
              <a:lnSpc>
                <a:spcPct val="80000"/>
              </a:lnSpc>
            </a:pPr>
            <a:r>
              <a:rPr lang="ru-RU" sz="2000" b="1">
                <a:latin typeface="Calibri" pitchFamily="34" charset="0"/>
              </a:rPr>
              <a:t>Во время агонии пульс и АД не определяются, тоны сердца глухие, сознание утрачено (глубокая кома), дыхание поверхностное, имеет агональный характер.</a:t>
            </a:r>
          </a:p>
          <a:p>
            <a:pPr marL="96838" indent="258763" eaLnBrk="1" hangingPunct="1">
              <a:lnSpc>
                <a:spcPct val="80000"/>
              </a:lnSpc>
            </a:pPr>
            <a:endParaRPr lang="ru-RU" sz="2000" b="1">
              <a:latin typeface="Calibri" pitchFamily="34" charset="0"/>
            </a:endParaRPr>
          </a:p>
          <a:p>
            <a:pPr marL="96838" indent="258763" eaLnBrk="1" hangingPunct="1">
              <a:lnSpc>
                <a:spcPct val="80000"/>
              </a:lnSpc>
            </a:pPr>
            <a:r>
              <a:rPr lang="ru-RU" sz="2000" b="1">
                <a:latin typeface="Calibri" pitchFamily="34" charset="0"/>
              </a:rPr>
              <a:t>Клиническая смерть фиксируется с момента полной остановки дыхания и прекращения сердечной деятельности. Если не удается восстановить и стабилизировать жизненные функции в течение 5—7 минут, наступает — биологическая смерть</a:t>
            </a:r>
          </a:p>
          <a:p>
            <a:pPr marL="96838" indent="258763">
              <a:buFontTx/>
              <a:buNone/>
            </a:pPr>
            <a:endParaRPr lang="ru-RU" altLang="ru-RU" sz="2800" i="1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1723</Words>
  <Application>Microsoft Office PowerPoint</Application>
  <PresentationFormat>Экран (4:3)</PresentationFormat>
  <Paragraphs>151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Garamond</vt:lpstr>
      <vt:lpstr>Times New Roman</vt:lpstr>
      <vt:lpstr>Тема Office</vt:lpstr>
      <vt:lpstr>Травматический шок. Синдром длительного сдавления</vt:lpstr>
      <vt:lpstr>Презентация PowerPoint</vt:lpstr>
      <vt:lpstr>Этиология </vt:lpstr>
      <vt:lpstr>      Теории развития шока:  1. Токсическая теория (Кеню) 2.Сосудодвигательная теория (Крайль) 3.Теория акопнии (Гендерсон) 4.Теория крово- и плазмопотери (Блелок) 5.Теория симпато-адреналового криза (Селье) 6.Нервно-рефлекторная теория (И.П. Павлов, Н.Н. Бурденко)</vt:lpstr>
      <vt:lpstr>Патогенез</vt:lpstr>
      <vt:lpstr>Презентация PowerPoint</vt:lpstr>
      <vt:lpstr>Классификация травматического шока:</vt:lpstr>
      <vt:lpstr>Презентация PowerPoint</vt:lpstr>
      <vt:lpstr>Презентация PowerPoint</vt:lpstr>
      <vt:lpstr>Презентация PowerPoint</vt:lpstr>
      <vt:lpstr>Первая врачебная помощь:</vt:lpstr>
      <vt:lpstr>Презентация PowerPoint</vt:lpstr>
      <vt:lpstr>Презентация PowerPoint</vt:lpstr>
      <vt:lpstr>Презентация PowerPoint</vt:lpstr>
      <vt:lpstr>Синдром длительного сдавливания:</vt:lpstr>
      <vt:lpstr>Презентация PowerPoint</vt:lpstr>
      <vt:lpstr>Классификация синдрома длительного сдавливания:</vt:lpstr>
      <vt:lpstr>Клиническая картина: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Травматический шок. Синдром длительного сдавления</dc:title>
  <dc:creator>Владлен Бортницкий</dc:creator>
  <cp:lastModifiedBy>Владлен Бортницкий</cp:lastModifiedBy>
  <cp:revision>3</cp:revision>
  <dcterms:created xsi:type="dcterms:W3CDTF">2023-09-14T07:28:46Z</dcterms:created>
  <dcterms:modified xsi:type="dcterms:W3CDTF">2023-09-14T07:31:43Z</dcterms:modified>
</cp:coreProperties>
</file>