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2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1577" r:id="rId4"/>
    <p:sldId id="259" r:id="rId5"/>
    <p:sldId id="1627" r:id="rId6"/>
    <p:sldId id="1526" r:id="rId7"/>
    <p:sldId id="1630" r:id="rId8"/>
    <p:sldId id="1987" r:id="rId9"/>
    <p:sldId id="1986" r:id="rId10"/>
    <p:sldId id="1979" r:id="rId11"/>
    <p:sldId id="260" r:id="rId12"/>
    <p:sldId id="1980" r:id="rId13"/>
    <p:sldId id="1918" r:id="rId14"/>
    <p:sldId id="1916" r:id="rId15"/>
    <p:sldId id="1915" r:id="rId16"/>
    <p:sldId id="1982" r:id="rId17"/>
    <p:sldId id="1983" r:id="rId18"/>
    <p:sldId id="1984" r:id="rId19"/>
    <p:sldId id="1985" r:id="rId20"/>
    <p:sldId id="1981" r:id="rId21"/>
    <p:sldId id="1637" r:id="rId22"/>
    <p:sldId id="1971" r:id="rId23"/>
    <p:sldId id="1973" r:id="rId24"/>
    <p:sldId id="1628" r:id="rId25"/>
    <p:sldId id="1609" r:id="rId26"/>
    <p:sldId id="1636" r:id="rId27"/>
    <p:sldId id="1589" r:id="rId28"/>
    <p:sldId id="1989" r:id="rId29"/>
    <p:sldId id="1974" r:id="rId30"/>
    <p:sldId id="1976" r:id="rId31"/>
    <p:sldId id="1977" r:id="rId32"/>
    <p:sldId id="1978" r:id="rId33"/>
    <p:sldId id="1988" r:id="rId34"/>
    <p:sldId id="327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bag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A90"/>
    <a:srgbClr val="A21C2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80" autoAdjust="0"/>
  </p:normalViewPr>
  <p:slideViewPr>
    <p:cSldViewPr snapToGrid="0">
      <p:cViewPr varScale="1">
        <p:scale>
          <a:sx n="76" d="100"/>
          <a:sy n="76" d="100"/>
        </p:scale>
        <p:origin x="126" y="4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74021-E0F8-4C64-929A-D0EAFAB719B6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7015C-9989-404C-95E9-FC102377B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4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E6A7B-E374-4927-9FB8-9C1580CAA15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13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E6A7B-E374-4927-9FB8-9C1580CAA15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221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E6A7B-E374-4927-9FB8-9C1580CAA151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30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0E92D-DD81-4B5D-B756-3B04E6C982F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E6A7B-E374-4927-9FB8-9C1580CAA15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1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E6A7B-E374-4927-9FB8-9C1580CAA15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8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E6A7B-E374-4927-9FB8-9C1580CAA15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734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E6A7B-E374-4927-9FB8-9C1580CAA15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32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0E92D-DD81-4B5D-B756-3B04E6C982F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87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0E92D-DD81-4B5D-B756-3B04E6C982F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3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0E92D-DD81-4B5D-B756-3B04E6C982F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39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E6A7B-E374-4927-9FB8-9C1580CAA15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45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8F5AA-D4F3-4870-B2A3-7A63FAAD2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39EC2A-57AF-4D84-8AE5-62F754569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7C7F2B-BCC7-4955-B792-9D031ACE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E475B7-9CFA-4115-B7E4-7FEEF65F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6445D6-EF64-43E6-9F64-B354400F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72656-E796-4D69-8FDE-AA64BE7B7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088B00-4937-4463-B1A2-6F3709D37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3B1CD-B378-4585-80B1-C82DD8203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9EFEB0-CF58-4329-929B-517F684F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361D57-B718-4DC3-87CC-B973F8A7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2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E270CF-29FF-4E4C-A8C4-F5A82C318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936386-A004-48A1-9BF1-216BD33C8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7A9AB-AE1E-4CD9-AA3B-CB50961C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47B87-3F1B-4012-953B-63C44836E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068351-CC44-4E5D-9C3F-5ACF5CBF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9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CD4A4-AD26-4E7E-BEA7-23EFC5C4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C5728C-DB87-41D0-9078-F4CF58093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10560A-B464-46D3-9B24-DC6E40D5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7EAC56-E389-4C45-8A1D-9E5AC08F1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1B4AB0-C1DC-4EB7-A762-768CD1EA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5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C229F-3457-480F-82BC-1BF02AAB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08DA-D4DC-4117-A565-82DBA359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6B536F-7184-4981-83E0-E612BC08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88E15-F4AC-4EC4-9D3C-204C02B3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011406-CC5F-4ED2-B614-E21ECE8B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1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325D1-5A08-4AC5-8CAD-6B7CF5914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5B0A6-1811-4721-ADBD-7F5E8903F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3960B9-7FF1-4B22-989F-84B0A2570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C5FCF-DC2D-4C2D-8293-58824F7A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97816F-7022-4452-8799-52263F81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B9829A-7226-4469-B0FB-A1DA4D04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4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1B962-AE5A-4FE7-847C-9B442285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66F4D4-7124-4F11-81F8-9BBEB9C17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304A9D-4F7D-49A1-B6CC-9E7A44361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23ACD7-244D-4D0D-B50D-3EA18DE5B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8CCA07-B32F-4530-ABCC-E15CD8F58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087877-A9BD-4409-B5DF-CBCABE80A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0AB374-0640-4539-8858-22DD4FD82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E1AD43-3AA6-42AC-9781-FA81557C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2E71F-1744-4174-891B-D04BF638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55FCC1-358C-4F18-987B-10416C06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74F3FA-EDD1-46D3-8D58-926EC7A72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FA35F5-8686-4103-9183-57126BA9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89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8F6921-6FB2-46AC-9CF4-0EC0E19C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D8C1D2-0CB0-4292-A3C1-947979AB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E0AA8B-58DC-4D3D-9755-93B257C3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8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737EE-0122-47B2-A959-EC45F587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FCEE94-FFAB-40B1-8C13-095981C21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2A3A65-4259-4A20-B57D-72ABC58D7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D23609-68CC-44EC-A0BE-E25668C1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C13649-9E0B-4047-940F-55959D8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099E49-F665-4F00-831B-7A0A1DE1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17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CA297-EA45-4A86-B80F-64245E884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C9E455-65D2-4759-989D-A19B11DBA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B7A2DE-5399-44A3-9B51-76EAD8D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4A0BA4-0193-4414-9C2C-17406166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ABC-281C-4BA2-BF89-A8A9C72981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AE1031-9C14-433F-813E-699BCE80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76A139-9F7D-46F0-B563-9496A20C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3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CF5-E2AF-469A-8532-8272C1A2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4FD964-F26A-4BE4-B3C5-57171620B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ED0919-BA66-4482-ABB2-93FF19FA8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DCABC-281C-4BA2-BF89-A8A9C7298162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5E29AF-4374-4A03-84C4-AD7A9C692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06245-33A7-4EB6-9DD9-E17F8E595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5E319-714C-44A7-9D57-862692E3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2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9C454F-72AE-4BF7-8517-238E4D7B3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903"/>
            <a:ext cx="12192000" cy="48280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A778F-5B86-4978-AF87-C2B566F94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75865"/>
            <a:ext cx="12192000" cy="2155269"/>
          </a:xfrm>
        </p:spPr>
        <p:txBody>
          <a:bodyPr anchor="ctr">
            <a:normAutofit/>
          </a:bodyPr>
          <a:lstStyle/>
          <a:p>
            <a:pPr algn="ctr"/>
            <a:r>
              <a:rPr lang="ru-RU" altLang="ru-RU" sz="3600" b="1" cap="all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ОТЧЕТ о работе </a:t>
            </a:r>
            <a:br>
              <a:rPr lang="ru-RU" altLang="ru-RU" sz="3600" b="1" cap="all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</a:br>
            <a:r>
              <a:rPr lang="ru-RU" altLang="ru-RU" sz="3600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Центрального координационного методического Совета </a:t>
            </a:r>
            <a:br>
              <a:rPr lang="ru-RU" altLang="ru-RU" sz="3600" b="1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</a:br>
            <a:r>
              <a:rPr lang="ru-RU" altLang="ru-RU" sz="3600" b="1" cap="all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за 2021-2022 уч. год</a:t>
            </a:r>
            <a:endParaRPr lang="ru-RU" sz="3600" b="1" dirty="0">
              <a:solidFill>
                <a:srgbClr val="A21C2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6E0C90-1F04-480C-8DFE-FE2B64EE3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416" y="5550193"/>
            <a:ext cx="7842148" cy="930240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Проректор по учебной, воспитательной работе и молодежной политике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ФГБОУ ВО КрасГМУ им проф. В.Ф. Войно-Ясенецкого МЗ России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Ирина Анатольевна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СОЛОВЬЕВА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446186-AB03-49C1-89BB-6F12F7E5AA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14" t="29185" r="20856" b="49743"/>
          <a:stretch/>
        </p:blipFill>
        <p:spPr>
          <a:xfrm>
            <a:off x="89520" y="187937"/>
            <a:ext cx="4648733" cy="144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88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>
            <a:extLst>
              <a:ext uri="{FF2B5EF4-FFF2-40B4-BE49-F238E27FC236}">
                <a16:creationId xmlns:a16="http://schemas.microsoft.com/office/drawing/2014/main" id="{41A55AA8-FD10-4034-B343-0B6E1E679951}"/>
              </a:ext>
            </a:extLst>
          </p:cNvPr>
          <p:cNvSpPr/>
          <p:nvPr/>
        </p:nvSpPr>
        <p:spPr>
          <a:xfrm>
            <a:off x="0" y="0"/>
            <a:ext cx="4079776" cy="6858000"/>
          </a:xfrm>
          <a:prstGeom prst="rect">
            <a:avLst/>
          </a:prstGeom>
          <a:solidFill>
            <a:schemeClr val="bg1">
              <a:lumMod val="85000"/>
              <a:alpha val="19607"/>
            </a:schemeClr>
          </a:solidFill>
        </p:spPr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B300B2B-657A-44C2-98F1-6C794B371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69" t="10122" r="14236"/>
          <a:stretch/>
        </p:blipFill>
        <p:spPr>
          <a:xfrm>
            <a:off x="0" y="694129"/>
            <a:ext cx="4079775" cy="616387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01F583E-0571-49EA-B5C5-E7E6AE1AF700}"/>
              </a:ext>
            </a:extLst>
          </p:cNvPr>
          <p:cNvSpPr txBox="1">
            <a:spLocks/>
          </p:cNvSpPr>
          <p:nvPr/>
        </p:nvSpPr>
        <p:spPr>
          <a:xfrm>
            <a:off x="1" y="694129"/>
            <a:ext cx="4079775" cy="5469742"/>
          </a:xfrm>
          <a:prstGeom prst="rect">
            <a:avLst/>
          </a:prstGeom>
        </p:spPr>
        <p:txBody>
          <a:bodyPr vert="horz" lIns="70338" tIns="35169" rIns="70338" bIns="35169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077" b="1" cap="all" dirty="0">
                <a:latin typeface="Verdana" panose="020B0604030504040204" pitchFamily="34" charset="0"/>
                <a:ea typeface="Verdana" panose="020B0604030504040204" pitchFamily="34" charset="0"/>
              </a:rPr>
              <a:t>РЕЗУЛЬТАТЫ работы методических комиссий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C72AC09-3512-486C-A8F1-7BE6BBF78B70}"/>
              </a:ext>
            </a:extLst>
          </p:cNvPr>
          <p:cNvSpPr/>
          <p:nvPr/>
        </p:nvSpPr>
        <p:spPr>
          <a:xfrm>
            <a:off x="4079776" y="509027"/>
            <a:ext cx="8112223" cy="6125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200">
              <a:buClr>
                <a:srgbClr val="C00000"/>
              </a:buClr>
            </a:pPr>
            <a:endParaRPr 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ПРОАНАЛИЗИРОВАНЫ</a:t>
            </a: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итоги производственных и учебных практик, утвержден план реализации замечаний;</a:t>
            </a: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alt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ПРОВЕДЕНЫ</a:t>
            </a: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конкурсы в рамках празднования Дня Университета «Лучший лектор», «Лучшая </a:t>
            </a:r>
            <a:r>
              <a:rPr lang="ru-RU" altLang="ru-RU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видеолекция</a:t>
            </a: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», «Лучшее учебное пособие», «Лучшее УМК для ДО программ высшего образования», «Лучшее УМК для ДО программ дополнительного профессионального образования»</a:t>
            </a:r>
          </a:p>
          <a:p>
            <a:pPr marL="23201">
              <a:buClr>
                <a:srgbClr val="C00000"/>
              </a:buClr>
            </a:pPr>
            <a:endParaRPr lang="ru-RU" altLang="ru-RU" sz="769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867DD3-DB5F-57BF-1C2B-4AF32488C3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40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>
            <a:extLst>
              <a:ext uri="{FF2B5EF4-FFF2-40B4-BE49-F238E27FC236}">
                <a16:creationId xmlns:a16="http://schemas.microsoft.com/office/drawing/2014/main" id="{41A55AA8-FD10-4034-B343-0B6E1E679951}"/>
              </a:ext>
            </a:extLst>
          </p:cNvPr>
          <p:cNvSpPr/>
          <p:nvPr/>
        </p:nvSpPr>
        <p:spPr>
          <a:xfrm>
            <a:off x="0" y="0"/>
            <a:ext cx="4079776" cy="6858000"/>
          </a:xfrm>
          <a:prstGeom prst="rect">
            <a:avLst/>
          </a:prstGeom>
          <a:solidFill>
            <a:schemeClr val="bg1">
              <a:lumMod val="85000"/>
              <a:alpha val="19607"/>
            </a:schemeClr>
          </a:solidFill>
        </p:spPr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B300B2B-657A-44C2-98F1-6C794B371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69" t="10122" r="14236"/>
          <a:stretch/>
        </p:blipFill>
        <p:spPr>
          <a:xfrm>
            <a:off x="0" y="694129"/>
            <a:ext cx="4079775" cy="616387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01F583E-0571-49EA-B5C5-E7E6AE1AF700}"/>
              </a:ext>
            </a:extLst>
          </p:cNvPr>
          <p:cNvSpPr txBox="1">
            <a:spLocks/>
          </p:cNvSpPr>
          <p:nvPr/>
        </p:nvSpPr>
        <p:spPr>
          <a:xfrm>
            <a:off x="1" y="694129"/>
            <a:ext cx="4079775" cy="5469742"/>
          </a:xfrm>
          <a:prstGeom prst="rect">
            <a:avLst/>
          </a:prstGeom>
        </p:spPr>
        <p:txBody>
          <a:bodyPr vert="horz" lIns="70338" tIns="35169" rIns="70338" bIns="35169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077" b="1" cap="all" dirty="0">
                <a:latin typeface="Verdana" panose="020B0604030504040204" pitchFamily="34" charset="0"/>
                <a:ea typeface="Verdana" panose="020B0604030504040204" pitchFamily="34" charset="0"/>
              </a:rPr>
              <a:t>РЕЗУЛЬТАТЫ работы методических комиссий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C72AC09-3512-486C-A8F1-7BE6BBF78B70}"/>
              </a:ext>
            </a:extLst>
          </p:cNvPr>
          <p:cNvSpPr/>
          <p:nvPr/>
        </p:nvSpPr>
        <p:spPr>
          <a:xfrm>
            <a:off x="4093576" y="509027"/>
            <a:ext cx="7817687" cy="6125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ru-RU" sz="1846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altLang="ru-RU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ЗАСЛУШАН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комплексный план профориентационной работы университета; </a:t>
            </a: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alt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Представлены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результаты реализации плана устранения замечаний и выполнения рекомендаций председателей ГЭК и методическая готовность к проведению ГИА по специальностям и направлению подготовки в 2022-2023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уч.г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.;</a:t>
            </a: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alt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ЗАСЛУШАН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доклад о воспитательной деятельности в вузе: путях повышения социальной активности студентов;</a:t>
            </a: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ОБСУЖДЕНА </a:t>
            </a: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информация о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совершенствовании студенческого самоуправления в университете</a:t>
            </a: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altLang="ru-RU" sz="769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529B17-539C-F3D7-03D9-970A0398A6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58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>
            <a:extLst>
              <a:ext uri="{FF2B5EF4-FFF2-40B4-BE49-F238E27FC236}">
                <a16:creationId xmlns:a16="http://schemas.microsoft.com/office/drawing/2014/main" id="{41A55AA8-FD10-4034-B343-0B6E1E679951}"/>
              </a:ext>
            </a:extLst>
          </p:cNvPr>
          <p:cNvSpPr/>
          <p:nvPr/>
        </p:nvSpPr>
        <p:spPr>
          <a:xfrm>
            <a:off x="0" y="0"/>
            <a:ext cx="4079776" cy="6858000"/>
          </a:xfrm>
          <a:prstGeom prst="rect">
            <a:avLst/>
          </a:prstGeom>
          <a:solidFill>
            <a:schemeClr val="bg1">
              <a:lumMod val="85000"/>
              <a:alpha val="19607"/>
            </a:schemeClr>
          </a:solidFill>
        </p:spPr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B300B2B-657A-44C2-98F1-6C794B371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69" t="10122" r="14236"/>
          <a:stretch/>
        </p:blipFill>
        <p:spPr>
          <a:xfrm>
            <a:off x="0" y="694129"/>
            <a:ext cx="4079775" cy="616387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01F583E-0571-49EA-B5C5-E7E6AE1AF700}"/>
              </a:ext>
            </a:extLst>
          </p:cNvPr>
          <p:cNvSpPr txBox="1">
            <a:spLocks/>
          </p:cNvSpPr>
          <p:nvPr/>
        </p:nvSpPr>
        <p:spPr>
          <a:xfrm>
            <a:off x="1" y="694129"/>
            <a:ext cx="4079775" cy="5469742"/>
          </a:xfrm>
          <a:prstGeom prst="rect">
            <a:avLst/>
          </a:prstGeom>
        </p:spPr>
        <p:txBody>
          <a:bodyPr vert="horz" lIns="70338" tIns="35169" rIns="70338" bIns="35169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077" b="1" cap="all" dirty="0">
                <a:latin typeface="Verdana" panose="020B0604030504040204" pitchFamily="34" charset="0"/>
                <a:ea typeface="Verdana" panose="020B0604030504040204" pitchFamily="34" charset="0"/>
              </a:rPr>
              <a:t>РЕЗУЛЬТАТЫ работы методических комиссий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C72AC09-3512-486C-A8F1-7BE6BBF78B70}"/>
              </a:ext>
            </a:extLst>
          </p:cNvPr>
          <p:cNvSpPr/>
          <p:nvPr/>
        </p:nvSpPr>
        <p:spPr>
          <a:xfrm>
            <a:off x="4093576" y="509027"/>
            <a:ext cx="7817687" cy="6125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ru-RU" sz="1846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3200">
              <a:buClr>
                <a:srgbClr val="C00000"/>
              </a:buClr>
            </a:pPr>
            <a:endParaRPr lang="ru-RU" altLang="ru-RU" sz="769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утверждены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сроки прохождения аккредитаций на базе кафедры-центра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симуляционных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технологий для ординаторов, слушателей программ ПК и ПП; первичной аккредитации специалистов по специальностям высшего образования;</a:t>
            </a:r>
          </a:p>
          <a:p>
            <a:pPr marL="23200">
              <a:buClr>
                <a:srgbClr val="C00000"/>
              </a:buClr>
            </a:pPr>
            <a:endParaRPr lang="ru-RU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altLang="ru-RU" sz="1846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529B17-539C-F3D7-03D9-970A0398A6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18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74D7-DC6A-4DBD-AF4E-DBD2E18D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"/>
            <a:ext cx="10667504" cy="126609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ИТОГИ </a:t>
            </a:r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ПЕРВИЧНОЙ АККРЕДИТАЦИИ </a:t>
            </a:r>
            <a:r>
              <a:rPr lang="ru-RU" sz="30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b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СПЕЦИАЛИЗИРОВАННОЙ АККРЕДИТАЦИИ </a:t>
            </a:r>
            <a:r>
              <a:rPr lang="ru-RU" sz="30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</a:t>
            </a:r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C2BA43A-1637-48C9-A01F-9251F9E53446}"/>
              </a:ext>
            </a:extLst>
          </p:cNvPr>
          <p:cNvGraphicFramePr>
            <a:graphicFrameLocks/>
          </p:cNvGraphicFramePr>
          <p:nvPr/>
        </p:nvGraphicFramePr>
        <p:xfrm>
          <a:off x="604349" y="1859078"/>
          <a:ext cx="10983302" cy="3677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6778">
                  <a:extLst>
                    <a:ext uri="{9D8B030D-6E8A-4147-A177-3AD203B41FA5}">
                      <a16:colId xmlns:a16="http://schemas.microsoft.com/office/drawing/2014/main" val="3254702275"/>
                    </a:ext>
                  </a:extLst>
                </a:gridCol>
                <a:gridCol w="2685508">
                  <a:extLst>
                    <a:ext uri="{9D8B030D-6E8A-4147-A177-3AD203B41FA5}">
                      <a16:colId xmlns:a16="http://schemas.microsoft.com/office/drawing/2014/main" val="1674993187"/>
                    </a:ext>
                  </a:extLst>
                </a:gridCol>
                <a:gridCol w="2685508">
                  <a:extLst>
                    <a:ext uri="{9D8B030D-6E8A-4147-A177-3AD203B41FA5}">
                      <a16:colId xmlns:a16="http://schemas.microsoft.com/office/drawing/2014/main" val="1027873964"/>
                    </a:ext>
                  </a:extLst>
                </a:gridCol>
                <a:gridCol w="2685508">
                  <a:extLst>
                    <a:ext uri="{9D8B030D-6E8A-4147-A177-3AD203B41FA5}">
                      <a16:colId xmlns:a16="http://schemas.microsoft.com/office/drawing/2014/main" val="1301862522"/>
                    </a:ext>
                  </a:extLst>
                </a:gridCol>
              </a:tblGrid>
              <a:tr h="1004612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Программы высшего медицинского и фармацевтического образования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Программы ДПО</a:t>
                      </a:r>
                      <a:endParaRPr lang="ru-RU" sz="2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6844584"/>
                  </a:ext>
                </a:extLst>
              </a:tr>
              <a:tr h="914400">
                <a:tc rowSpan="2">
                  <a:txBody>
                    <a:bodyPr/>
                    <a:lstStyle/>
                    <a:p>
                      <a:endParaRPr lang="ru-RU" sz="2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Первичная аккредитация</a:t>
                      </a:r>
                      <a:endParaRPr lang="ru-RU" sz="1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1887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Первичная специализированная аккредитация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866111"/>
                  </a:ext>
                </a:extLst>
              </a:tr>
              <a:tr h="351692">
                <a:tc vMerge="1">
                  <a:txBody>
                    <a:bodyPr/>
                    <a:lstStyle/>
                    <a:p>
                      <a:endParaRPr lang="ru-RU" sz="2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СПЕЦИАЛИТЕТ</a:t>
                      </a:r>
                      <a:endParaRPr lang="ru-RU" sz="1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ОРДИНАТУРА</a:t>
                      </a:r>
                      <a:endParaRPr lang="ru-RU" sz="1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ПП</a:t>
                      </a:r>
                      <a:endParaRPr lang="ru-RU" sz="1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71358007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marL="0" marR="0" lvl="0" indent="0" algn="l" defTabSz="11887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Специальности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42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34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330284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r>
                        <a:rPr lang="ru-RU" sz="1800" dirty="0"/>
                        <a:t>Допущено (чел.)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3877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1048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1027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8457243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r>
                        <a:rPr lang="ru-RU" sz="1800" dirty="0"/>
                        <a:t>Аккредитовано (чел.)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3860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1026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946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4465992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marL="0" marR="0" lvl="0" indent="0" algn="l" defTabSz="11887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Аккредитовано (%)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A21C28"/>
                          </a:solidFill>
                        </a:rPr>
                        <a:t>99,6</a:t>
                      </a:r>
                      <a:endParaRPr lang="ru-RU" sz="1800" b="1" dirty="0">
                        <a:solidFill>
                          <a:srgbClr val="A21C2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A21C28"/>
                          </a:solidFill>
                        </a:rPr>
                        <a:t>97,9</a:t>
                      </a:r>
                      <a:endParaRPr lang="ru-RU" sz="1800" b="1" dirty="0">
                        <a:solidFill>
                          <a:srgbClr val="A21C2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A21C28"/>
                          </a:solidFill>
                        </a:rPr>
                        <a:t>92,1</a:t>
                      </a:r>
                      <a:endParaRPr lang="ru-RU" sz="1800" b="1" dirty="0">
                        <a:solidFill>
                          <a:srgbClr val="A21C2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455028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BE5A31-9E7E-53CE-7988-B4AD36210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3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74D7-DC6A-4DBD-AF4E-DBD2E18D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"/>
            <a:ext cx="10667504" cy="1266090"/>
          </a:xfrm>
        </p:spPr>
        <p:txBody>
          <a:bodyPr>
            <a:normAutofit/>
          </a:bodyPr>
          <a:lstStyle/>
          <a:p>
            <a:r>
              <a:rPr lang="ru-RU" sz="2800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Положение об аккредитации специалистов</a:t>
            </a:r>
            <a:br>
              <a:rPr lang="ru-RU" sz="30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852861D-4044-06C5-D9F3-FEFA8DAB7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29" y="1177210"/>
            <a:ext cx="3934782" cy="560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4582871-E371-28B4-E697-724724FFC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48" y="1177210"/>
            <a:ext cx="3903123" cy="560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409F6A-A9F3-58B2-7959-AD3C4529DD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6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74D7-DC6A-4DBD-AF4E-DBD2E18D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"/>
            <a:ext cx="10667504" cy="1266090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ПЕРВИЧНАЯ АККРЕДИТАЦИЯ СПЕЦИАЛИСТОВ</a:t>
            </a:r>
            <a:br>
              <a:rPr lang="ru-RU" sz="25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(СПЕЦИАЛИТЕТ) летняя сессия 2023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6E90923-CFEF-4B7E-AA28-6472B54B8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931668"/>
              </p:ext>
            </p:extLst>
          </p:nvPr>
        </p:nvGraphicFramePr>
        <p:xfrm>
          <a:off x="337038" y="1405799"/>
          <a:ext cx="11517923" cy="46158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43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848">
                  <a:extLst>
                    <a:ext uri="{9D8B030D-6E8A-4147-A177-3AD203B41FA5}">
                      <a16:colId xmlns:a16="http://schemas.microsoft.com/office/drawing/2014/main" val="189434307"/>
                    </a:ext>
                  </a:extLst>
                </a:gridCol>
                <a:gridCol w="2034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81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49965" marR="4996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Кол-во потенциально аккредитуемых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этап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2 этап</a:t>
                      </a: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этап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49965" marR="4996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822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Лечебное дело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03.07.2023 -  05.07.2023</a:t>
                      </a: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05.07.2023 -15.07.2023</a:t>
                      </a: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17.07.2023 – 19.07.2023</a:t>
                      </a:r>
                    </a:p>
                  </a:txBody>
                  <a:tcPr marL="49965" marR="4996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822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Педиатрия</a:t>
                      </a:r>
                      <a:endParaRPr kumimoji="0" lang="ru-RU" alt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03.07.2023 -  05.07.2023</a:t>
                      </a: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06.07.2023 -14.07.2023</a:t>
                      </a: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17.07.2023 – 19.07.2023</a:t>
                      </a:r>
                    </a:p>
                  </a:txBody>
                  <a:tcPr marL="49965" marR="4996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3747425203"/>
                  </a:ext>
                </a:extLst>
              </a:tr>
              <a:tr h="626822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Стоматология</a:t>
                      </a: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01.07.2023 -  04.07.2023</a:t>
                      </a: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04.07.2023 -07.07.2023</a:t>
                      </a: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07.07.2023 – 11.07.2023</a:t>
                      </a:r>
                    </a:p>
                  </a:txBody>
                  <a:tcPr marL="49965" marR="4996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822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Фармация</a:t>
                      </a: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04.07.2023 -  06.07.2023</a:t>
                      </a: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07.07.2023 -11.07.2023</a:t>
                      </a: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49965" marR="4996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581737008"/>
                  </a:ext>
                </a:extLst>
              </a:tr>
              <a:tr h="626822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Медицинская кибернетика</a:t>
                      </a: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04.07.2023 -  06.07.2023</a:t>
                      </a: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07.07.2023 -11.07.2023</a:t>
                      </a:r>
                    </a:p>
                  </a:txBody>
                  <a:tcPr marL="49965" marR="4996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49965" marR="4996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AA7864-1A0A-FA7D-8B8F-CD9A47A43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49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74D7-DC6A-4DBD-AF4E-DBD2E18D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"/>
            <a:ext cx="10667504" cy="1266090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ПЕРВИЧНАЯ СПЕЦИАЛИЗИРОВАННАЯ АККРЕДИТАЦИЯ</a:t>
            </a:r>
            <a:br>
              <a:rPr lang="ru-RU" sz="30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(ОРДИНАТУРА, ДПО) осень 2022 – зима 2023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DCE9BD9-8F26-5326-27E2-2EE774E9C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433969"/>
              </p:ext>
            </p:extLst>
          </p:nvPr>
        </p:nvGraphicFramePr>
        <p:xfrm>
          <a:off x="639914" y="1605579"/>
          <a:ext cx="10912171" cy="46860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18470">
                  <a:extLst>
                    <a:ext uri="{9D8B030D-6E8A-4147-A177-3AD203B41FA5}">
                      <a16:colId xmlns:a16="http://schemas.microsoft.com/office/drawing/2014/main" val="2955785547"/>
                    </a:ext>
                  </a:extLst>
                </a:gridCol>
                <a:gridCol w="1956816">
                  <a:extLst>
                    <a:ext uri="{9D8B030D-6E8A-4147-A177-3AD203B41FA5}">
                      <a16:colId xmlns:a16="http://schemas.microsoft.com/office/drawing/2014/main" val="3776374098"/>
                    </a:ext>
                  </a:extLst>
                </a:gridCol>
                <a:gridCol w="2231136">
                  <a:extLst>
                    <a:ext uri="{9D8B030D-6E8A-4147-A177-3AD203B41FA5}">
                      <a16:colId xmlns:a16="http://schemas.microsoft.com/office/drawing/2014/main" val="2592505583"/>
                    </a:ext>
                  </a:extLst>
                </a:gridCol>
                <a:gridCol w="2005749">
                  <a:extLst>
                    <a:ext uri="{9D8B030D-6E8A-4147-A177-3AD203B41FA5}">
                      <a16:colId xmlns:a16="http://schemas.microsoft.com/office/drawing/2014/main" val="1486369972"/>
                    </a:ext>
                  </a:extLst>
                </a:gridCol>
              </a:tblGrid>
              <a:tr h="68042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Специальность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Количество выпускников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этап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 этап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7499714"/>
                  </a:ext>
                </a:extLst>
              </a:tr>
              <a:tr h="644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34A90"/>
                          </a:solidFill>
                          <a:effectLst/>
                        </a:rPr>
                        <a:t>Физическая и реабилитационная медицина</a:t>
                      </a:r>
                      <a:endParaRPr lang="ru-RU" sz="1600" b="1" dirty="0">
                        <a:solidFill>
                          <a:srgbClr val="034A9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34A90"/>
                          </a:solidFill>
                          <a:effectLst/>
                        </a:rPr>
                        <a:t>43</a:t>
                      </a:r>
                      <a:endParaRPr lang="ru-RU" sz="1600" b="1" dirty="0">
                        <a:solidFill>
                          <a:srgbClr val="034A9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34A90"/>
                          </a:solidFill>
                          <a:effectLst/>
                        </a:rPr>
                        <a:t>15.11.2022</a:t>
                      </a:r>
                      <a:endParaRPr lang="ru-RU" sz="1600" b="1" dirty="0">
                        <a:solidFill>
                          <a:srgbClr val="034A9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34A90"/>
                          </a:solidFill>
                          <a:effectLst/>
                        </a:rPr>
                        <a:t>18.11.2022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34A90"/>
                          </a:solidFill>
                          <a:effectLst/>
                        </a:rPr>
                        <a:t>22.11.2022</a:t>
                      </a:r>
                      <a:endParaRPr lang="ru-RU" sz="1600" b="1" dirty="0">
                        <a:solidFill>
                          <a:srgbClr val="034A9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2524572"/>
                  </a:ext>
                </a:extLst>
              </a:tr>
              <a:tr h="251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34A90"/>
                          </a:solidFill>
                          <a:effectLst/>
                        </a:rPr>
                        <a:t>Косметология</a:t>
                      </a:r>
                      <a:endParaRPr lang="ru-RU" sz="1600" dirty="0">
                        <a:solidFill>
                          <a:srgbClr val="034A9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34A90"/>
                          </a:solidFill>
                          <a:effectLst/>
                        </a:rPr>
                        <a:t>6</a:t>
                      </a:r>
                      <a:endParaRPr lang="ru-RU" sz="1600">
                        <a:solidFill>
                          <a:srgbClr val="034A9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34A90"/>
                          </a:solidFill>
                          <a:effectLst/>
                        </a:rPr>
                        <a:t>17.11.2022</a:t>
                      </a:r>
                      <a:endParaRPr lang="ru-RU" sz="1600">
                        <a:solidFill>
                          <a:srgbClr val="034A9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34A90"/>
                          </a:solidFill>
                          <a:effectLst/>
                        </a:rPr>
                        <a:t>28.11.2022</a:t>
                      </a:r>
                      <a:endParaRPr lang="ru-RU" sz="1600" dirty="0">
                        <a:solidFill>
                          <a:srgbClr val="034A9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916135"/>
                  </a:ext>
                </a:extLst>
              </a:tr>
              <a:tr h="522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34A90"/>
                          </a:solidFill>
                          <a:effectLst/>
                        </a:rPr>
                        <a:t>Рентгенэндоваскулярные диагностика и лечение</a:t>
                      </a:r>
                      <a:endParaRPr lang="ru-RU" sz="1600">
                        <a:solidFill>
                          <a:srgbClr val="034A9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34A90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rgbClr val="034A9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34A90"/>
                          </a:solidFill>
                          <a:effectLst/>
                        </a:rPr>
                        <a:t>13.12.2022</a:t>
                      </a:r>
                      <a:endParaRPr lang="ru-RU" sz="1600" dirty="0">
                        <a:solidFill>
                          <a:srgbClr val="034A9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34A90"/>
                          </a:solidFill>
                          <a:effectLst/>
                        </a:rPr>
                        <a:t>14.12.2022</a:t>
                      </a:r>
                      <a:endParaRPr lang="ru-RU" sz="1600" dirty="0">
                        <a:solidFill>
                          <a:srgbClr val="034A9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8660630"/>
                  </a:ext>
                </a:extLst>
              </a:tr>
              <a:tr h="522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Организация здравоохранение и общественное здоровье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19.12.2022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22.12.2022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390876"/>
                  </a:ext>
                </a:extLst>
              </a:tr>
              <a:tr h="251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Гастроэнтерология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21.12.2022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24.12.2022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2527920"/>
                  </a:ext>
                </a:extLst>
              </a:tr>
              <a:tr h="251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Ревматология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21.12.2022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24.12.2022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4549252"/>
                  </a:ext>
                </a:extLst>
              </a:tr>
              <a:tr h="251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Пульмонология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21.12.2022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24.12.2022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869723"/>
                  </a:ext>
                </a:extLst>
              </a:tr>
              <a:tr h="251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Клиническая фармакология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21.12.2022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24.12.2022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8315348"/>
                  </a:ext>
                </a:extLst>
              </a:tr>
              <a:tr h="251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Детская эндокринология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11.01.2023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17.01.2023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3178805"/>
                  </a:ext>
                </a:extLst>
              </a:tr>
              <a:tr h="251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Неонатология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6302280"/>
                  </a:ext>
                </a:extLst>
              </a:tr>
              <a:tr h="251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Педиатрия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3659677"/>
                  </a:ext>
                </a:extLst>
              </a:tr>
              <a:tr h="251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Хирургия 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12.01.2023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14.01.2023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3799446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FC19A1-EEB7-23F3-89B2-E1692C461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9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74D7-DC6A-4DBD-AF4E-DBD2E18D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"/>
            <a:ext cx="10667504" cy="1266090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ПЕРВИЧНАЯ СПЕЦИАЛИЗИРОВАННАЯ АККРЕДИТАЦИЯ</a:t>
            </a:r>
            <a:br>
              <a:rPr lang="ru-RU" sz="30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(ОРДИНАТУРА, ДПО) осень 2022 – зима 2023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DCE9BD9-8F26-5326-27E2-2EE774E9C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134045"/>
              </p:ext>
            </p:extLst>
          </p:nvPr>
        </p:nvGraphicFramePr>
        <p:xfrm>
          <a:off x="639914" y="1605579"/>
          <a:ext cx="10912171" cy="50191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18470">
                  <a:extLst>
                    <a:ext uri="{9D8B030D-6E8A-4147-A177-3AD203B41FA5}">
                      <a16:colId xmlns:a16="http://schemas.microsoft.com/office/drawing/2014/main" val="2955785547"/>
                    </a:ext>
                  </a:extLst>
                </a:gridCol>
                <a:gridCol w="1956816">
                  <a:extLst>
                    <a:ext uri="{9D8B030D-6E8A-4147-A177-3AD203B41FA5}">
                      <a16:colId xmlns:a16="http://schemas.microsoft.com/office/drawing/2014/main" val="3776374098"/>
                    </a:ext>
                  </a:extLst>
                </a:gridCol>
                <a:gridCol w="2231136">
                  <a:extLst>
                    <a:ext uri="{9D8B030D-6E8A-4147-A177-3AD203B41FA5}">
                      <a16:colId xmlns:a16="http://schemas.microsoft.com/office/drawing/2014/main" val="2592505583"/>
                    </a:ext>
                  </a:extLst>
                </a:gridCol>
                <a:gridCol w="2005749">
                  <a:extLst>
                    <a:ext uri="{9D8B030D-6E8A-4147-A177-3AD203B41FA5}">
                      <a16:colId xmlns:a16="http://schemas.microsoft.com/office/drawing/2014/main" val="1486369972"/>
                    </a:ext>
                  </a:extLst>
                </a:gridCol>
              </a:tblGrid>
              <a:tr h="68042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Специальность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Количество выпускников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этап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 этап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7499714"/>
                  </a:ext>
                </a:extLst>
              </a:tr>
              <a:tr h="334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Ультразвуковая диагностика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252457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Анестезиология и реаниматология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916135"/>
                  </a:ext>
                </a:extLst>
              </a:tr>
              <a:tr h="347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Инфекционные болезни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866063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Клиническая лабораторная диагностика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390876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Психиатрия – наркология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2527920"/>
                  </a:ext>
                </a:extLst>
              </a:tr>
              <a:tr h="30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Травматология и ортопедия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454925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Аллергология и иммунология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2+1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869723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Трансфузиология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8315348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Психотерапия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3178805"/>
                  </a:ext>
                </a:extLst>
              </a:tr>
              <a:tr h="251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Рентгенология 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18.01.2023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21.01.2023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6302280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Патологическая анатомия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21.01.2023 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365967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Гериатрия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19.01.2023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25.01.2023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37994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Судебно-медицинская экспертиза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19.01.2023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25.01.2023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344045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AE7BF7-267B-EB80-6280-8D4B8CA89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13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74D7-DC6A-4DBD-AF4E-DBD2E18D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"/>
            <a:ext cx="10667504" cy="1266090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ПЕРВИЧНАЯ СПЕЦИАЛИЗИРОВАННАЯ АККРЕДИТАЦИЯ</a:t>
            </a:r>
            <a:br>
              <a:rPr lang="ru-RU" sz="30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(ОРДИНАТУРА, ДПО) осень 2022 – зима 2023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DCE9BD9-8F26-5326-27E2-2EE774E9C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4305"/>
              </p:ext>
            </p:extLst>
          </p:nvPr>
        </p:nvGraphicFramePr>
        <p:xfrm>
          <a:off x="639914" y="1605579"/>
          <a:ext cx="10912171" cy="49592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18470">
                  <a:extLst>
                    <a:ext uri="{9D8B030D-6E8A-4147-A177-3AD203B41FA5}">
                      <a16:colId xmlns:a16="http://schemas.microsoft.com/office/drawing/2014/main" val="2955785547"/>
                    </a:ext>
                  </a:extLst>
                </a:gridCol>
                <a:gridCol w="1956816">
                  <a:extLst>
                    <a:ext uri="{9D8B030D-6E8A-4147-A177-3AD203B41FA5}">
                      <a16:colId xmlns:a16="http://schemas.microsoft.com/office/drawing/2014/main" val="3776374098"/>
                    </a:ext>
                  </a:extLst>
                </a:gridCol>
                <a:gridCol w="2231136">
                  <a:extLst>
                    <a:ext uri="{9D8B030D-6E8A-4147-A177-3AD203B41FA5}">
                      <a16:colId xmlns:a16="http://schemas.microsoft.com/office/drawing/2014/main" val="2592505583"/>
                    </a:ext>
                  </a:extLst>
                </a:gridCol>
                <a:gridCol w="2005749">
                  <a:extLst>
                    <a:ext uri="{9D8B030D-6E8A-4147-A177-3AD203B41FA5}">
                      <a16:colId xmlns:a16="http://schemas.microsoft.com/office/drawing/2014/main" val="1486369972"/>
                    </a:ext>
                  </a:extLst>
                </a:gridCol>
              </a:tblGrid>
              <a:tr h="66213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Специальность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Количество выпускников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этап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 этап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749971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Кардиология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7+1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20.01.2023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26.01.2023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916135"/>
                  </a:ext>
                </a:extLst>
              </a:tr>
              <a:tr h="347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Эндоскопия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26.01.2023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866063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Стоматология хирургическая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390876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Стоматология ортопедическая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14232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Стоматология терапевтическая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7353539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Функциональная диагностика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28.01.2023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2527920"/>
                  </a:ext>
                </a:extLst>
              </a:tr>
              <a:tr h="30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Онкология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26.01.2023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.2023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454925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Стоматология детская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06.02.</a:t>
                      </a: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09.02.2022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869723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Оториноларингология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06.02.</a:t>
                      </a: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09.02.2022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8315348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Терапия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06.02.</a:t>
                      </a: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09.02.2022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3178805"/>
                  </a:ext>
                </a:extLst>
              </a:tr>
              <a:tr h="251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ОЗиЗ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1+2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07.02.2023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10.02.2022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6302280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Колопроктология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07.02.2023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11.02.2022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365967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Косметология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07.02.2023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11.02.2022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3799446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32BB85-4460-D085-2F67-9B75A0C47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32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74D7-DC6A-4DBD-AF4E-DBD2E18D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"/>
            <a:ext cx="10667504" cy="1266090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ПЕРВИЧНАЯ СПЕЦИАЛИЗИРОВАННАЯ АККРЕДИТАЦИЯ</a:t>
            </a:r>
            <a:br>
              <a:rPr lang="ru-RU" sz="30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(ОРДИНАТУРА, ДПО) осень 2021 – зима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0B6E4-AFA9-6875-AB52-A82415043618}"/>
              </a:ext>
            </a:extLst>
          </p:cNvPr>
          <p:cNvSpPr txBox="1"/>
          <p:nvPr/>
        </p:nvSpPr>
        <p:spPr>
          <a:xfrm>
            <a:off x="379387" y="1397675"/>
            <a:ext cx="1026171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Clr>
                <a:srgbClr val="A21C28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  <a:cs typeface="Arial" panose="020B0604020202020204" pitchFamily="34" charset="0"/>
              </a:rPr>
              <a:t>Тренировки «специальные навыки» – </a:t>
            </a:r>
            <a:r>
              <a:rPr lang="ru-RU" sz="1800" b="1" dirty="0">
                <a:solidFill>
                  <a:prstClr val="black"/>
                </a:solidFill>
                <a:cs typeface="Arial" panose="020B0604020202020204" pitchFamily="34" charset="0"/>
              </a:rPr>
              <a:t>ПО ЗАПРОСУ </a:t>
            </a:r>
            <a:r>
              <a:rPr lang="ru-RU" sz="1800" dirty="0">
                <a:solidFill>
                  <a:prstClr val="black"/>
                </a:solidFill>
                <a:cs typeface="Arial" panose="020B0604020202020204" pitchFamily="34" charset="0"/>
              </a:rPr>
              <a:t>«выпускающей» кафедры в сопровождении сотрудника кафедры</a:t>
            </a:r>
          </a:p>
          <a:p>
            <a:pPr marL="380990" indent="-380990">
              <a:buClr>
                <a:srgbClr val="A21C28"/>
              </a:buClr>
              <a:buFont typeface="Wingdings" panose="05000000000000000000" pitchFamily="2" charset="2"/>
              <a:buChar char="ü"/>
            </a:pPr>
            <a:endParaRPr lang="ru-RU" sz="9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80990" indent="-380990">
              <a:buClr>
                <a:srgbClr val="A21C28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prstClr val="black"/>
                </a:solidFill>
                <a:cs typeface="Arial" panose="020B0604020202020204" pitchFamily="34" charset="0"/>
              </a:rPr>
              <a:t>ОЧНЫЙ</a:t>
            </a:r>
            <a:r>
              <a:rPr lang="ru-RU" sz="1800" dirty="0">
                <a:solidFill>
                  <a:prstClr val="black"/>
                </a:solidFill>
                <a:cs typeface="Arial" panose="020B0604020202020204" pitchFamily="34" charset="0"/>
              </a:rPr>
              <a:t> формат всех этапов</a:t>
            </a:r>
          </a:p>
          <a:p>
            <a:pPr marL="380990" indent="-380990">
              <a:buClr>
                <a:srgbClr val="A21C28"/>
              </a:buClr>
              <a:buFont typeface="Wingdings" panose="05000000000000000000" pitchFamily="2" charset="2"/>
              <a:buChar char="ü"/>
            </a:pPr>
            <a:endParaRPr lang="ru-RU" sz="9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80990" indent="-380990">
              <a:buClr>
                <a:srgbClr val="A21C28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prstClr val="black"/>
                </a:solidFill>
                <a:cs typeface="Arial" panose="020B0604020202020204" pitchFamily="34" charset="0"/>
              </a:rPr>
              <a:t>80 тестов </a:t>
            </a:r>
            <a:r>
              <a:rPr lang="ru-RU" sz="1800" dirty="0">
                <a:solidFill>
                  <a:prstClr val="black"/>
                </a:solidFill>
                <a:cs typeface="Arial" panose="020B0604020202020204" pitchFamily="34" charset="0"/>
              </a:rPr>
              <a:t>за 60 минут</a:t>
            </a:r>
          </a:p>
          <a:p>
            <a:pPr marL="380990" indent="-380990">
              <a:buClr>
                <a:srgbClr val="A21C28"/>
              </a:buClr>
              <a:buFont typeface="Wingdings" panose="05000000000000000000" pitchFamily="2" charset="2"/>
              <a:buChar char="ü"/>
            </a:pPr>
            <a:endParaRPr lang="ru-RU" sz="9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80990" indent="-380990">
              <a:buClr>
                <a:srgbClr val="A21C28"/>
              </a:buClr>
              <a:buFont typeface="Wingdings" panose="05000000000000000000" pitchFamily="2" charset="2"/>
              <a:buChar char="ü"/>
            </a:pPr>
            <a:r>
              <a:rPr lang="ru-RU" sz="1800" b="1" cap="all" dirty="0">
                <a:solidFill>
                  <a:prstClr val="black"/>
                </a:solidFill>
                <a:cs typeface="Arial" panose="020B0604020202020204" pitchFamily="34" charset="0"/>
              </a:rPr>
              <a:t>Изменение</a:t>
            </a:r>
            <a:r>
              <a:rPr lang="ru-RU" sz="1800" dirty="0">
                <a:solidFill>
                  <a:prstClr val="black"/>
                </a:solidFill>
                <a:cs typeface="Arial" panose="020B0604020202020204" pitchFamily="34" charset="0"/>
              </a:rPr>
              <a:t> паспортов станций! </a:t>
            </a:r>
          </a:p>
          <a:p>
            <a:pPr marL="380990" indent="-380990">
              <a:buClr>
                <a:srgbClr val="A21C28"/>
              </a:buClr>
              <a:buFont typeface="Wingdings" panose="05000000000000000000" pitchFamily="2" charset="2"/>
              <a:buChar char="ü"/>
            </a:pPr>
            <a:endParaRPr lang="ru-RU" sz="9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80990" indent="-380990">
              <a:buClr>
                <a:srgbClr val="A21C28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prstClr val="black"/>
                </a:solidFill>
                <a:cs typeface="Arial" panose="020B0604020202020204" pitchFamily="34" charset="0"/>
              </a:rPr>
              <a:t>ВСЕ</a:t>
            </a:r>
            <a:r>
              <a:rPr lang="ru-RU" sz="1800" dirty="0">
                <a:solidFill>
                  <a:prstClr val="black"/>
                </a:solidFill>
                <a:cs typeface="Arial" panose="020B0604020202020204" pitchFamily="34" charset="0"/>
              </a:rPr>
              <a:t> сценарии</a:t>
            </a:r>
          </a:p>
          <a:p>
            <a:pPr marL="380990" indent="-380990">
              <a:buClr>
                <a:srgbClr val="A21C28"/>
              </a:buClr>
              <a:buFont typeface="Wingdings" panose="05000000000000000000" pitchFamily="2" charset="2"/>
              <a:buChar char="ü"/>
            </a:pPr>
            <a:endParaRPr lang="ru-RU" sz="9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80990" indent="-380990">
              <a:buClr>
                <a:srgbClr val="A21C28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  <a:cs typeface="Arial" panose="020B0604020202020204" pitchFamily="34" charset="0"/>
              </a:rPr>
              <a:t>«</a:t>
            </a:r>
            <a:r>
              <a:rPr lang="ru-RU" sz="1800" cap="all" dirty="0">
                <a:solidFill>
                  <a:prstClr val="black"/>
                </a:solidFill>
                <a:cs typeface="Arial" panose="020B0604020202020204" pitchFamily="34" charset="0"/>
              </a:rPr>
              <a:t>сдано</a:t>
            </a:r>
            <a:r>
              <a:rPr lang="ru-RU" sz="1800" dirty="0">
                <a:solidFill>
                  <a:prstClr val="black"/>
                </a:solidFill>
                <a:cs typeface="Arial" panose="020B0604020202020204" pitchFamily="34" charset="0"/>
              </a:rPr>
              <a:t>» – </a:t>
            </a:r>
            <a:r>
              <a:rPr lang="ru-RU" sz="1800" b="1" dirty="0">
                <a:solidFill>
                  <a:prstClr val="black"/>
                </a:solidFill>
                <a:cs typeface="Arial" panose="020B0604020202020204" pitchFamily="34" charset="0"/>
              </a:rPr>
              <a:t>70%</a:t>
            </a:r>
            <a:r>
              <a:rPr lang="ru-RU" sz="1800" dirty="0">
                <a:solidFill>
                  <a:prstClr val="black"/>
                </a:solidFill>
                <a:cs typeface="Arial" panose="020B0604020202020204" pitchFamily="34" charset="0"/>
              </a:rPr>
              <a:t> и более </a:t>
            </a:r>
            <a:r>
              <a:rPr lang="ru-RU" sz="1800" b="1" dirty="0">
                <a:solidFill>
                  <a:prstClr val="black"/>
                </a:solidFill>
                <a:cs typeface="Arial" panose="020B0604020202020204" pitchFamily="34" charset="0"/>
              </a:rPr>
              <a:t>ПО КАЖДОЙ СТАНЦИИ </a:t>
            </a:r>
            <a:r>
              <a:rPr lang="ru-RU" sz="1800" dirty="0">
                <a:solidFill>
                  <a:prstClr val="black"/>
                </a:solidFill>
                <a:cs typeface="Arial" panose="020B0604020202020204" pitchFamily="34" charset="0"/>
              </a:rPr>
              <a:t>второго этапа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7CF364-6D9E-F4C0-06D4-5E46D8B5C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05F412-56F5-45BD-9959-DA1F4CAFC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9957"/>
            <a:ext cx="12192001" cy="53634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FAD2A-57C2-4E96-B94D-E37ED472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36" y="333518"/>
            <a:ext cx="10866391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2400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 – 2022 </a:t>
            </a:r>
            <a:r>
              <a:rPr lang="ru-RU" sz="24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уч. году проведено </a:t>
            </a:r>
            <a:r>
              <a:rPr lang="ru-RU" sz="2400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 заседаний</a:t>
            </a:r>
            <a:br>
              <a:rPr lang="ru-RU" sz="2400" b="1" cap="all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Центрального координационного </a:t>
            </a:r>
            <a:br>
              <a:rPr lang="ru-RU" sz="2400" b="1" cap="all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методического совета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85D8B-0AB5-4FB1-8D1F-998C55A42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7" t="8202" b="16655"/>
          <a:stretch/>
        </p:blipFill>
        <p:spPr bwMode="auto">
          <a:xfrm>
            <a:off x="1520465" y="1766496"/>
            <a:ext cx="3936192" cy="2333306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94097C-2492-4E08-B71C-A589D424A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24" r="5314"/>
          <a:stretch/>
        </p:blipFill>
        <p:spPr bwMode="auto">
          <a:xfrm>
            <a:off x="6735346" y="1766496"/>
            <a:ext cx="3936190" cy="233451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551643A-7518-4D64-894F-ADEC12AFC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5" r="5446"/>
          <a:stretch/>
        </p:blipFill>
        <p:spPr bwMode="auto">
          <a:xfrm>
            <a:off x="1520465" y="4280788"/>
            <a:ext cx="3914258" cy="2325285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B05E8EE5-54A7-44CF-889D-D75E59E69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15339" b="9716"/>
          <a:stretch/>
        </p:blipFill>
        <p:spPr bwMode="auto">
          <a:xfrm>
            <a:off x="6735345" y="4271555"/>
            <a:ext cx="3932668" cy="233451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CB4B09-D18D-3394-C781-5866EFBB442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98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>
            <a:extLst>
              <a:ext uri="{FF2B5EF4-FFF2-40B4-BE49-F238E27FC236}">
                <a16:creationId xmlns:a16="http://schemas.microsoft.com/office/drawing/2014/main" id="{41A55AA8-FD10-4034-B343-0B6E1E679951}"/>
              </a:ext>
            </a:extLst>
          </p:cNvPr>
          <p:cNvSpPr/>
          <p:nvPr/>
        </p:nvSpPr>
        <p:spPr>
          <a:xfrm>
            <a:off x="0" y="0"/>
            <a:ext cx="4079776" cy="6858000"/>
          </a:xfrm>
          <a:prstGeom prst="rect">
            <a:avLst/>
          </a:prstGeom>
          <a:solidFill>
            <a:schemeClr val="bg1">
              <a:lumMod val="85000"/>
              <a:alpha val="19607"/>
            </a:schemeClr>
          </a:solidFill>
        </p:spPr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B300B2B-657A-44C2-98F1-6C794B371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69" t="10122" r="14236"/>
          <a:stretch/>
        </p:blipFill>
        <p:spPr>
          <a:xfrm>
            <a:off x="0" y="694129"/>
            <a:ext cx="4079775" cy="616387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01F583E-0571-49EA-B5C5-E7E6AE1AF700}"/>
              </a:ext>
            </a:extLst>
          </p:cNvPr>
          <p:cNvSpPr txBox="1">
            <a:spLocks/>
          </p:cNvSpPr>
          <p:nvPr/>
        </p:nvSpPr>
        <p:spPr>
          <a:xfrm>
            <a:off x="1" y="694129"/>
            <a:ext cx="4079775" cy="5469742"/>
          </a:xfrm>
          <a:prstGeom prst="rect">
            <a:avLst/>
          </a:prstGeom>
        </p:spPr>
        <p:txBody>
          <a:bodyPr vert="horz" lIns="70338" tIns="35169" rIns="70338" bIns="35169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077" b="1" cap="all" dirty="0">
                <a:latin typeface="Verdana" panose="020B0604030504040204" pitchFamily="34" charset="0"/>
                <a:ea typeface="Verdana" panose="020B0604030504040204" pitchFamily="34" charset="0"/>
              </a:rPr>
              <a:t>РЕЗУЛЬТАТЫ работы методических комиссий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C72AC09-3512-486C-A8F1-7BE6BBF78B70}"/>
              </a:ext>
            </a:extLst>
          </p:cNvPr>
          <p:cNvSpPr/>
          <p:nvPr/>
        </p:nvSpPr>
        <p:spPr>
          <a:xfrm>
            <a:off x="4093576" y="509027"/>
            <a:ext cx="7817687" cy="6125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altLang="ru-RU" sz="1846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3200">
              <a:buClr>
                <a:srgbClr val="C00000"/>
              </a:buClr>
            </a:pPr>
            <a:endParaRPr lang="ru-RU" altLang="ru-RU" sz="769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утверждены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сроки прохождения аккредитаций на базе кафедры-центра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симуляционных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технологий для ординаторов, слушателей программ ПК и ПП; первичной аккредитации специалистов по специальностям высшего образования;</a:t>
            </a:r>
          </a:p>
          <a:p>
            <a:pPr marL="23200">
              <a:buClr>
                <a:srgbClr val="C00000"/>
              </a:buClr>
            </a:pPr>
            <a:endParaRPr lang="ru-RU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ПОДВЕДЕНЫ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итоги повышения квалификации ППС за 2021 г. и определены перспективы на 2022 г.;</a:t>
            </a: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ПРОВЕДЕНА </a:t>
            </a: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подготовка к профессионально-общественной аккредитации</a:t>
            </a: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altLang="ru-RU" sz="1846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529B17-539C-F3D7-03D9-970A0398A6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36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371850" y="1858746"/>
            <a:ext cx="3448301" cy="53978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1692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2020-2021 уч. год</a:t>
            </a:r>
            <a:endParaRPr lang="en-US" altLang="zh-CN" sz="1692" b="1" dirty="0">
              <a:solidFill>
                <a:srgbClr val="A21C28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71878" y="1858746"/>
            <a:ext cx="3542657" cy="53978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1692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2021-2022 уч. год</a:t>
            </a:r>
            <a:endParaRPr lang="en-US" altLang="zh-CN" sz="1692" b="1" dirty="0">
              <a:solidFill>
                <a:srgbClr val="A21C28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77742" y="1837746"/>
            <a:ext cx="3319632" cy="58836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92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2019-2020 уч. год  </a:t>
            </a: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8132904" y="2398528"/>
            <a:ext cx="3960000" cy="12088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34A90"/>
                </a:solidFill>
                <a:ea typeface="Lato" pitchFamily="34" charset="0"/>
                <a:cs typeface="Lato" pitchFamily="34" charset="0"/>
              </a:rPr>
              <a:t>829 </a:t>
            </a:r>
            <a:r>
              <a:rPr lang="ru-RU" sz="1300" dirty="0">
                <a:ea typeface="Lato" pitchFamily="34" charset="0"/>
                <a:cs typeface="Lato" pitchFamily="34" charset="0"/>
              </a:rPr>
              <a:t>преподавателей прошли обучение.</a:t>
            </a:r>
          </a:p>
          <a:p>
            <a:endParaRPr lang="ru-RU" sz="1300" dirty="0">
              <a:ea typeface="Lato" pitchFamily="34" charset="0"/>
              <a:cs typeface="Lato" pitchFamily="34" charset="0"/>
            </a:endParaRPr>
          </a:p>
          <a:p>
            <a:r>
              <a:rPr lang="ru-RU" sz="1300" dirty="0">
                <a:ea typeface="Lato" pitchFamily="34" charset="0"/>
                <a:cs typeface="Lato" pitchFamily="34" charset="0"/>
              </a:rPr>
              <a:t>Зарегистрирован</a:t>
            </a:r>
            <a:r>
              <a:rPr lang="ru-RU" sz="1300" b="1" dirty="0">
                <a:solidFill>
                  <a:srgbClr val="BF0426"/>
                </a:solidFill>
                <a:ea typeface="Lato" pitchFamily="34" charset="0"/>
                <a:cs typeface="Lato" pitchFamily="34" charset="0"/>
              </a:rPr>
              <a:t> </a:t>
            </a:r>
            <a:r>
              <a:rPr lang="ru-RU" sz="1300" b="1" dirty="0">
                <a:solidFill>
                  <a:srgbClr val="034A90"/>
                </a:solidFill>
                <a:ea typeface="Lato" pitchFamily="34" charset="0"/>
                <a:cs typeface="Lato" pitchFamily="34" charset="0"/>
              </a:rPr>
              <a:t>1308</a:t>
            </a:r>
            <a:r>
              <a:rPr lang="ru-RU" sz="1300" b="1" dirty="0">
                <a:solidFill>
                  <a:srgbClr val="00B050"/>
                </a:solidFill>
                <a:ea typeface="Lato" pitchFamily="34" charset="0"/>
                <a:cs typeface="Lato" pitchFamily="34" charset="0"/>
              </a:rPr>
              <a:t> </a:t>
            </a:r>
            <a:r>
              <a:rPr lang="ru-RU" sz="1300" dirty="0">
                <a:ea typeface="Lato" pitchFamily="34" charset="0"/>
                <a:cs typeface="Lato" pitchFamily="34" charset="0"/>
              </a:rPr>
              <a:t>факт ПК и ПП:</a:t>
            </a:r>
          </a:p>
          <a:p>
            <a:pPr marL="219799" indent="-219799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034A90"/>
                </a:solidFill>
                <a:ea typeface="Lato" pitchFamily="34" charset="0"/>
                <a:cs typeface="Lato" pitchFamily="34" charset="0"/>
              </a:rPr>
              <a:t>1093</a:t>
            </a:r>
            <a:r>
              <a:rPr lang="ru-RU" sz="1300" dirty="0">
                <a:solidFill>
                  <a:srgbClr val="FF0000"/>
                </a:solidFill>
                <a:ea typeface="Lato" pitchFamily="34" charset="0"/>
                <a:cs typeface="Lato" pitchFamily="34" charset="0"/>
              </a:rPr>
              <a:t> </a:t>
            </a:r>
            <a:r>
              <a:rPr lang="ru-RU" sz="1300" dirty="0">
                <a:ea typeface="Lato" pitchFamily="34" charset="0"/>
                <a:cs typeface="Lato" pitchFamily="34" charset="0"/>
              </a:rPr>
              <a:t>на базе </a:t>
            </a:r>
            <a:r>
              <a:rPr lang="ru-RU" sz="1300" dirty="0" err="1">
                <a:ea typeface="Lato" pitchFamily="34" charset="0"/>
                <a:cs typeface="Lato" pitchFamily="34" charset="0"/>
              </a:rPr>
              <a:t>КрасГМУ</a:t>
            </a:r>
            <a:endParaRPr lang="ru-RU" sz="1300" dirty="0">
              <a:ea typeface="Lato" pitchFamily="34" charset="0"/>
              <a:cs typeface="Lato" pitchFamily="34" charset="0"/>
            </a:endParaRPr>
          </a:p>
          <a:p>
            <a:pPr marL="219799" indent="-219799">
              <a:buClr>
                <a:srgbClr val="034A90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FF0000"/>
                </a:solidFill>
                <a:ea typeface="Lato" pitchFamily="34" charset="0"/>
                <a:cs typeface="Lato" pitchFamily="34" charset="0"/>
              </a:rPr>
              <a:t> </a:t>
            </a:r>
            <a:r>
              <a:rPr lang="ru-RU" sz="1300" b="1" dirty="0">
                <a:solidFill>
                  <a:srgbClr val="034A90"/>
                </a:solidFill>
                <a:ea typeface="Lato" pitchFamily="34" charset="0"/>
                <a:cs typeface="Lato" pitchFamily="34" charset="0"/>
              </a:rPr>
              <a:t>215</a:t>
            </a:r>
            <a:r>
              <a:rPr lang="ru-RU" sz="1300" dirty="0">
                <a:solidFill>
                  <a:srgbClr val="FF0000"/>
                </a:solidFill>
                <a:ea typeface="Lato" pitchFamily="34" charset="0"/>
                <a:cs typeface="Lato" pitchFamily="34" charset="0"/>
              </a:rPr>
              <a:t> </a:t>
            </a:r>
            <a:r>
              <a:rPr lang="ru-RU" sz="1300" dirty="0">
                <a:ea typeface="Lato" pitchFamily="34" charset="0"/>
                <a:cs typeface="Lato" pitchFamily="34" charset="0"/>
              </a:rPr>
              <a:t>в сторонних организациях.</a:t>
            </a:r>
            <a:endParaRPr lang="ru-RU" altLang="ru-RU" sz="1300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4116000" y="2398528"/>
            <a:ext cx="3960000" cy="12088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34A90"/>
                </a:solidFill>
                <a:ea typeface="Lato" pitchFamily="34" charset="0"/>
                <a:cs typeface="Lato" pitchFamily="34" charset="0"/>
              </a:rPr>
              <a:t>835</a:t>
            </a:r>
            <a:r>
              <a:rPr lang="ru-RU" sz="1300" b="1" dirty="0">
                <a:solidFill>
                  <a:srgbClr val="BF0426"/>
                </a:solidFill>
                <a:ea typeface="Lato" pitchFamily="34" charset="0"/>
                <a:cs typeface="Lato" pitchFamily="34" charset="0"/>
              </a:rPr>
              <a:t> </a:t>
            </a:r>
            <a:r>
              <a:rPr lang="ru-RU" sz="1300" dirty="0">
                <a:ea typeface="Lato" pitchFamily="34" charset="0"/>
                <a:cs typeface="Lato" pitchFamily="34" charset="0"/>
              </a:rPr>
              <a:t>преподавателей прошли обучение.</a:t>
            </a:r>
          </a:p>
          <a:p>
            <a:endParaRPr lang="ru-RU" sz="1300" dirty="0">
              <a:ea typeface="Lato" pitchFamily="34" charset="0"/>
              <a:cs typeface="Lato" pitchFamily="34" charset="0"/>
            </a:endParaRPr>
          </a:p>
          <a:p>
            <a:r>
              <a:rPr lang="ru-RU" sz="1300" dirty="0">
                <a:ea typeface="Lato" pitchFamily="34" charset="0"/>
                <a:cs typeface="Lato" pitchFamily="34" charset="0"/>
              </a:rPr>
              <a:t>Зарегистрирован </a:t>
            </a:r>
            <a:r>
              <a:rPr lang="ru-RU" sz="1300" b="1" dirty="0">
                <a:solidFill>
                  <a:srgbClr val="034A90"/>
                </a:solidFill>
                <a:ea typeface="Lato" pitchFamily="34" charset="0"/>
                <a:cs typeface="Lato" pitchFamily="34" charset="0"/>
              </a:rPr>
              <a:t>1241</a:t>
            </a:r>
            <a:r>
              <a:rPr lang="ru-RU" sz="1300" b="1" dirty="0">
                <a:solidFill>
                  <a:srgbClr val="BF0426"/>
                </a:solidFill>
                <a:ea typeface="Lato" pitchFamily="34" charset="0"/>
                <a:cs typeface="Lato" pitchFamily="34" charset="0"/>
              </a:rPr>
              <a:t> </a:t>
            </a:r>
            <a:r>
              <a:rPr lang="ru-RU" sz="1300" dirty="0">
                <a:ea typeface="Lato" pitchFamily="34" charset="0"/>
                <a:cs typeface="Lato" pitchFamily="34" charset="0"/>
              </a:rPr>
              <a:t>факт ПК и ПП:</a:t>
            </a:r>
          </a:p>
          <a:p>
            <a:pPr marL="219799" indent="-219799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034A90"/>
                </a:solidFill>
                <a:ea typeface="Lato" pitchFamily="34" charset="0"/>
                <a:cs typeface="Lato" pitchFamily="34" charset="0"/>
              </a:rPr>
              <a:t>1006</a:t>
            </a:r>
            <a:r>
              <a:rPr lang="ru-RU" sz="1300" dirty="0">
                <a:ea typeface="Lato" pitchFamily="34" charset="0"/>
                <a:cs typeface="Lato" pitchFamily="34" charset="0"/>
              </a:rPr>
              <a:t> на базе </a:t>
            </a:r>
            <a:r>
              <a:rPr lang="ru-RU" sz="1300" dirty="0" err="1">
                <a:ea typeface="Lato" pitchFamily="34" charset="0"/>
                <a:cs typeface="Lato" pitchFamily="34" charset="0"/>
              </a:rPr>
              <a:t>КрасГМУ</a:t>
            </a:r>
            <a:endParaRPr lang="ru-RU" sz="1300" dirty="0">
              <a:ea typeface="Lato" pitchFamily="34" charset="0"/>
              <a:cs typeface="Lato" pitchFamily="34" charset="0"/>
            </a:endParaRPr>
          </a:p>
          <a:p>
            <a:pPr marL="219799" indent="-219799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034A90"/>
                </a:solidFill>
                <a:ea typeface="Lato" pitchFamily="34" charset="0"/>
                <a:cs typeface="Lato" pitchFamily="34" charset="0"/>
              </a:rPr>
              <a:t>235</a:t>
            </a:r>
            <a:r>
              <a:rPr lang="ru-RU" sz="1300" dirty="0">
                <a:solidFill>
                  <a:srgbClr val="00B050"/>
                </a:solidFill>
                <a:ea typeface="Lato" pitchFamily="34" charset="0"/>
                <a:cs typeface="Lato" pitchFamily="34" charset="0"/>
              </a:rPr>
              <a:t> </a:t>
            </a:r>
            <a:r>
              <a:rPr lang="ru-RU" sz="1300" dirty="0">
                <a:ea typeface="Lato" pitchFamily="34" charset="0"/>
                <a:cs typeface="Lato" pitchFamily="34" charset="0"/>
              </a:rPr>
              <a:t>в сторонних организациях</a:t>
            </a:r>
            <a:endParaRPr lang="ru-RU" altLang="ru-RU" sz="1300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99096" y="2385180"/>
            <a:ext cx="3960000" cy="12088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34A90"/>
                </a:solidFill>
                <a:ea typeface="Lato" pitchFamily="34" charset="0"/>
                <a:cs typeface="Lato" pitchFamily="34" charset="0"/>
              </a:rPr>
              <a:t>1289</a:t>
            </a:r>
            <a:r>
              <a:rPr lang="ru-RU" sz="1300" b="1" dirty="0">
                <a:solidFill>
                  <a:srgbClr val="BF0426"/>
                </a:solidFill>
                <a:ea typeface="Lato" pitchFamily="34" charset="0"/>
                <a:cs typeface="Lato" pitchFamily="34" charset="0"/>
              </a:rPr>
              <a:t> </a:t>
            </a:r>
            <a:r>
              <a:rPr lang="ru-RU" sz="1300" dirty="0">
                <a:ea typeface="Lato" pitchFamily="34" charset="0"/>
                <a:cs typeface="Lato" pitchFamily="34" charset="0"/>
              </a:rPr>
              <a:t>преподавателей прошли обучение.</a:t>
            </a:r>
          </a:p>
          <a:p>
            <a:endParaRPr lang="ru-RU" sz="1300" dirty="0">
              <a:ea typeface="Lato" pitchFamily="34" charset="0"/>
              <a:cs typeface="Lato" pitchFamily="34" charset="0"/>
            </a:endParaRPr>
          </a:p>
          <a:p>
            <a:r>
              <a:rPr lang="ru-RU" sz="1300" dirty="0">
                <a:ea typeface="Lato" pitchFamily="34" charset="0"/>
                <a:cs typeface="Lato" pitchFamily="34" charset="0"/>
              </a:rPr>
              <a:t>Зарегистрировано </a:t>
            </a:r>
            <a:r>
              <a:rPr lang="ru-RU" sz="1300" b="1" dirty="0">
                <a:solidFill>
                  <a:srgbClr val="034A90"/>
                </a:solidFill>
                <a:ea typeface="Lato" pitchFamily="34" charset="0"/>
                <a:cs typeface="Lato" pitchFamily="34" charset="0"/>
              </a:rPr>
              <a:t>2227</a:t>
            </a:r>
            <a:r>
              <a:rPr lang="ru-RU" sz="1300" b="1" dirty="0">
                <a:solidFill>
                  <a:srgbClr val="00B050"/>
                </a:solidFill>
                <a:ea typeface="Lato" pitchFamily="34" charset="0"/>
                <a:cs typeface="Lato" pitchFamily="34" charset="0"/>
              </a:rPr>
              <a:t> </a:t>
            </a:r>
            <a:r>
              <a:rPr lang="ru-RU" sz="1300" dirty="0">
                <a:ea typeface="Lato" pitchFamily="34" charset="0"/>
                <a:cs typeface="Lato" pitchFamily="34" charset="0"/>
              </a:rPr>
              <a:t>фактов ПК и ПП:</a:t>
            </a:r>
          </a:p>
          <a:p>
            <a:pPr marL="219799" indent="-219799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034A90"/>
                </a:solidFill>
                <a:ea typeface="Lato" pitchFamily="34" charset="0"/>
                <a:cs typeface="Lato" pitchFamily="34" charset="0"/>
              </a:rPr>
              <a:t>1992</a:t>
            </a:r>
            <a:r>
              <a:rPr lang="ru-RU" sz="1300" dirty="0">
                <a:ea typeface="Lato" pitchFamily="34" charset="0"/>
                <a:cs typeface="Lato" pitchFamily="34" charset="0"/>
              </a:rPr>
              <a:t> на базе </a:t>
            </a:r>
            <a:r>
              <a:rPr lang="ru-RU" sz="1300" dirty="0" err="1">
                <a:ea typeface="Lato" pitchFamily="34" charset="0"/>
                <a:cs typeface="Lato" pitchFamily="34" charset="0"/>
              </a:rPr>
              <a:t>КрасГМУ</a:t>
            </a:r>
            <a:endParaRPr lang="ru-RU" sz="1300" dirty="0">
              <a:ea typeface="Lato" pitchFamily="34" charset="0"/>
              <a:cs typeface="Lato" pitchFamily="34" charset="0"/>
            </a:endParaRPr>
          </a:p>
          <a:p>
            <a:pPr marL="219799" indent="-219799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034A90"/>
                </a:solidFill>
                <a:ea typeface="Lato" pitchFamily="34" charset="0"/>
                <a:cs typeface="Lato" pitchFamily="34" charset="0"/>
              </a:rPr>
              <a:t>235</a:t>
            </a:r>
            <a:r>
              <a:rPr lang="ru-RU" sz="1300" dirty="0">
                <a:solidFill>
                  <a:srgbClr val="00B050"/>
                </a:solidFill>
                <a:ea typeface="Lato" pitchFamily="34" charset="0"/>
                <a:cs typeface="Lato" pitchFamily="34" charset="0"/>
              </a:rPr>
              <a:t> </a:t>
            </a:r>
            <a:r>
              <a:rPr lang="ru-RU" sz="1300" dirty="0">
                <a:ea typeface="Lato" pitchFamily="34" charset="0"/>
                <a:cs typeface="Lato" pitchFamily="34" charset="0"/>
              </a:rPr>
              <a:t>в сторонних организациях</a:t>
            </a:r>
            <a:endParaRPr lang="ru-RU" altLang="ru-RU" sz="1300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7C025B0-5F18-309E-F23D-2416BF888C97}"/>
              </a:ext>
            </a:extLst>
          </p:cNvPr>
          <p:cNvSpPr txBox="1">
            <a:spLocks/>
          </p:cNvSpPr>
          <p:nvPr/>
        </p:nvSpPr>
        <p:spPr>
          <a:xfrm>
            <a:off x="4371850" y="4183934"/>
            <a:ext cx="3448301" cy="53978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1692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2022-2023 уч. год</a:t>
            </a:r>
            <a:endParaRPr lang="en-US" altLang="zh-CN" sz="1692" b="1" dirty="0">
              <a:solidFill>
                <a:srgbClr val="A21C28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2EDD4C9-C9C2-F479-267E-1D276E157F02}"/>
              </a:ext>
            </a:extLst>
          </p:cNvPr>
          <p:cNvSpPr/>
          <p:nvPr/>
        </p:nvSpPr>
        <p:spPr>
          <a:xfrm>
            <a:off x="4157538" y="4710368"/>
            <a:ext cx="3960000" cy="14301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34A90"/>
                </a:solidFill>
                <a:ea typeface="Lato" pitchFamily="34" charset="0"/>
                <a:cs typeface="Lato" pitchFamily="34" charset="0"/>
              </a:rPr>
              <a:t>544</a:t>
            </a:r>
            <a:r>
              <a:rPr lang="ru-RU" sz="1300" b="1" dirty="0">
                <a:solidFill>
                  <a:srgbClr val="BF0426"/>
                </a:solidFill>
                <a:ea typeface="Lato" pitchFamily="34" charset="0"/>
                <a:cs typeface="Lato" pitchFamily="34" charset="0"/>
              </a:rPr>
              <a:t> </a:t>
            </a:r>
            <a:r>
              <a:rPr lang="ru-RU" sz="1300" dirty="0">
                <a:ea typeface="Lato" pitchFamily="34" charset="0"/>
                <a:cs typeface="Lato" pitchFamily="34" charset="0"/>
              </a:rPr>
              <a:t>преподавателей прошли обучение.</a:t>
            </a:r>
          </a:p>
          <a:p>
            <a:endParaRPr lang="ru-RU" sz="1300" dirty="0">
              <a:ea typeface="Lato" pitchFamily="34" charset="0"/>
              <a:cs typeface="Lato" pitchFamily="34" charset="0"/>
            </a:endParaRPr>
          </a:p>
          <a:p>
            <a:r>
              <a:rPr lang="ru-RU" sz="1300" dirty="0">
                <a:ea typeface="Lato" pitchFamily="34" charset="0"/>
                <a:cs typeface="Lato" pitchFamily="34" charset="0"/>
              </a:rPr>
              <a:t>Зарегистрировано </a:t>
            </a:r>
            <a:r>
              <a:rPr lang="ru-RU" sz="1300" b="1" dirty="0">
                <a:solidFill>
                  <a:srgbClr val="034A90"/>
                </a:solidFill>
                <a:ea typeface="Lato" pitchFamily="34" charset="0"/>
                <a:cs typeface="Lato" pitchFamily="34" charset="0"/>
              </a:rPr>
              <a:t>1182</a:t>
            </a:r>
            <a:r>
              <a:rPr lang="ru-RU" sz="1300" b="1" dirty="0">
                <a:solidFill>
                  <a:srgbClr val="BF0426"/>
                </a:solidFill>
                <a:ea typeface="Lato" pitchFamily="34" charset="0"/>
                <a:cs typeface="Lato" pitchFamily="34" charset="0"/>
              </a:rPr>
              <a:t> </a:t>
            </a:r>
            <a:r>
              <a:rPr lang="ru-RU" sz="1300" dirty="0">
                <a:ea typeface="Lato" pitchFamily="34" charset="0"/>
                <a:cs typeface="Lato" pitchFamily="34" charset="0"/>
              </a:rPr>
              <a:t>фактов ПК и ПП:</a:t>
            </a:r>
          </a:p>
          <a:p>
            <a:pPr marL="219799" indent="-219799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034A90"/>
                </a:solidFill>
                <a:ea typeface="Lato" pitchFamily="34" charset="0"/>
                <a:cs typeface="Lato" pitchFamily="34" charset="0"/>
              </a:rPr>
              <a:t>1113</a:t>
            </a:r>
            <a:r>
              <a:rPr lang="ru-RU" sz="1300" dirty="0">
                <a:ea typeface="Lato" pitchFamily="34" charset="0"/>
                <a:cs typeface="Lato" pitchFamily="34" charset="0"/>
              </a:rPr>
              <a:t> на базе </a:t>
            </a:r>
            <a:r>
              <a:rPr lang="ru-RU" sz="1300" dirty="0" err="1">
                <a:ea typeface="Lato" pitchFamily="34" charset="0"/>
                <a:cs typeface="Lato" pitchFamily="34" charset="0"/>
              </a:rPr>
              <a:t>КрасГМУ</a:t>
            </a:r>
            <a:endParaRPr lang="ru-RU" sz="1300" dirty="0">
              <a:ea typeface="Lato" pitchFamily="34" charset="0"/>
              <a:cs typeface="Lato" pitchFamily="34" charset="0"/>
            </a:endParaRPr>
          </a:p>
          <a:p>
            <a:pPr marL="219799" indent="-219799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034A90"/>
                </a:solidFill>
                <a:ea typeface="Lato" pitchFamily="34" charset="0"/>
                <a:cs typeface="Lato" pitchFamily="34" charset="0"/>
              </a:rPr>
              <a:t>69</a:t>
            </a:r>
            <a:r>
              <a:rPr lang="ru-RU" sz="1300" dirty="0">
                <a:solidFill>
                  <a:srgbClr val="00B050"/>
                </a:solidFill>
                <a:ea typeface="Lato" pitchFamily="34" charset="0"/>
                <a:cs typeface="Lato" pitchFamily="34" charset="0"/>
              </a:rPr>
              <a:t> </a:t>
            </a:r>
            <a:r>
              <a:rPr lang="ru-RU" sz="1300" dirty="0">
                <a:ea typeface="Lato" pitchFamily="34" charset="0"/>
                <a:cs typeface="Lato" pitchFamily="34" charset="0"/>
              </a:rPr>
              <a:t>в сторонних организациях</a:t>
            </a:r>
            <a:endParaRPr lang="ru-RU" altLang="ru-RU" sz="1300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620E4-22EF-C4C2-1FEE-841E346B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41466"/>
            <a:ext cx="10972800" cy="370052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Обучение</a:t>
            </a:r>
            <a:r>
              <a:rPr lang="ru-RU" sz="2400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ru-RU" sz="2400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ПРОФЕССОРСКО-ПРЕПОДАВАТЕЛЬСКОГО СОСТАВА </a:t>
            </a:r>
            <a:endParaRPr lang="ru-RU" sz="2400" b="1" cap="all" dirty="0">
              <a:solidFill>
                <a:srgbClr val="A21C2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B570F6-0939-D378-1B23-5CA1DDCD0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79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74D7-DC6A-4DBD-AF4E-DBD2E18D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3" y="3"/>
            <a:ext cx="10667504" cy="1340424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ПРОГРАММЫ ДПП</a:t>
            </a:r>
            <a:endParaRPr lang="ru-RU" sz="3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383" y="1074923"/>
            <a:ext cx="1181446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РАЗРАБОТАННЫЕ НА БАЗЕ КРАСГМУ </a:t>
            </a:r>
          </a:p>
          <a:p>
            <a:r>
              <a:rPr lang="ru-RU" sz="1400" b="1" dirty="0"/>
              <a:t>Февраль 2022 г. ДПП ПК 36 час. </a:t>
            </a:r>
          </a:p>
          <a:p>
            <a:r>
              <a:rPr lang="ru-RU" sz="1400" dirty="0"/>
              <a:t>«Инновационные образовательные технологии в учебном процессе медицинского вуза» </a:t>
            </a:r>
            <a:r>
              <a:rPr lang="ru-RU" sz="1400" b="1" dirty="0">
                <a:solidFill>
                  <a:srgbClr val="A21C28"/>
                </a:solidFill>
              </a:rPr>
              <a:t>400  человек </a:t>
            </a:r>
          </a:p>
          <a:p>
            <a:endParaRPr lang="ru-RU" sz="800" b="1" dirty="0"/>
          </a:p>
          <a:p>
            <a:r>
              <a:rPr lang="ru-RU" sz="1400" b="1" dirty="0"/>
              <a:t>Март 2022 г. ДПП ПК 36 час. </a:t>
            </a:r>
          </a:p>
          <a:p>
            <a:r>
              <a:rPr lang="ru-RU" sz="1400" dirty="0"/>
              <a:t>«Информационно-коммуникационные и </a:t>
            </a:r>
            <a:r>
              <a:rPr lang="ru-RU" sz="1400" dirty="0" err="1"/>
              <a:t>web</a:t>
            </a:r>
            <a:r>
              <a:rPr lang="ru-RU" sz="1400" dirty="0"/>
              <a:t>-технологии в учебной и проектной деятельности преподавателя»</a:t>
            </a:r>
            <a:r>
              <a:rPr lang="ru-RU" sz="1400" b="1" dirty="0"/>
              <a:t> </a:t>
            </a:r>
            <a:r>
              <a:rPr lang="en-US" sz="1400" b="1" dirty="0"/>
              <a:t> </a:t>
            </a:r>
            <a:r>
              <a:rPr lang="ru-RU" sz="1400" b="1" dirty="0">
                <a:solidFill>
                  <a:srgbClr val="A21C28"/>
                </a:solidFill>
              </a:rPr>
              <a:t>25 человек</a:t>
            </a:r>
          </a:p>
          <a:p>
            <a:endParaRPr lang="ru-RU" sz="800" b="1" dirty="0"/>
          </a:p>
          <a:p>
            <a:r>
              <a:rPr lang="ru-RU" sz="1400" b="1" dirty="0"/>
              <a:t>Апрель 2022 г. ДПП ПК 36 час. </a:t>
            </a:r>
          </a:p>
          <a:p>
            <a:r>
              <a:rPr lang="ru-RU" sz="1400" dirty="0"/>
              <a:t>«Медико-психологические признаки и последствия агрессивного и </a:t>
            </a:r>
            <a:r>
              <a:rPr lang="ru-RU" sz="1400" dirty="0" err="1"/>
              <a:t>аутоагрессивного</a:t>
            </a:r>
            <a:r>
              <a:rPr lang="ru-RU" sz="1400" dirty="0"/>
              <a:t> поведения» </a:t>
            </a:r>
            <a:r>
              <a:rPr lang="ru-RU" sz="1400" b="1" dirty="0">
                <a:solidFill>
                  <a:srgbClr val="A21C28"/>
                </a:solidFill>
              </a:rPr>
              <a:t>48 человек</a:t>
            </a:r>
          </a:p>
          <a:p>
            <a:r>
              <a:rPr lang="ru-RU" sz="1400" dirty="0"/>
              <a:t>«Доступная среда для лиц с ограниченными возможностями здоровья»</a:t>
            </a:r>
            <a:r>
              <a:rPr lang="ru-RU" sz="1400" b="1" dirty="0"/>
              <a:t> </a:t>
            </a:r>
            <a:r>
              <a:rPr lang="ru-RU" sz="1400" b="1" dirty="0">
                <a:solidFill>
                  <a:srgbClr val="A21C28"/>
                </a:solidFill>
              </a:rPr>
              <a:t>170 человек</a:t>
            </a:r>
          </a:p>
          <a:p>
            <a:endParaRPr lang="ru-RU" sz="800" b="1" dirty="0">
              <a:solidFill>
                <a:srgbClr val="A21C28"/>
              </a:solidFill>
            </a:endParaRPr>
          </a:p>
          <a:p>
            <a:r>
              <a:rPr lang="ru-RU" sz="1400" b="1" dirty="0"/>
              <a:t>Сентябрь - ноябрь 2022 г. ДПП ПК 18 час. </a:t>
            </a:r>
          </a:p>
          <a:p>
            <a:r>
              <a:rPr lang="ru-RU" sz="1400" dirty="0"/>
              <a:t>«Организация воспитательной работы в университете» </a:t>
            </a:r>
            <a:r>
              <a:rPr lang="ru-RU" sz="1400" b="1" dirty="0">
                <a:solidFill>
                  <a:srgbClr val="A21C28"/>
                </a:solidFill>
              </a:rPr>
              <a:t>37 человек</a:t>
            </a:r>
          </a:p>
          <a:p>
            <a:endParaRPr lang="ru-RU" sz="800" b="1" dirty="0"/>
          </a:p>
          <a:p>
            <a:r>
              <a:rPr lang="ru-RU" sz="1400" b="1" dirty="0"/>
              <a:t>Октябрь 2022 г. - январь 2023 г. ДПП ПК 18 час. </a:t>
            </a:r>
            <a:endParaRPr lang="ru-RU" sz="1400" b="1" dirty="0">
              <a:solidFill>
                <a:srgbClr val="A21C28"/>
              </a:solidFill>
            </a:endParaRPr>
          </a:p>
          <a:p>
            <a:r>
              <a:rPr lang="ru-RU" sz="1400" dirty="0"/>
              <a:t>«Оказание первой помощи педагогическими работниками»</a:t>
            </a:r>
            <a:r>
              <a:rPr lang="ru-RU" sz="1400" b="1" dirty="0"/>
              <a:t> </a:t>
            </a:r>
            <a:r>
              <a:rPr lang="ru-RU" sz="1400" b="1" dirty="0">
                <a:solidFill>
                  <a:srgbClr val="A21C28"/>
                </a:solidFill>
              </a:rPr>
              <a:t>744 человек (продолжают обучение)</a:t>
            </a:r>
          </a:p>
          <a:p>
            <a:endParaRPr lang="ru-RU" sz="800" b="1" dirty="0"/>
          </a:p>
          <a:p>
            <a:r>
              <a:rPr lang="ru-RU" sz="1400" b="1" dirty="0"/>
              <a:t>Ноябрь 2022 г. ДПП ПК 72 час. </a:t>
            </a:r>
          </a:p>
          <a:p>
            <a:r>
              <a:rPr lang="ru-RU" sz="1400" dirty="0"/>
              <a:t>«Медико-психологические признаки и последствия агрессивного и </a:t>
            </a:r>
            <a:r>
              <a:rPr lang="ru-RU" sz="1400" dirty="0" err="1"/>
              <a:t>аутоагрессивного</a:t>
            </a:r>
            <a:r>
              <a:rPr lang="ru-RU" sz="1400" dirty="0"/>
              <a:t> поведения» </a:t>
            </a:r>
            <a:r>
              <a:rPr lang="en-US" sz="1400" b="1" dirty="0">
                <a:solidFill>
                  <a:srgbClr val="A21C28"/>
                </a:solidFill>
              </a:rPr>
              <a:t>510 </a:t>
            </a:r>
            <a:r>
              <a:rPr lang="ru-RU" sz="1400" b="1" dirty="0">
                <a:solidFill>
                  <a:srgbClr val="A21C28"/>
                </a:solidFill>
              </a:rPr>
              <a:t>человек</a:t>
            </a:r>
          </a:p>
          <a:p>
            <a:endParaRPr lang="ru-RU" sz="800" b="1" dirty="0"/>
          </a:p>
          <a:p>
            <a:r>
              <a:rPr lang="ru-RU" sz="1400" b="1" dirty="0"/>
              <a:t>Май, декабрь 2022 г. - ДПП ПК 144 час. </a:t>
            </a:r>
          </a:p>
          <a:p>
            <a:r>
              <a:rPr lang="ru-RU" sz="1400" dirty="0"/>
              <a:t>«Школа молодого преподавателя» </a:t>
            </a:r>
            <a:r>
              <a:rPr lang="ru-RU" sz="1400" b="1" dirty="0">
                <a:solidFill>
                  <a:srgbClr val="A21C28"/>
                </a:solidFill>
              </a:rPr>
              <a:t>41 человек</a:t>
            </a:r>
          </a:p>
          <a:p>
            <a:endParaRPr lang="ru-RU" sz="800" b="1" dirty="0"/>
          </a:p>
          <a:p>
            <a:r>
              <a:rPr lang="ru-RU" sz="1400" b="1" dirty="0"/>
              <a:t>Июнь 2022 г. ДПП ПК 72 час. </a:t>
            </a:r>
          </a:p>
          <a:p>
            <a:r>
              <a:rPr lang="ru-RU" sz="1400" dirty="0"/>
              <a:t>«Школа педагога-куратора: теория и методика воспитательной работы»  </a:t>
            </a:r>
            <a:r>
              <a:rPr lang="ru-RU" sz="1400" b="1" dirty="0">
                <a:solidFill>
                  <a:srgbClr val="A21C28"/>
                </a:solidFill>
              </a:rPr>
              <a:t>16 человек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8B68B-F4C7-058F-B8F1-35CEC261D256}"/>
              </a:ext>
            </a:extLst>
          </p:cNvPr>
          <p:cNvSpPr txBox="1"/>
          <p:nvPr/>
        </p:nvSpPr>
        <p:spPr>
          <a:xfrm>
            <a:off x="249383" y="6037118"/>
            <a:ext cx="129350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34A90"/>
                </a:solidFill>
              </a:rPr>
              <a:t>ПРОЙДЕННЫЕ В СТОРОННИХ ОРГАНИЗАЦИЯХ</a:t>
            </a:r>
          </a:p>
          <a:p>
            <a:r>
              <a:rPr lang="ru-RU" sz="1400" b="1" dirty="0"/>
              <a:t>Ноябрь - декабрь 2022 г. – ДПП ПП 258 час. </a:t>
            </a:r>
          </a:p>
          <a:p>
            <a:r>
              <a:rPr lang="ru-RU" sz="1400" dirty="0"/>
              <a:t>«Преподаватель высшей школы» </a:t>
            </a:r>
            <a:r>
              <a:rPr lang="ru-RU" sz="1400" b="1" dirty="0">
                <a:solidFill>
                  <a:srgbClr val="A21C28"/>
                </a:solidFill>
              </a:rPr>
              <a:t>29 человек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AAB16F-850B-4679-352B-0E8502714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72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74D7-DC6A-4DBD-AF4E-DBD2E18D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3" y="3"/>
            <a:ext cx="10667504" cy="1340424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ПЛАНИРОВАНИЕ ОБУЧЕНИЯ ППС</a:t>
            </a:r>
            <a:endParaRPr lang="ru-RU" sz="3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383" y="1074923"/>
            <a:ext cx="118144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ДПП, РАЗРАБОТАННЫЕ НА БАЗЕ КРАСГМУ </a:t>
            </a:r>
          </a:p>
          <a:p>
            <a:endParaRPr lang="ru-RU" sz="1400" dirty="0"/>
          </a:p>
          <a:p>
            <a:r>
              <a:rPr lang="ru-RU" sz="1400" b="1" dirty="0"/>
              <a:t>ДПП ПК 18 час. </a:t>
            </a:r>
            <a:r>
              <a:rPr lang="ru-RU" sz="1400" dirty="0"/>
              <a:t>«Оказание первой помощи педагогическими работниками» </a:t>
            </a:r>
          </a:p>
          <a:p>
            <a:endParaRPr lang="ru-RU" sz="800" dirty="0"/>
          </a:p>
          <a:p>
            <a:r>
              <a:rPr lang="ru-RU" sz="1400" b="1" dirty="0"/>
              <a:t>ДПП ПК 36 час. </a:t>
            </a:r>
            <a:r>
              <a:rPr lang="ru-RU" sz="1400" dirty="0"/>
              <a:t>«Инновационные образовательные технологии в учебном процессе медицинского вуза»</a:t>
            </a:r>
          </a:p>
          <a:p>
            <a:endParaRPr lang="ru-RU" sz="800" dirty="0"/>
          </a:p>
          <a:p>
            <a:r>
              <a:rPr lang="ru-RU" sz="1400" b="1" dirty="0"/>
              <a:t>ДПП ПК 18 час. </a:t>
            </a:r>
            <a:r>
              <a:rPr lang="ru-RU" sz="1400" dirty="0"/>
              <a:t>«Организация воспитательной работы в университете»   </a:t>
            </a:r>
          </a:p>
          <a:p>
            <a:endParaRPr lang="ru-RU" sz="800" b="1" dirty="0"/>
          </a:p>
          <a:p>
            <a:r>
              <a:rPr lang="ru-RU" sz="1400" b="1" dirty="0"/>
              <a:t>ДПП ПК 144 час. </a:t>
            </a:r>
            <a:r>
              <a:rPr lang="ru-RU" sz="1400" dirty="0"/>
              <a:t>«Школа молодого преподавателя»  </a:t>
            </a:r>
          </a:p>
          <a:p>
            <a:endParaRPr lang="ru-RU" sz="800" dirty="0"/>
          </a:p>
          <a:p>
            <a:r>
              <a:rPr lang="ru-RU" sz="1400" b="1" dirty="0"/>
              <a:t>ДПП ПК 72 час. </a:t>
            </a:r>
            <a:r>
              <a:rPr lang="ru-RU" sz="1400" dirty="0"/>
              <a:t>«Школа педагога-куратора: теория и методика воспитательной работы»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8B68B-F4C7-058F-B8F1-35CEC261D256}"/>
              </a:ext>
            </a:extLst>
          </p:cNvPr>
          <p:cNvSpPr txBox="1"/>
          <p:nvPr/>
        </p:nvSpPr>
        <p:spPr>
          <a:xfrm>
            <a:off x="249383" y="3522518"/>
            <a:ext cx="129350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34A90"/>
                </a:solidFill>
              </a:rPr>
              <a:t>ДПП В СТОРОННИХ РГАНИЗАЦИЯХ</a:t>
            </a:r>
          </a:p>
          <a:p>
            <a:endParaRPr lang="ru-RU" sz="1400" b="1" dirty="0"/>
          </a:p>
          <a:p>
            <a:r>
              <a:rPr lang="ru-RU" sz="1400" b="1" dirty="0"/>
              <a:t>ДПП ПП 258 час. </a:t>
            </a:r>
            <a:r>
              <a:rPr lang="ru-RU" sz="1400" dirty="0"/>
              <a:t>«Преподаватель высшей школы» 25 человек</a:t>
            </a:r>
          </a:p>
          <a:p>
            <a:endParaRPr lang="ru-RU" sz="800" b="1" dirty="0"/>
          </a:p>
          <a:p>
            <a:r>
              <a:rPr lang="ru-RU" sz="1400" b="1" dirty="0"/>
              <a:t>ДПП ПК 144 час. </a:t>
            </a:r>
            <a:r>
              <a:rPr lang="ru-RU" sz="1400" dirty="0"/>
              <a:t>«Терапия» 57 человек</a:t>
            </a:r>
          </a:p>
          <a:p>
            <a:endParaRPr lang="ru-RU" sz="800" dirty="0"/>
          </a:p>
          <a:p>
            <a:r>
              <a:rPr lang="ru-RU" sz="1400" b="1" dirty="0"/>
              <a:t>ДПП ПК 144 час. </a:t>
            </a:r>
            <a:r>
              <a:rPr lang="ru-RU" sz="1400" dirty="0"/>
              <a:t>«Кардиология»</a:t>
            </a:r>
            <a:r>
              <a:rPr lang="ru-RU" sz="1400" b="1" dirty="0"/>
              <a:t> </a:t>
            </a:r>
            <a:r>
              <a:rPr lang="ru-RU" sz="1400" dirty="0"/>
              <a:t>17 человек</a:t>
            </a:r>
          </a:p>
          <a:p>
            <a:endParaRPr lang="ru-RU" sz="800" dirty="0"/>
          </a:p>
          <a:p>
            <a:r>
              <a:rPr lang="ru-RU" sz="1400" b="1" dirty="0"/>
              <a:t>ДПП ПК 144 час. </a:t>
            </a:r>
            <a:r>
              <a:rPr lang="ru-RU" sz="1400" dirty="0"/>
              <a:t>«Патофизиология» 11 человек</a:t>
            </a:r>
          </a:p>
          <a:p>
            <a:endParaRPr lang="ru-RU" sz="800" dirty="0"/>
          </a:p>
          <a:p>
            <a:r>
              <a:rPr lang="ru-RU" sz="1400" b="1" dirty="0"/>
              <a:t>ДПП ПК 144 час. </a:t>
            </a:r>
            <a:r>
              <a:rPr lang="ru-RU" sz="1400" dirty="0"/>
              <a:t>«Инфекционные болезни» 11 человек</a:t>
            </a:r>
          </a:p>
          <a:p>
            <a:endParaRPr lang="ru-RU" sz="800" dirty="0"/>
          </a:p>
          <a:p>
            <a:r>
              <a:rPr lang="ru-RU" sz="1400" b="1" dirty="0"/>
              <a:t>ДПП ПК 144 час. </a:t>
            </a:r>
            <a:r>
              <a:rPr lang="ru-RU" sz="1400" dirty="0"/>
              <a:t>«Педиатрия» 18 человек</a:t>
            </a:r>
          </a:p>
          <a:p>
            <a:endParaRPr lang="ru-RU" sz="800" dirty="0"/>
          </a:p>
          <a:p>
            <a:r>
              <a:rPr lang="ru-RU" sz="1400" b="1" dirty="0"/>
              <a:t>ДПП ПК 144 час. </a:t>
            </a:r>
            <a:r>
              <a:rPr lang="ru-RU" sz="1400" dirty="0"/>
              <a:t>«Физическая и реабилитационная медицина» 16 человек</a:t>
            </a:r>
          </a:p>
          <a:p>
            <a:endParaRPr lang="ru-RU" sz="800" dirty="0"/>
          </a:p>
          <a:p>
            <a:r>
              <a:rPr lang="ru-RU" sz="1400" b="1" dirty="0"/>
              <a:t>ДПП ПК 144 час. </a:t>
            </a:r>
            <a:r>
              <a:rPr lang="ru-RU" sz="1400" dirty="0"/>
              <a:t>«Хирургия» 12 человек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50676E-4277-74FE-B361-85490D890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88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>
            <a:extLst>
              <a:ext uri="{FF2B5EF4-FFF2-40B4-BE49-F238E27FC236}">
                <a16:creationId xmlns:a16="http://schemas.microsoft.com/office/drawing/2014/main" id="{41A55AA8-FD10-4034-B343-0B6E1E679951}"/>
              </a:ext>
            </a:extLst>
          </p:cNvPr>
          <p:cNvSpPr/>
          <p:nvPr/>
        </p:nvSpPr>
        <p:spPr>
          <a:xfrm>
            <a:off x="0" y="0"/>
            <a:ext cx="4079776" cy="6858000"/>
          </a:xfrm>
          <a:prstGeom prst="rect">
            <a:avLst/>
          </a:prstGeom>
          <a:solidFill>
            <a:schemeClr val="bg1">
              <a:lumMod val="85000"/>
              <a:alpha val="19607"/>
            </a:schemeClr>
          </a:solidFill>
        </p:spPr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B300B2B-657A-44C2-98F1-6C794B371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69" t="10122" r="14236"/>
          <a:stretch/>
        </p:blipFill>
        <p:spPr>
          <a:xfrm>
            <a:off x="0" y="694129"/>
            <a:ext cx="4079775" cy="616387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01F583E-0571-49EA-B5C5-E7E6AE1AF700}"/>
              </a:ext>
            </a:extLst>
          </p:cNvPr>
          <p:cNvSpPr txBox="1">
            <a:spLocks/>
          </p:cNvSpPr>
          <p:nvPr/>
        </p:nvSpPr>
        <p:spPr>
          <a:xfrm>
            <a:off x="1" y="694129"/>
            <a:ext cx="4079775" cy="5469742"/>
          </a:xfrm>
          <a:prstGeom prst="rect">
            <a:avLst/>
          </a:prstGeom>
        </p:spPr>
        <p:txBody>
          <a:bodyPr vert="horz" lIns="70338" tIns="35169" rIns="70338" bIns="35169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077" b="1" cap="all" dirty="0">
                <a:latin typeface="Verdana" panose="020B0604030504040204" pitchFamily="34" charset="0"/>
                <a:ea typeface="Verdana" panose="020B0604030504040204" pitchFamily="34" charset="0"/>
              </a:rPr>
              <a:t>РЕЗУЛЬТАТЫ работы методических комиссий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C72AC09-3512-486C-A8F1-7BE6BBF78B70}"/>
              </a:ext>
            </a:extLst>
          </p:cNvPr>
          <p:cNvSpPr/>
          <p:nvPr/>
        </p:nvSpPr>
        <p:spPr>
          <a:xfrm>
            <a:off x="4093576" y="509027"/>
            <a:ext cx="7817687" cy="6125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altLang="ru-RU" sz="1846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846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ОБСУЖДЕНЫ</a:t>
            </a:r>
            <a:r>
              <a:rPr lang="ru-RU" sz="1846" dirty="0">
                <a:solidFill>
                  <a:schemeClr val="tx1"/>
                </a:solidFill>
              </a:rPr>
              <a:t> </a:t>
            </a:r>
            <a:r>
              <a:rPr lang="ru-RU" sz="18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возможности и перспективы развития электронной информационной образовательной среды университета;</a:t>
            </a: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altLang="ru-RU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846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ПРОВЕРЕНО</a:t>
            </a:r>
            <a:r>
              <a:rPr lang="ru-RU" altLang="ru-RU" sz="18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методическое обеспечение учебных и производственных практик;</a:t>
            </a: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altLang="ru-RU" sz="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846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РАЗРАБОТАН</a:t>
            </a:r>
            <a:r>
              <a:rPr lang="ru-RU" altLang="ru-RU" sz="18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план реализации замечаний/рекомендаций ГИА-2022 кафедрами факультетов; </a:t>
            </a: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altLang="ru-RU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846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ПРЕДСТАВЛЕНА </a:t>
            </a:r>
            <a:r>
              <a:rPr lang="ru-RU" sz="18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информация о присвоении грифов учебным пособиям университета; </a:t>
            </a:r>
            <a:endParaRPr lang="ru-RU" altLang="ru-RU" sz="1846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altLang="ru-RU" sz="769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846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ПРЕДСТАВЛЕН </a:t>
            </a:r>
            <a:r>
              <a:rPr lang="ru-RU" sz="18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отчет о работе с иностранными обучающимися. Об основных аспектах обучения иностранных студентов: достижениях, проблемах, перспективах;</a:t>
            </a:r>
            <a:endParaRPr lang="ru-RU" altLang="ru-RU" sz="769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altLang="ru-RU" sz="769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846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ПОДВЕДЕНЫ</a:t>
            </a:r>
            <a:r>
              <a:rPr lang="ru-RU" altLang="ru-RU" sz="18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итоги работы методических комиссий факультетов/института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C2C2C7-554D-66B8-D29D-A674AA529F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91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52670"/>
            <a:ext cx="10972800" cy="370052"/>
          </a:xfrm>
        </p:spPr>
        <p:txBody>
          <a:bodyPr>
            <a:noAutofit/>
          </a:bodyPr>
          <a:lstStyle/>
          <a:p>
            <a:pPr algn="ctr"/>
            <a:r>
              <a:rPr lang="ru-RU" sz="3077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Гриф ЦКМС </a:t>
            </a:r>
            <a:r>
              <a:rPr lang="ru-RU" sz="3077" b="1" cap="all" dirty="0">
                <a:latin typeface="Verdana" panose="020B0604030504040204" pitchFamily="34" charset="0"/>
                <a:ea typeface="Verdana" panose="020B0604030504040204" pitchFamily="34" charset="0"/>
              </a:rPr>
              <a:t>получили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71850" y="926889"/>
            <a:ext cx="3448301" cy="53978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1692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2020-2021</a:t>
            </a:r>
            <a:r>
              <a:rPr lang="ru-RU" altLang="zh-CN" sz="1692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zh-CN" sz="1692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(347 </a:t>
            </a:r>
            <a:r>
              <a:rPr lang="ru-RU" altLang="zh-CN" sz="1692" b="1" dirty="0" err="1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шт</a:t>
            </a:r>
            <a:r>
              <a:rPr lang="ru-RU" altLang="zh-CN" sz="1692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altLang="zh-CN" sz="1692" b="1" dirty="0">
              <a:solidFill>
                <a:srgbClr val="034A9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71878" y="926888"/>
            <a:ext cx="3542657" cy="53978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1692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2021-2022</a:t>
            </a:r>
            <a:r>
              <a:rPr lang="ru-RU" altLang="zh-CN" sz="1692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zh-CN" sz="1692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(1459 </a:t>
            </a:r>
            <a:r>
              <a:rPr lang="ru-RU" altLang="zh-CN" sz="1692" b="1" dirty="0" err="1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шт</a:t>
            </a:r>
            <a:r>
              <a:rPr lang="ru-RU" altLang="zh-CN" sz="1692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altLang="zh-CN" sz="1692" b="1" dirty="0">
              <a:solidFill>
                <a:srgbClr val="034A9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77742" y="905889"/>
            <a:ext cx="3319632" cy="58836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92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2019-2020</a:t>
            </a:r>
            <a:r>
              <a:rPr lang="ru-RU" sz="1692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92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(260 </a:t>
            </a:r>
            <a:r>
              <a:rPr lang="ru-RU" sz="1692" b="1" dirty="0" err="1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шт</a:t>
            </a:r>
            <a:r>
              <a:rPr lang="ru-RU" sz="1692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8204745" y="1466229"/>
            <a:ext cx="3876923" cy="56283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25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учебных пособий</a:t>
            </a: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143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программы ДПО ПК и ПП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2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учебно-методических пособия</a:t>
            </a: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111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УМК для ДО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90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25 </a:t>
            </a:r>
            <a:r>
              <a:rPr lang="ru-RU" altLang="ru-RU" sz="1390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УМК для СПО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90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963 </a:t>
            </a:r>
            <a:r>
              <a:rPr lang="ru-RU" altLang="ru-RU" sz="1390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УМК для ВО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методические рекомендации</a:t>
            </a: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99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рабочих тетрадей</a:t>
            </a: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34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дневника производственных и учебных практик</a:t>
            </a: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практикум</a:t>
            </a: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4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словаря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16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сборников тестовых заданий и ситуационных задач</a:t>
            </a: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16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рабочих программ учебных предметов ДО</a:t>
            </a: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8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календарных планов воспитательной работы</a:t>
            </a: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8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рабочих программ воспитательной работы</a:t>
            </a: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8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сборников оценочных средств 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12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программ ГИА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4157539" y="1444357"/>
            <a:ext cx="3876923" cy="505286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34</a:t>
            </a:r>
            <a:r>
              <a:rPr lang="ru-RU" altLang="ru-RU" sz="13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учебных пособия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69</a:t>
            </a:r>
            <a:r>
              <a:rPr lang="ru-RU" altLang="ru-RU" sz="13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программ ДПО ПК и ПП</a:t>
            </a:r>
            <a:endParaRPr lang="ru-RU" altLang="ru-RU" sz="61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4</a:t>
            </a:r>
            <a:r>
              <a:rPr lang="ru-RU" altLang="ru-RU" sz="13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учебно-методических пособия</a:t>
            </a:r>
            <a:endParaRPr lang="ru-RU" altLang="ru-RU" sz="61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4</a:t>
            </a:r>
            <a:r>
              <a:rPr lang="ru-RU" altLang="ru-RU" sz="13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методических пособия</a:t>
            </a:r>
            <a:endParaRPr lang="ru-RU" altLang="ru-RU" sz="61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47</a:t>
            </a:r>
            <a:r>
              <a:rPr lang="ru-RU" altLang="ru-RU" sz="13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УМК для ДО</a:t>
            </a:r>
            <a:endParaRPr lang="ru-RU" altLang="ru-RU" sz="61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8</a:t>
            </a:r>
            <a:r>
              <a:rPr lang="ru-RU" altLang="ru-RU" sz="13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методических рекомендаций</a:t>
            </a:r>
            <a:endParaRPr lang="ru-RU" altLang="ru-RU" sz="61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3</a:t>
            </a:r>
            <a:r>
              <a:rPr lang="ru-RU" altLang="ru-RU" sz="13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электронных учебных пособия</a:t>
            </a:r>
            <a:endParaRPr lang="ru-RU" altLang="ru-RU" sz="61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38</a:t>
            </a:r>
            <a:r>
              <a:rPr lang="ru-RU" altLang="ru-RU" sz="13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дневников производственных практик и учебных практик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2</a:t>
            </a:r>
            <a:r>
              <a:rPr lang="ru-RU" altLang="ru-RU" sz="13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атласа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101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рабочих тетради</a:t>
            </a:r>
            <a:endParaRPr lang="ru-RU" altLang="ru-RU" sz="138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17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сборников оценочных средств для ГИА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6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программ ГИА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5</a:t>
            </a:r>
            <a:r>
              <a:rPr lang="ru-RU" altLang="ru-RU" sz="13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программ 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учебных предметов </a:t>
            </a:r>
            <a:r>
              <a:rPr lang="ru-RU" altLang="ru-RU" sz="138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ДО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6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календарных планов воспитательной работы</a:t>
            </a: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6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рабочих программ воспитательной работы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99097" y="1444358"/>
            <a:ext cx="3876923" cy="50346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36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учебных пособий</a:t>
            </a: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22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программы ДПО ПК и ПП</a:t>
            </a:r>
            <a:endParaRPr lang="ru-RU" altLang="ru-RU" sz="615" b="1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12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учебно-методических пособий</a:t>
            </a: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2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методических пособия</a:t>
            </a: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91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УМК для ДО</a:t>
            </a:r>
            <a:endParaRPr lang="ru-RU" altLang="ru-RU" sz="615" b="1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3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методических рекомендаций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методические указания</a:t>
            </a:r>
            <a:endParaRPr lang="en-US" altLang="ru-RU" sz="138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клинические рекомендации</a:t>
            </a: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электронное учебное пособие</a:t>
            </a: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4</a:t>
            </a:r>
            <a:r>
              <a:rPr lang="en-US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дневник</a:t>
            </a:r>
            <a:r>
              <a:rPr lang="en-US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производственных и учебных практик</a:t>
            </a: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атлас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3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педагогических технологии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11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сборников тестовых заданий и ситуационных задач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17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сборников оценочных средств для ГИА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6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программ ГИА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B77C4D-E763-2641-2A71-25D5EBDC5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14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41466"/>
            <a:ext cx="10972800" cy="370052"/>
          </a:xfrm>
        </p:spPr>
        <p:txBody>
          <a:bodyPr>
            <a:noAutofit/>
          </a:bodyPr>
          <a:lstStyle/>
          <a:p>
            <a:pPr algn="ctr"/>
            <a:r>
              <a:rPr lang="ru-RU" sz="2200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ЭКСПЕРТИЗА </a:t>
            </a:r>
            <a:r>
              <a:rPr lang="ru-RU" sz="22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учебных пособий в Координационном </a:t>
            </a:r>
            <a:br>
              <a:rPr lang="ru-RU" sz="2200" b="1" cap="all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2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совете по области образования «Здравоохранение и медицинские науки»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71850" y="2199457"/>
            <a:ext cx="3448301" cy="53978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1692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2020-2021 уч. год</a:t>
            </a:r>
            <a:endParaRPr lang="en-US" altLang="zh-CN" sz="1692" b="1" dirty="0">
              <a:solidFill>
                <a:srgbClr val="A21C28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71878" y="2199456"/>
            <a:ext cx="3542657" cy="53978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1692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2021-2022 уч. год</a:t>
            </a:r>
            <a:endParaRPr lang="en-US" altLang="zh-CN" sz="1692" b="1" dirty="0">
              <a:solidFill>
                <a:srgbClr val="A21C28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77742" y="2178456"/>
            <a:ext cx="3319632" cy="58836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92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2019-2020 уч. год  </a:t>
            </a: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8204745" y="2747762"/>
            <a:ext cx="3876923" cy="222443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9633">
              <a:buClr>
                <a:srgbClr val="C00000"/>
              </a:buClr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20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учебных пособий направлены на</a:t>
            </a:r>
            <a:r>
              <a:rPr lang="ru-RU" altLang="ru-RU" sz="1385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ЭКСПЕРТИЗУ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:</a:t>
            </a:r>
          </a:p>
          <a:p>
            <a:pPr marL="23201">
              <a:buClr>
                <a:srgbClr val="C00000"/>
              </a:buClr>
            </a:pPr>
            <a:endParaRPr lang="ru-RU" altLang="ru-RU" sz="138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20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учебных пособий получили Гриф «Рекомендовано Координационным советом по области образования «Здравоохранение и медицинские науки»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4157539" y="2725890"/>
            <a:ext cx="3876923" cy="222443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9633">
              <a:buClr>
                <a:srgbClr val="C00000"/>
              </a:buClr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21 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учебное пособие направлено на </a:t>
            </a:r>
            <a:r>
              <a:rPr lang="ru-RU" altLang="ru-RU" sz="1385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ЭКСПЕРТИЗУ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:</a:t>
            </a:r>
          </a:p>
          <a:p>
            <a:pPr marL="23201">
              <a:buClr>
                <a:srgbClr val="C00000"/>
              </a:buClr>
            </a:pPr>
            <a:endParaRPr lang="ru-RU" altLang="ru-RU" sz="138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21 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учебному пособию присвоен Гриф «Рекомендовано Координационным советом по области образования «Здравоохранение и медицинские науки»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99097" y="2725890"/>
            <a:ext cx="3876923" cy="222443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9633">
              <a:buClr>
                <a:srgbClr val="C00000"/>
              </a:buClr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15 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учебных пособий направлено на </a:t>
            </a:r>
            <a:r>
              <a:rPr lang="ru-RU" altLang="ru-RU" sz="1385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ЭКСПЕРТИЗУ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:</a:t>
            </a:r>
          </a:p>
          <a:p>
            <a:pPr marL="23201">
              <a:buClr>
                <a:srgbClr val="C00000"/>
              </a:buClr>
            </a:pPr>
            <a:endParaRPr lang="ru-RU" altLang="ru-RU" sz="138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15 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учебным пособиям присвоен Гриф «Рекомендовано Координационным советом по области образования «Здравоохранение и медицинские науки»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6A4E82-E7F9-CBD7-3BB6-DFC4191C9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09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16632"/>
            <a:ext cx="11521280" cy="8736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ru-RU" sz="4154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ВУЗОВСКАЯ ПЕДАГОГИКА 2023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13077" y="1146182"/>
            <a:ext cx="4278923" cy="3359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154" b="1" kern="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Форум состоится </a:t>
            </a:r>
          </a:p>
          <a:p>
            <a:pPr algn="ctr"/>
            <a:r>
              <a:rPr lang="ru-RU" altLang="ru-RU" sz="2154" b="1" kern="0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31 января - 3 февраля 2023 г.</a:t>
            </a:r>
          </a:p>
          <a:p>
            <a:pPr algn="ctr"/>
            <a:endParaRPr lang="ru-RU" altLang="ru-RU" sz="2154" b="1" kern="0" dirty="0"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  <a:p>
            <a:pPr algn="ctr"/>
            <a:r>
              <a:rPr lang="ru-RU" altLang="ru-RU" sz="2154" b="1" kern="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Заявки на участие, публикации принимаются</a:t>
            </a:r>
          </a:p>
          <a:p>
            <a:pPr algn="ctr"/>
            <a:r>
              <a:rPr lang="ru-RU" altLang="ru-RU" sz="2154" b="1" kern="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до</a:t>
            </a:r>
            <a:r>
              <a:rPr lang="ru-RU" altLang="ru-RU" sz="2154" b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 </a:t>
            </a:r>
            <a:r>
              <a:rPr lang="ru-RU" altLang="ru-RU" sz="2154" b="1" kern="0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23 </a:t>
            </a:r>
            <a:r>
              <a:rPr lang="ru-RU" altLang="ru-RU" sz="2154" b="1" kern="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января</a:t>
            </a:r>
            <a:r>
              <a:rPr lang="ru-RU" altLang="ru-RU" sz="2154" b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 </a:t>
            </a:r>
            <a:r>
              <a:rPr lang="ru-RU" altLang="ru-RU" sz="2154" b="1" kern="0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2023</a:t>
            </a:r>
            <a:r>
              <a:rPr lang="ru-RU" altLang="ru-RU" sz="2154" b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 </a:t>
            </a:r>
            <a:r>
              <a:rPr lang="ru-RU" altLang="ru-RU" sz="2154" b="1" kern="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года на сайте </a:t>
            </a:r>
            <a:r>
              <a:rPr lang="en-US" altLang="ru-RU" sz="1846" b="1" kern="0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http://pedconf.krasgmu.ru/</a:t>
            </a:r>
            <a:endParaRPr lang="ru-RU" altLang="ru-RU" sz="1846" b="1" kern="0" dirty="0">
              <a:solidFill>
                <a:srgbClr val="A21C28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0FE978-D53E-4E67-A731-A6312358C7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0051" r="10233" b="11072"/>
          <a:stretch/>
        </p:blipFill>
        <p:spPr>
          <a:xfrm>
            <a:off x="9033532" y="4490291"/>
            <a:ext cx="2038012" cy="20054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2" t="11193" r="20919" b="15541"/>
          <a:stretch/>
        </p:blipFill>
        <p:spPr bwMode="auto">
          <a:xfrm>
            <a:off x="346479" y="1014068"/>
            <a:ext cx="7566598" cy="535070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87F6EB-6C61-626C-1DDD-5F466A688F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47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16632"/>
            <a:ext cx="11521280" cy="8736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ru-RU" sz="4154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ВУЗОВСКАЯ ПЕДАГОГИКА 2023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13077" y="1725328"/>
            <a:ext cx="4278923" cy="373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154" b="1" kern="0" cap="all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Повышение квалификации </a:t>
            </a:r>
          </a:p>
          <a:p>
            <a:pPr algn="ctr"/>
            <a:endParaRPr lang="ru-RU" altLang="ru-RU" sz="2154" b="1" kern="0" dirty="0"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  <a:p>
            <a:pPr algn="ctr"/>
            <a:r>
              <a:rPr lang="ru-RU" altLang="ru-RU" sz="2154" b="1" kern="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18 часов </a:t>
            </a:r>
          </a:p>
          <a:p>
            <a:pPr algn="ctr"/>
            <a:endParaRPr lang="ru-RU" altLang="ru-RU" sz="2154" b="1" kern="0" dirty="0"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  <a:p>
            <a:pPr algn="ctr"/>
            <a:r>
              <a:rPr lang="ru-RU" altLang="ru-RU" sz="2154" kern="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«Современные образовательные технологии как средство инновационного пути развития высшей медицинской школы»</a:t>
            </a:r>
            <a:endParaRPr lang="ru-RU" altLang="ru-RU" sz="1846" kern="0" dirty="0">
              <a:solidFill>
                <a:srgbClr val="A21C28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2" t="11193" r="20919" b="15541"/>
          <a:stretch/>
        </p:blipFill>
        <p:spPr bwMode="auto">
          <a:xfrm>
            <a:off x="346479" y="1014068"/>
            <a:ext cx="7566598" cy="535070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87F6EB-6C61-626C-1DDD-5F466A688F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86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16632"/>
            <a:ext cx="11521280" cy="8736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ru-RU" sz="4154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ВУЗОВСКАЯ ПЕДАГОГИКА 2023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13077" y="1327235"/>
            <a:ext cx="427892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проведения форума пройдут </a:t>
            </a:r>
            <a:r>
              <a:rPr lang="ru-RU" sz="14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Всероссийские конкурсы с международным участием:</a:t>
            </a:r>
          </a:p>
          <a:p>
            <a:pPr algn="ctr"/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Всероссийский конкурс лучшего преподавателя, ведущего занятия на языке-посреднике (английский язык) «</a:t>
            </a:r>
            <a:r>
              <a:rPr lang="ru-RU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Using</a:t>
            </a:r>
            <a:r>
              <a:rPr lang="ru-RU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English </a:t>
            </a:r>
            <a:r>
              <a:rPr lang="ru-RU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to</a:t>
            </a:r>
            <a:r>
              <a:rPr lang="ru-RU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Teach</a:t>
            </a:r>
            <a:r>
              <a:rPr lang="ru-RU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Medicine</a:t>
            </a:r>
            <a:r>
              <a:rPr lang="ru-RU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»;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RU" sz="7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Всероссийский конкурс «Клиническая фармакология как междисциплинарная дисциплина»;</a:t>
            </a:r>
          </a:p>
          <a:p>
            <a:pPr lvl="0" algn="just"/>
            <a:endParaRPr lang="ru-RU" sz="7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II</a:t>
            </a:r>
            <a:r>
              <a:rPr lang="ru-RU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Всероссийский конкурс «Проблемы вузовской педагогики глазами студентов»;</a:t>
            </a:r>
          </a:p>
          <a:p>
            <a:pPr lvl="0" algn="just"/>
            <a:endParaRPr lang="ru-RU" sz="7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II</a:t>
            </a:r>
            <a:r>
              <a:rPr lang="ru-RU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Всероссийский конкурс «Педагогическое вдохновение»;</a:t>
            </a:r>
          </a:p>
          <a:p>
            <a:pPr lvl="0" algn="just"/>
            <a:endParaRPr lang="ru-RU" sz="7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II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I</a:t>
            </a:r>
            <a:r>
              <a:rPr lang="ru-RU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Всероссийский конкурс «Молодой преподаватель»;</a:t>
            </a:r>
          </a:p>
          <a:p>
            <a:pPr lvl="0" algn="just"/>
            <a:endParaRPr lang="ru-RU" sz="7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ea typeface="Times New Roman" panose="02020603050405020304" pitchFamily="18" charset="0"/>
              </a:rPr>
              <a:t>VI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 Всероссийский конкурс практических навыков «Неотложка».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2" t="11193" r="20919" b="15541"/>
          <a:stretch/>
        </p:blipFill>
        <p:spPr bwMode="auto">
          <a:xfrm>
            <a:off x="346479" y="1014068"/>
            <a:ext cx="7566598" cy="535070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11D854-61F8-CAE6-A6FB-4F1DCC01F2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5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E648DDF-67A0-44AE-8B48-74DAB0133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sp>
        <p:nvSpPr>
          <p:cNvPr id="18" name="Скругленный прямоугольник 14">
            <a:extLst>
              <a:ext uri="{FF2B5EF4-FFF2-40B4-BE49-F238E27FC236}">
                <a16:creationId xmlns:a16="http://schemas.microsoft.com/office/drawing/2014/main" id="{F7C7B6D7-C3C5-4C32-BC03-8940903C290F}"/>
              </a:ext>
            </a:extLst>
          </p:cNvPr>
          <p:cNvSpPr/>
          <p:nvPr/>
        </p:nvSpPr>
        <p:spPr>
          <a:xfrm>
            <a:off x="2110843" y="1199362"/>
            <a:ext cx="8098695" cy="3296389"/>
          </a:xfrm>
          <a:prstGeom prst="roundRect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46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210F91-42C7-4A3A-84F7-B33704BD1811}"/>
              </a:ext>
            </a:extLst>
          </p:cNvPr>
          <p:cNvSpPr txBox="1"/>
          <p:nvPr/>
        </p:nvSpPr>
        <p:spPr>
          <a:xfrm>
            <a:off x="4234461" y="1343761"/>
            <a:ext cx="342170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46" b="1" dirty="0">
                <a:latin typeface="Verdana" panose="020B0604030504040204" pitchFamily="34" charset="0"/>
                <a:ea typeface="Verdana" panose="020B0604030504040204" pitchFamily="34" charset="0"/>
              </a:rPr>
              <a:t>Факультеты</a:t>
            </a: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939C5C87-0C7C-46A9-B6E4-D61C4F18699C}"/>
              </a:ext>
            </a:extLst>
          </p:cNvPr>
          <p:cNvGrpSpPr/>
          <p:nvPr/>
        </p:nvGrpSpPr>
        <p:grpSpPr>
          <a:xfrm>
            <a:off x="81161" y="1199361"/>
            <a:ext cx="1872634" cy="3822845"/>
            <a:chOff x="152401" y="2185654"/>
            <a:chExt cx="2565580" cy="3825865"/>
          </a:xfrm>
        </p:grpSpPr>
        <p:sp>
          <p:nvSpPr>
            <p:cNvPr id="25" name="Скругленный прямоугольник 26">
              <a:extLst>
                <a:ext uri="{FF2B5EF4-FFF2-40B4-BE49-F238E27FC236}">
                  <a16:creationId xmlns:a16="http://schemas.microsoft.com/office/drawing/2014/main" id="{94A5484D-445F-4668-B8EB-4F2FF5C8FEF9}"/>
                </a:ext>
              </a:extLst>
            </p:cNvPr>
            <p:cNvSpPr/>
            <p:nvPr/>
          </p:nvSpPr>
          <p:spPr>
            <a:xfrm>
              <a:off x="152401" y="2185654"/>
              <a:ext cx="2565580" cy="38258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1077" b="1" dirty="0">
                  <a:latin typeface="Verdana" panose="020B0604030504040204" pitchFamily="34" charset="0"/>
                  <a:ea typeface="Verdana" panose="020B0604030504040204" pitchFamily="34" charset="0"/>
                </a:rPr>
                <a:t>Фармацевтический колледж</a:t>
              </a:r>
            </a:p>
          </p:txBody>
        </p:sp>
        <p:sp>
          <p:nvSpPr>
            <p:cNvPr id="36" name="Скругленный прямоугольник 65">
              <a:extLst>
                <a:ext uri="{FF2B5EF4-FFF2-40B4-BE49-F238E27FC236}">
                  <a16:creationId xmlns:a16="http://schemas.microsoft.com/office/drawing/2014/main" id="{5A59A62B-8BEE-416F-ACE7-806243E97B9E}"/>
                </a:ext>
              </a:extLst>
            </p:cNvPr>
            <p:cNvSpPr/>
            <p:nvPr/>
          </p:nvSpPr>
          <p:spPr>
            <a:xfrm>
              <a:off x="348854" y="2911525"/>
              <a:ext cx="2162553" cy="637426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Отделение «Лабораторная диагностика»</a:t>
              </a:r>
            </a:p>
          </p:txBody>
        </p:sp>
        <p:sp>
          <p:nvSpPr>
            <p:cNvPr id="37" name="Скругленный прямоугольник 66">
              <a:extLst>
                <a:ext uri="{FF2B5EF4-FFF2-40B4-BE49-F238E27FC236}">
                  <a16:creationId xmlns:a16="http://schemas.microsoft.com/office/drawing/2014/main" id="{D474B758-A9EC-489A-80E4-8ABCB03AC1A7}"/>
                </a:ext>
              </a:extLst>
            </p:cNvPr>
            <p:cNvSpPr/>
            <p:nvPr/>
          </p:nvSpPr>
          <p:spPr>
            <a:xfrm>
              <a:off x="367563" y="3730070"/>
              <a:ext cx="2162553" cy="637426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Отделение «Сестринское дело»</a:t>
              </a:r>
            </a:p>
          </p:txBody>
        </p:sp>
        <p:sp>
          <p:nvSpPr>
            <p:cNvPr id="38" name="Скругленный прямоугольник 71">
              <a:extLst>
                <a:ext uri="{FF2B5EF4-FFF2-40B4-BE49-F238E27FC236}">
                  <a16:creationId xmlns:a16="http://schemas.microsoft.com/office/drawing/2014/main" id="{010DF0C3-163C-48CA-B598-F0B9D078C24A}"/>
                </a:ext>
              </a:extLst>
            </p:cNvPr>
            <p:cNvSpPr/>
            <p:nvPr/>
          </p:nvSpPr>
          <p:spPr>
            <a:xfrm>
              <a:off x="358209" y="4478455"/>
              <a:ext cx="2162553" cy="637426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Отделение «Фармация»</a:t>
              </a:r>
            </a:p>
          </p:txBody>
        </p:sp>
        <p:sp>
          <p:nvSpPr>
            <p:cNvPr id="45" name="Скругленный прямоугольник 95">
              <a:extLst>
                <a:ext uri="{FF2B5EF4-FFF2-40B4-BE49-F238E27FC236}">
                  <a16:creationId xmlns:a16="http://schemas.microsoft.com/office/drawing/2014/main" id="{730C3A43-B60A-444E-A676-8BC233025FAF}"/>
                </a:ext>
              </a:extLst>
            </p:cNvPr>
            <p:cNvSpPr/>
            <p:nvPr/>
          </p:nvSpPr>
          <p:spPr>
            <a:xfrm>
              <a:off x="348854" y="5226836"/>
              <a:ext cx="2162553" cy="637426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Методический совет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56E73ECA-4EEC-450A-B1EE-0575EEDDB206}"/>
              </a:ext>
            </a:extLst>
          </p:cNvPr>
          <p:cNvGrpSpPr/>
          <p:nvPr/>
        </p:nvGrpSpPr>
        <p:grpSpPr>
          <a:xfrm>
            <a:off x="10349047" y="1199361"/>
            <a:ext cx="1758685" cy="4624615"/>
            <a:chOff x="13127579" y="2138260"/>
            <a:chExt cx="2565580" cy="4678861"/>
          </a:xfrm>
        </p:grpSpPr>
        <p:sp>
          <p:nvSpPr>
            <p:cNvPr id="24" name="Скругленный прямоугольник 25">
              <a:extLst>
                <a:ext uri="{FF2B5EF4-FFF2-40B4-BE49-F238E27FC236}">
                  <a16:creationId xmlns:a16="http://schemas.microsoft.com/office/drawing/2014/main" id="{0AF449DD-98FD-4A19-A9C5-420911AF7F73}"/>
                </a:ext>
              </a:extLst>
            </p:cNvPr>
            <p:cNvSpPr/>
            <p:nvPr/>
          </p:nvSpPr>
          <p:spPr>
            <a:xfrm>
              <a:off x="13127579" y="2138260"/>
              <a:ext cx="2565580" cy="46788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1077" b="1" dirty="0">
                  <a:latin typeface="Verdana" panose="020B0604030504040204" pitchFamily="34" charset="0"/>
                  <a:ea typeface="Verdana" panose="020B0604030504040204" pitchFamily="34" charset="0"/>
                </a:rPr>
                <a:t>Институт последипломного образования</a:t>
              </a:r>
            </a:p>
          </p:txBody>
        </p:sp>
        <p:sp>
          <p:nvSpPr>
            <p:cNvPr id="34" name="Скругленный прямоугольник 84">
              <a:extLst>
                <a:ext uri="{FF2B5EF4-FFF2-40B4-BE49-F238E27FC236}">
                  <a16:creationId xmlns:a16="http://schemas.microsoft.com/office/drawing/2014/main" id="{21731DBD-A474-46F0-8C48-62D4298A1DA5}"/>
                </a:ext>
              </a:extLst>
            </p:cNvPr>
            <p:cNvSpPr/>
            <p:nvPr/>
          </p:nvSpPr>
          <p:spPr>
            <a:xfrm>
              <a:off x="13299414" y="4613469"/>
              <a:ext cx="2174997" cy="691556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Отдел дополнительного профессионального образования</a:t>
              </a:r>
            </a:p>
          </p:txBody>
        </p:sp>
        <p:sp>
          <p:nvSpPr>
            <p:cNvPr id="35" name="Скругленный прямоугольник 85">
              <a:extLst>
                <a:ext uri="{FF2B5EF4-FFF2-40B4-BE49-F238E27FC236}">
                  <a16:creationId xmlns:a16="http://schemas.microsoft.com/office/drawing/2014/main" id="{B1ED757C-70EC-4735-8C82-923F7C837DE1}"/>
                </a:ext>
              </a:extLst>
            </p:cNvPr>
            <p:cNvSpPr/>
            <p:nvPr/>
          </p:nvSpPr>
          <p:spPr>
            <a:xfrm>
              <a:off x="13295348" y="3475844"/>
              <a:ext cx="2141079" cy="332972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Дирекция</a:t>
              </a:r>
            </a:p>
          </p:txBody>
        </p:sp>
        <p:sp>
          <p:nvSpPr>
            <p:cNvPr id="39" name="Скругленный прямоугольник 79">
              <a:extLst>
                <a:ext uri="{FF2B5EF4-FFF2-40B4-BE49-F238E27FC236}">
                  <a16:creationId xmlns:a16="http://schemas.microsoft.com/office/drawing/2014/main" id="{1BF7C695-1D74-411A-9898-44A73B6EABA1}"/>
                </a:ext>
              </a:extLst>
            </p:cNvPr>
            <p:cNvSpPr/>
            <p:nvPr/>
          </p:nvSpPr>
          <p:spPr>
            <a:xfrm>
              <a:off x="13300612" y="3865365"/>
              <a:ext cx="2141079" cy="691556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Отдел ординатуры и развития профессиональной карьеры</a:t>
              </a:r>
            </a:p>
          </p:txBody>
        </p:sp>
        <p:sp>
          <p:nvSpPr>
            <p:cNvPr id="40" name="Скругленный прямоугольник 81">
              <a:extLst>
                <a:ext uri="{FF2B5EF4-FFF2-40B4-BE49-F238E27FC236}">
                  <a16:creationId xmlns:a16="http://schemas.microsoft.com/office/drawing/2014/main" id="{BC067683-15FD-4AE1-898A-4903A38ABCCB}"/>
                </a:ext>
              </a:extLst>
            </p:cNvPr>
            <p:cNvSpPr/>
            <p:nvPr/>
          </p:nvSpPr>
          <p:spPr>
            <a:xfrm>
              <a:off x="13295348" y="5872598"/>
              <a:ext cx="2141079" cy="307358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Кафедры </a:t>
              </a:r>
            </a:p>
          </p:txBody>
        </p:sp>
        <p:sp>
          <p:nvSpPr>
            <p:cNvPr id="46" name="Скругленный прямоугольник 96">
              <a:extLst>
                <a:ext uri="{FF2B5EF4-FFF2-40B4-BE49-F238E27FC236}">
                  <a16:creationId xmlns:a16="http://schemas.microsoft.com/office/drawing/2014/main" id="{7D659530-09AD-4B3A-BC65-826CBCACB4B7}"/>
                </a:ext>
              </a:extLst>
            </p:cNvPr>
            <p:cNvSpPr/>
            <p:nvPr/>
          </p:nvSpPr>
          <p:spPr>
            <a:xfrm>
              <a:off x="13303526" y="6246506"/>
              <a:ext cx="2132901" cy="486651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Методическая комиссия</a:t>
              </a:r>
            </a:p>
          </p:txBody>
        </p:sp>
        <p:sp>
          <p:nvSpPr>
            <p:cNvPr id="47" name="Скругленный прямоугольник 97">
              <a:extLst>
                <a:ext uri="{FF2B5EF4-FFF2-40B4-BE49-F238E27FC236}">
                  <a16:creationId xmlns:a16="http://schemas.microsoft.com/office/drawing/2014/main" id="{E22D0711-9427-4DCE-B2ED-FFA595681381}"/>
                </a:ext>
              </a:extLst>
            </p:cNvPr>
            <p:cNvSpPr/>
            <p:nvPr/>
          </p:nvSpPr>
          <p:spPr>
            <a:xfrm>
              <a:off x="13285992" y="3073588"/>
              <a:ext cx="2141079" cy="332972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Ученый совет ИПО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BFAE6B07-1304-4B2D-9A84-32BBDFD6DE7B}"/>
              </a:ext>
            </a:extLst>
          </p:cNvPr>
          <p:cNvGrpSpPr/>
          <p:nvPr/>
        </p:nvGrpSpPr>
        <p:grpSpPr>
          <a:xfrm>
            <a:off x="2309118" y="1843287"/>
            <a:ext cx="7740681" cy="2453776"/>
            <a:chOff x="3001853" y="2735537"/>
            <a:chExt cx="10062885" cy="2850645"/>
          </a:xfrm>
        </p:grpSpPr>
        <p:sp>
          <p:nvSpPr>
            <p:cNvPr id="19" name="Скругленный прямоугольник 15">
              <a:extLst>
                <a:ext uri="{FF2B5EF4-FFF2-40B4-BE49-F238E27FC236}">
                  <a16:creationId xmlns:a16="http://schemas.microsoft.com/office/drawing/2014/main" id="{61BA8C79-375B-4C22-91A8-94718F7DB53C}"/>
                </a:ext>
              </a:extLst>
            </p:cNvPr>
            <p:cNvSpPr/>
            <p:nvPr/>
          </p:nvSpPr>
          <p:spPr>
            <a:xfrm>
              <a:off x="3001853" y="2735538"/>
              <a:ext cx="2180686" cy="28506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1077" b="1" dirty="0">
                  <a:latin typeface="Verdana" panose="020B0604030504040204" pitchFamily="34" charset="0"/>
                  <a:ea typeface="Verdana" panose="020B0604030504040204" pitchFamily="34" charset="0"/>
                </a:rPr>
                <a:t>Лечебный</a:t>
              </a:r>
            </a:p>
          </p:txBody>
        </p:sp>
        <p:sp>
          <p:nvSpPr>
            <p:cNvPr id="20" name="Скругленный прямоугольник 16">
              <a:extLst>
                <a:ext uri="{FF2B5EF4-FFF2-40B4-BE49-F238E27FC236}">
                  <a16:creationId xmlns:a16="http://schemas.microsoft.com/office/drawing/2014/main" id="{7AD71325-0712-46A8-9E0F-4F157863A5B4}"/>
                </a:ext>
              </a:extLst>
            </p:cNvPr>
            <p:cNvSpPr/>
            <p:nvPr/>
          </p:nvSpPr>
          <p:spPr>
            <a:xfrm>
              <a:off x="5403656" y="2735537"/>
              <a:ext cx="2258940" cy="28506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1077" b="1" dirty="0">
                  <a:latin typeface="Verdana" panose="020B0604030504040204" pitchFamily="34" charset="0"/>
                  <a:ea typeface="Verdana" panose="020B0604030504040204" pitchFamily="34" charset="0"/>
                </a:rPr>
                <a:t>Педиатрический</a:t>
              </a:r>
            </a:p>
          </p:txBody>
        </p:sp>
        <p:sp>
          <p:nvSpPr>
            <p:cNvPr id="21" name="Скругленный прямоугольник 17">
              <a:extLst>
                <a:ext uri="{FF2B5EF4-FFF2-40B4-BE49-F238E27FC236}">
                  <a16:creationId xmlns:a16="http://schemas.microsoft.com/office/drawing/2014/main" id="{4FE6DB65-571F-4890-9CE8-C18A4A3C2635}"/>
                </a:ext>
              </a:extLst>
            </p:cNvPr>
            <p:cNvSpPr/>
            <p:nvPr/>
          </p:nvSpPr>
          <p:spPr>
            <a:xfrm>
              <a:off x="7881980" y="2735537"/>
              <a:ext cx="2481220" cy="28506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1077" b="1" dirty="0">
                  <a:latin typeface="Verdana" panose="020B0604030504040204" pitchFamily="34" charset="0"/>
                  <a:ea typeface="Verdana" panose="020B0604030504040204" pitchFamily="34" charset="0"/>
                </a:rPr>
                <a:t>Стоматологический</a:t>
              </a:r>
            </a:p>
          </p:txBody>
        </p:sp>
        <p:sp>
          <p:nvSpPr>
            <p:cNvPr id="23" name="Скругленный прямоугольник 18">
              <a:extLst>
                <a:ext uri="{FF2B5EF4-FFF2-40B4-BE49-F238E27FC236}">
                  <a16:creationId xmlns:a16="http://schemas.microsoft.com/office/drawing/2014/main" id="{241CAEF2-37C5-4DAB-B5C5-A8DC6FE66C72}"/>
                </a:ext>
              </a:extLst>
            </p:cNvPr>
            <p:cNvSpPr/>
            <p:nvPr/>
          </p:nvSpPr>
          <p:spPr>
            <a:xfrm>
              <a:off x="10590809" y="2735538"/>
              <a:ext cx="2473929" cy="28506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1077" b="1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ru-RU" sz="923" b="1" dirty="0">
                  <a:latin typeface="Verdana" panose="020B0604030504040204" pitchFamily="34" charset="0"/>
                  <a:ea typeface="Verdana" panose="020B0604030504040204" pitchFamily="34" charset="0"/>
                </a:rPr>
                <a:t>Медико-психолого-фармацевтический</a:t>
              </a:r>
            </a:p>
          </p:txBody>
        </p:sp>
        <p:sp>
          <p:nvSpPr>
            <p:cNvPr id="26" name="Скругленный прямоугольник 27">
              <a:extLst>
                <a:ext uri="{FF2B5EF4-FFF2-40B4-BE49-F238E27FC236}">
                  <a16:creationId xmlns:a16="http://schemas.microsoft.com/office/drawing/2014/main" id="{27800208-0358-4BCD-ABAE-C8B2C19BD294}"/>
                </a:ext>
              </a:extLst>
            </p:cNvPr>
            <p:cNvSpPr/>
            <p:nvPr/>
          </p:nvSpPr>
          <p:spPr>
            <a:xfrm>
              <a:off x="3168051" y="3424113"/>
              <a:ext cx="1853584" cy="546125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Ученый совет факультета</a:t>
              </a:r>
            </a:p>
          </p:txBody>
        </p:sp>
        <p:sp>
          <p:nvSpPr>
            <p:cNvPr id="27" name="Скругленный прямоугольник 28">
              <a:extLst>
                <a:ext uri="{FF2B5EF4-FFF2-40B4-BE49-F238E27FC236}">
                  <a16:creationId xmlns:a16="http://schemas.microsoft.com/office/drawing/2014/main" id="{42098543-5B89-48C1-82B0-08C7A5D8828C}"/>
                </a:ext>
              </a:extLst>
            </p:cNvPr>
            <p:cNvSpPr/>
            <p:nvPr/>
          </p:nvSpPr>
          <p:spPr>
            <a:xfrm>
              <a:off x="5557137" y="3412938"/>
              <a:ext cx="1908000" cy="546125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Ученый совет факультета</a:t>
              </a:r>
            </a:p>
          </p:txBody>
        </p:sp>
        <p:sp>
          <p:nvSpPr>
            <p:cNvPr id="28" name="Скругленный прямоугольник 29">
              <a:extLst>
                <a:ext uri="{FF2B5EF4-FFF2-40B4-BE49-F238E27FC236}">
                  <a16:creationId xmlns:a16="http://schemas.microsoft.com/office/drawing/2014/main" id="{D1B75D36-27B1-41B9-9C83-CE56C1DD988F}"/>
                </a:ext>
              </a:extLst>
            </p:cNvPr>
            <p:cNvSpPr/>
            <p:nvPr/>
          </p:nvSpPr>
          <p:spPr>
            <a:xfrm>
              <a:off x="8049122" y="3400718"/>
              <a:ext cx="2124000" cy="546125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Ученый совет факультета</a:t>
              </a:r>
            </a:p>
          </p:txBody>
        </p:sp>
        <p:sp>
          <p:nvSpPr>
            <p:cNvPr id="29" name="Скругленный прямоугольник 30">
              <a:extLst>
                <a:ext uri="{FF2B5EF4-FFF2-40B4-BE49-F238E27FC236}">
                  <a16:creationId xmlns:a16="http://schemas.microsoft.com/office/drawing/2014/main" id="{72B65294-26E4-47B5-8CF5-E9007FC752E5}"/>
                </a:ext>
              </a:extLst>
            </p:cNvPr>
            <p:cNvSpPr/>
            <p:nvPr/>
          </p:nvSpPr>
          <p:spPr>
            <a:xfrm>
              <a:off x="10764207" y="3382015"/>
              <a:ext cx="2124000" cy="546125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Ученый совет факультета</a:t>
              </a:r>
            </a:p>
          </p:txBody>
        </p:sp>
        <p:sp>
          <p:nvSpPr>
            <p:cNvPr id="30" name="Скругленный прямоугольник 32">
              <a:extLst>
                <a:ext uri="{FF2B5EF4-FFF2-40B4-BE49-F238E27FC236}">
                  <a16:creationId xmlns:a16="http://schemas.microsoft.com/office/drawing/2014/main" id="{AF28A595-7FDC-4B21-94BE-74398BB5662C}"/>
                </a:ext>
              </a:extLst>
            </p:cNvPr>
            <p:cNvSpPr/>
            <p:nvPr/>
          </p:nvSpPr>
          <p:spPr>
            <a:xfrm>
              <a:off x="3168053" y="4072195"/>
              <a:ext cx="1853584" cy="322649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Деканат</a:t>
              </a:r>
            </a:p>
          </p:txBody>
        </p:sp>
        <p:sp>
          <p:nvSpPr>
            <p:cNvPr id="31" name="Скругленный прямоугольник 33">
              <a:extLst>
                <a:ext uri="{FF2B5EF4-FFF2-40B4-BE49-F238E27FC236}">
                  <a16:creationId xmlns:a16="http://schemas.microsoft.com/office/drawing/2014/main" id="{03DB3094-BD7F-40C6-AF86-064BCA8553FB}"/>
                </a:ext>
              </a:extLst>
            </p:cNvPr>
            <p:cNvSpPr/>
            <p:nvPr/>
          </p:nvSpPr>
          <p:spPr>
            <a:xfrm>
              <a:off x="5557137" y="4083370"/>
              <a:ext cx="1920100" cy="322649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Деканат</a:t>
              </a:r>
            </a:p>
          </p:txBody>
        </p:sp>
        <p:sp>
          <p:nvSpPr>
            <p:cNvPr id="32" name="Скругленный прямоугольник 34">
              <a:extLst>
                <a:ext uri="{FF2B5EF4-FFF2-40B4-BE49-F238E27FC236}">
                  <a16:creationId xmlns:a16="http://schemas.microsoft.com/office/drawing/2014/main" id="{BC79793D-E674-4AFD-8939-2494210E2FB8}"/>
                </a:ext>
              </a:extLst>
            </p:cNvPr>
            <p:cNvSpPr/>
            <p:nvPr/>
          </p:nvSpPr>
          <p:spPr>
            <a:xfrm>
              <a:off x="8061279" y="4090637"/>
              <a:ext cx="2124000" cy="322649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Деканат</a:t>
              </a:r>
            </a:p>
          </p:txBody>
        </p:sp>
        <p:sp>
          <p:nvSpPr>
            <p:cNvPr id="33" name="Скругленный прямоугольник 35">
              <a:extLst>
                <a:ext uri="{FF2B5EF4-FFF2-40B4-BE49-F238E27FC236}">
                  <a16:creationId xmlns:a16="http://schemas.microsoft.com/office/drawing/2014/main" id="{C1451B6E-F04A-40C9-9015-C8BACC37870C}"/>
                </a:ext>
              </a:extLst>
            </p:cNvPr>
            <p:cNvSpPr/>
            <p:nvPr/>
          </p:nvSpPr>
          <p:spPr>
            <a:xfrm>
              <a:off x="10733674" y="4105716"/>
              <a:ext cx="2124000" cy="322649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Деканат</a:t>
              </a:r>
            </a:p>
          </p:txBody>
        </p:sp>
        <p:sp>
          <p:nvSpPr>
            <p:cNvPr id="41" name="Скругленный прямоугольник 82">
              <a:extLst>
                <a:ext uri="{FF2B5EF4-FFF2-40B4-BE49-F238E27FC236}">
                  <a16:creationId xmlns:a16="http://schemas.microsoft.com/office/drawing/2014/main" id="{36367995-1DFF-4394-A3C3-6B804A897F5C}"/>
                </a:ext>
              </a:extLst>
            </p:cNvPr>
            <p:cNvSpPr/>
            <p:nvPr/>
          </p:nvSpPr>
          <p:spPr>
            <a:xfrm>
              <a:off x="3173141" y="4525903"/>
              <a:ext cx="1853584" cy="322649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Кафедры</a:t>
              </a:r>
            </a:p>
          </p:txBody>
        </p:sp>
        <p:sp>
          <p:nvSpPr>
            <p:cNvPr id="42" name="Скругленный прямоугольник 83">
              <a:extLst>
                <a:ext uri="{FF2B5EF4-FFF2-40B4-BE49-F238E27FC236}">
                  <a16:creationId xmlns:a16="http://schemas.microsoft.com/office/drawing/2014/main" id="{BCC208F4-5C73-4C8C-A5F8-7BD7ABBE87B7}"/>
                </a:ext>
              </a:extLst>
            </p:cNvPr>
            <p:cNvSpPr/>
            <p:nvPr/>
          </p:nvSpPr>
          <p:spPr>
            <a:xfrm>
              <a:off x="5574100" y="4530583"/>
              <a:ext cx="1920100" cy="322649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Кафедры</a:t>
              </a:r>
            </a:p>
          </p:txBody>
        </p:sp>
        <p:sp>
          <p:nvSpPr>
            <p:cNvPr id="43" name="Скругленный прямоугольник 91">
              <a:extLst>
                <a:ext uri="{FF2B5EF4-FFF2-40B4-BE49-F238E27FC236}">
                  <a16:creationId xmlns:a16="http://schemas.microsoft.com/office/drawing/2014/main" id="{96D08D56-73C3-4AA2-81C3-763BCCAEB482}"/>
                </a:ext>
              </a:extLst>
            </p:cNvPr>
            <p:cNvSpPr/>
            <p:nvPr/>
          </p:nvSpPr>
          <p:spPr>
            <a:xfrm>
              <a:off x="8063540" y="4534214"/>
              <a:ext cx="2124000" cy="322649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Кафедры</a:t>
              </a:r>
            </a:p>
          </p:txBody>
        </p:sp>
        <p:sp>
          <p:nvSpPr>
            <p:cNvPr id="44" name="Скругленный прямоугольник 92">
              <a:extLst>
                <a:ext uri="{FF2B5EF4-FFF2-40B4-BE49-F238E27FC236}">
                  <a16:creationId xmlns:a16="http://schemas.microsoft.com/office/drawing/2014/main" id="{12C2F539-CB7D-4762-9DC3-9FEA64FACB80}"/>
                </a:ext>
              </a:extLst>
            </p:cNvPr>
            <p:cNvSpPr/>
            <p:nvPr/>
          </p:nvSpPr>
          <p:spPr>
            <a:xfrm>
              <a:off x="10755442" y="4539936"/>
              <a:ext cx="2124000" cy="322649"/>
            </a:xfrm>
            <a:prstGeom prst="roundRect">
              <a:avLst/>
            </a:prstGeom>
            <a:ln w="6350">
              <a:solidFill>
                <a:srgbClr val="034A9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Кафедры</a:t>
              </a:r>
            </a:p>
          </p:txBody>
        </p:sp>
        <p:sp>
          <p:nvSpPr>
            <p:cNvPr id="48" name="Скругленный прямоугольник 98">
              <a:extLst>
                <a:ext uri="{FF2B5EF4-FFF2-40B4-BE49-F238E27FC236}">
                  <a16:creationId xmlns:a16="http://schemas.microsoft.com/office/drawing/2014/main" id="{9D62E16A-C795-4438-9639-5691FAA701E6}"/>
                </a:ext>
              </a:extLst>
            </p:cNvPr>
            <p:cNvSpPr/>
            <p:nvPr/>
          </p:nvSpPr>
          <p:spPr>
            <a:xfrm>
              <a:off x="3160458" y="4941158"/>
              <a:ext cx="1853584" cy="546911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Методическая комиссия</a:t>
              </a:r>
            </a:p>
          </p:txBody>
        </p:sp>
        <p:sp>
          <p:nvSpPr>
            <p:cNvPr id="49" name="Скругленный прямоугольник 99">
              <a:extLst>
                <a:ext uri="{FF2B5EF4-FFF2-40B4-BE49-F238E27FC236}">
                  <a16:creationId xmlns:a16="http://schemas.microsoft.com/office/drawing/2014/main" id="{FF44FC8E-002E-41F1-9B45-ADB191E2CAB3}"/>
                </a:ext>
              </a:extLst>
            </p:cNvPr>
            <p:cNvSpPr/>
            <p:nvPr/>
          </p:nvSpPr>
          <p:spPr>
            <a:xfrm>
              <a:off x="10747837" y="4959863"/>
              <a:ext cx="2124000" cy="546911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Методическая комиссия</a:t>
              </a:r>
            </a:p>
          </p:txBody>
        </p:sp>
        <p:sp>
          <p:nvSpPr>
            <p:cNvPr id="50" name="Скругленный прямоугольник 100">
              <a:extLst>
                <a:ext uri="{FF2B5EF4-FFF2-40B4-BE49-F238E27FC236}">
                  <a16:creationId xmlns:a16="http://schemas.microsoft.com/office/drawing/2014/main" id="{F54CDC65-9B4C-439A-94F0-BBD18B3D3B56}"/>
                </a:ext>
              </a:extLst>
            </p:cNvPr>
            <p:cNvSpPr/>
            <p:nvPr/>
          </p:nvSpPr>
          <p:spPr>
            <a:xfrm>
              <a:off x="8080284" y="4963492"/>
              <a:ext cx="2124000" cy="546911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Методическая комиссия</a:t>
              </a:r>
            </a:p>
          </p:txBody>
        </p:sp>
        <p:sp>
          <p:nvSpPr>
            <p:cNvPr id="51" name="Скругленный прямоугольник 102">
              <a:extLst>
                <a:ext uri="{FF2B5EF4-FFF2-40B4-BE49-F238E27FC236}">
                  <a16:creationId xmlns:a16="http://schemas.microsoft.com/office/drawing/2014/main" id="{6BD5C68E-19AE-4666-972F-C51D8B08EFFF}"/>
                </a:ext>
              </a:extLst>
            </p:cNvPr>
            <p:cNvSpPr/>
            <p:nvPr/>
          </p:nvSpPr>
          <p:spPr>
            <a:xfrm>
              <a:off x="5576681" y="4973900"/>
              <a:ext cx="1920100" cy="546911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23" dirty="0">
                  <a:latin typeface="Verdana" panose="020B0604030504040204" pitchFamily="34" charset="0"/>
                  <a:ea typeface="Verdana" panose="020B0604030504040204" pitchFamily="34" charset="0"/>
                </a:rPr>
                <a:t>Методическая комиссия</a:t>
              </a:r>
            </a:p>
          </p:txBody>
        </p:sp>
      </p:grpSp>
      <p:sp>
        <p:nvSpPr>
          <p:cNvPr id="52" name="Скругленный прямоугольник 72">
            <a:extLst>
              <a:ext uri="{FF2B5EF4-FFF2-40B4-BE49-F238E27FC236}">
                <a16:creationId xmlns:a16="http://schemas.microsoft.com/office/drawing/2014/main" id="{79C2DA72-2268-4AD3-941C-B22B2D68EFEC}"/>
              </a:ext>
            </a:extLst>
          </p:cNvPr>
          <p:cNvSpPr/>
          <p:nvPr/>
        </p:nvSpPr>
        <p:spPr>
          <a:xfrm>
            <a:off x="3050319" y="4736295"/>
            <a:ext cx="2843986" cy="14353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385" b="1" dirty="0">
                <a:latin typeface="Verdana" panose="020B0604030504040204" pitchFamily="34" charset="0"/>
                <a:ea typeface="Verdana" panose="020B0604030504040204" pitchFamily="34" charset="0"/>
              </a:rPr>
              <a:t>Управление по работе с иностранными гражданами</a:t>
            </a:r>
          </a:p>
        </p:txBody>
      </p:sp>
      <p:sp>
        <p:nvSpPr>
          <p:cNvPr id="53" name="Скругленный прямоугольник 73">
            <a:extLst>
              <a:ext uri="{FF2B5EF4-FFF2-40B4-BE49-F238E27FC236}">
                <a16:creationId xmlns:a16="http://schemas.microsoft.com/office/drawing/2014/main" id="{B41C4056-A969-4C08-9D0C-E5511F8FE089}"/>
              </a:ext>
            </a:extLst>
          </p:cNvPr>
          <p:cNvSpPr/>
          <p:nvPr/>
        </p:nvSpPr>
        <p:spPr>
          <a:xfrm>
            <a:off x="3448890" y="5647479"/>
            <a:ext cx="2046844" cy="420096"/>
          </a:xfrm>
          <a:prstGeom prst="roundRect">
            <a:avLst/>
          </a:prstGeom>
          <a:ln w="6350">
            <a:solidFill>
              <a:srgbClr val="034A9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23" dirty="0">
                <a:latin typeface="Verdana" panose="020B0604030504040204" pitchFamily="34" charset="0"/>
                <a:ea typeface="Verdana" panose="020B0604030504040204" pitchFamily="34" charset="0"/>
              </a:rPr>
              <a:t>Подготовительное отделение</a:t>
            </a:r>
          </a:p>
        </p:txBody>
      </p:sp>
      <p:sp>
        <p:nvSpPr>
          <p:cNvPr id="54" name="Скругленный прямоугольник 75">
            <a:extLst>
              <a:ext uri="{FF2B5EF4-FFF2-40B4-BE49-F238E27FC236}">
                <a16:creationId xmlns:a16="http://schemas.microsoft.com/office/drawing/2014/main" id="{75E27000-6872-449F-B846-0C0F50664CAA}"/>
              </a:ext>
            </a:extLst>
          </p:cNvPr>
          <p:cNvSpPr/>
          <p:nvPr/>
        </p:nvSpPr>
        <p:spPr>
          <a:xfrm>
            <a:off x="6062004" y="4736295"/>
            <a:ext cx="2843986" cy="14353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385" b="1" dirty="0">
                <a:latin typeface="Verdana" panose="020B0604030504040204" pitchFamily="34" charset="0"/>
                <a:ea typeface="Verdana" panose="020B0604030504040204" pitchFamily="34" charset="0"/>
              </a:rPr>
              <a:t>Управление довузовского обучения и нового набора</a:t>
            </a:r>
          </a:p>
        </p:txBody>
      </p:sp>
      <p:sp>
        <p:nvSpPr>
          <p:cNvPr id="55" name="Скругленный прямоугольник 76">
            <a:extLst>
              <a:ext uri="{FF2B5EF4-FFF2-40B4-BE49-F238E27FC236}">
                <a16:creationId xmlns:a16="http://schemas.microsoft.com/office/drawing/2014/main" id="{9E5FE930-47F7-428C-B685-2E50142C5806}"/>
              </a:ext>
            </a:extLst>
          </p:cNvPr>
          <p:cNvSpPr/>
          <p:nvPr/>
        </p:nvSpPr>
        <p:spPr>
          <a:xfrm>
            <a:off x="4472190" y="6115057"/>
            <a:ext cx="3011929" cy="384122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23" dirty="0">
                <a:latin typeface="Verdana" panose="020B0604030504040204" pitchFamily="34" charset="0"/>
                <a:ea typeface="Verdana" panose="020B0604030504040204" pitchFamily="34" charset="0"/>
              </a:rPr>
              <a:t>Методическая комиссия</a:t>
            </a:r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797A90A6-6EB8-44C0-ACDB-566855CF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36" y="333518"/>
            <a:ext cx="10866391" cy="579921"/>
          </a:xfrm>
        </p:spPr>
        <p:txBody>
          <a:bodyPr>
            <a:noAutofit/>
          </a:bodyPr>
          <a:lstStyle/>
          <a:p>
            <a:pPr algn="ctr"/>
            <a:r>
              <a:rPr lang="ru-RU" altLang="ru-RU" sz="3077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Центральный координационный методический Совет</a:t>
            </a:r>
            <a:endParaRPr lang="ru-RU" sz="3077" b="1" dirty="0">
              <a:solidFill>
                <a:srgbClr val="A21C2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Скругленный прямоугольник 81">
            <a:extLst>
              <a:ext uri="{FF2B5EF4-FFF2-40B4-BE49-F238E27FC236}">
                <a16:creationId xmlns:a16="http://schemas.microsoft.com/office/drawing/2014/main" id="{4B6D6766-A86F-6918-4640-2ADA3C5BD4A4}"/>
              </a:ext>
            </a:extLst>
          </p:cNvPr>
          <p:cNvSpPr/>
          <p:nvPr/>
        </p:nvSpPr>
        <p:spPr>
          <a:xfrm>
            <a:off x="10464052" y="4385304"/>
            <a:ext cx="1467692" cy="443077"/>
          </a:xfrm>
          <a:prstGeom prst="roundRect">
            <a:avLst/>
          </a:prstGeom>
          <a:ln w="6350">
            <a:solidFill>
              <a:srgbClr val="034A9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23" dirty="0">
                <a:latin typeface="Verdana" panose="020B0604030504040204" pitchFamily="34" charset="0"/>
                <a:ea typeface="Verdana" panose="020B0604030504040204" pitchFamily="34" charset="0"/>
              </a:rPr>
              <a:t>Отдел дистанционного обучения ИПО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03A5A-3D9F-FE90-244A-6811CCA047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3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52670"/>
            <a:ext cx="10972800" cy="370052"/>
          </a:xfrm>
        </p:spPr>
        <p:txBody>
          <a:bodyPr>
            <a:noAutofit/>
          </a:bodyPr>
          <a:lstStyle/>
          <a:p>
            <a:pPr algn="ctr"/>
            <a:r>
              <a:rPr lang="ru-RU" sz="3077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 ФОРУМА</a:t>
            </a:r>
            <a:endParaRPr lang="ru-RU" sz="3077" b="1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8204745" y="1201774"/>
            <a:ext cx="3876923" cy="39593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КРУГЛЫЕ СТОЛЫ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«Практико-ориентированный подход в преподавании клинической фармакологии как основа лекарственной безопасности»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«Несколько минут. Поговорим о ЗППП»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«Преподавание гуманитарных дисциплин в современных условиях» 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«Патриотическое воспитание в образовательных учреждениях в современных реалиях» 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«Пропедевтика внутренних болезней в иерархии современного медицинского образования»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4157539" y="1179902"/>
            <a:ext cx="3876923" cy="33007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altLang="ru-RU" sz="1385" b="1" cap="all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Секции</a:t>
            </a:r>
            <a:endParaRPr lang="ru-RU" altLang="ru-RU" sz="1385" cap="all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«Формирование профессиональных компетенций в обучении стоматологии» 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«Высшее фармацевтическое образование: опыт и тренды в условиях цифровизации и современных педагогических практик»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«Воспитательная работа и молодежная политика в вузах» 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«Цифровая трансформация, обеспечивающая качество и доступность образования» </a:t>
            </a:r>
            <a:endParaRPr lang="ru-RU" altLang="ru-RU" sz="615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99097" y="1179903"/>
            <a:ext cx="3876923" cy="36265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ПЛЕНАРНОЕ ЗАСЕДАНИЕ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altLang="ru-RU" sz="1385" b="1" cap="all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Симпозиумы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«Педагогика и медицина в служении человеку»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«Интернационализация медицинского образования и экспорт образовательных услуг»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«Среднее медицинское и фармацевтическое образование - модернизация в условиях современных вызовов» 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«Подготовка специалиста будущего»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«Инновационная профориентация и довузовская подготовка»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834F8E-5D69-59C8-C061-2D2FA1A47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24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52670"/>
            <a:ext cx="10972800" cy="370052"/>
          </a:xfrm>
        </p:spPr>
        <p:txBody>
          <a:bodyPr>
            <a:noAutofit/>
          </a:bodyPr>
          <a:lstStyle/>
          <a:p>
            <a:pPr algn="ctr"/>
            <a:r>
              <a:rPr lang="ru-RU" sz="3077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 ФОРУМА</a:t>
            </a:r>
            <a:endParaRPr lang="ru-RU" sz="3077" b="1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8204745" y="1201774"/>
            <a:ext cx="3876923" cy="49229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«ЯРМАРКА МАСТЕРОВ»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altLang="ru-RU" sz="1385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(АККРЕДИТОВАННЫЕ В НМО ОБРАЗОВАТЕЛЬНЫЕ МЕРОПРИЯТИЯ ДЛЯ ПРЕПОДАВАТЕЛЕЙ КЛИНИЧЕСКИХ ДИСЦИПЛИН):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«Гиперплазия предстательной железы. </a:t>
            </a:r>
            <a:r>
              <a:rPr lang="ru-RU" altLang="ru-RU" sz="1385" dirty="0" err="1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Трансуретральная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резекция гиперплазии предстательной железы как золотой стандарт оперативного лечения» (методики обучения)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«Внутриматочная патология: принципы малоинвазивной хирургии» (методики обучения)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 err="1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Кадаверный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мастер-класс «Лапароскопическая хирургия генитального пролапса с использованием сетчатых имплантов» (методики обучения).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«Первая помощь при ДТП» (методики обучения)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4157539" y="1179902"/>
            <a:ext cx="3876923" cy="42857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«ЯРМАРКА МАСТЕРОВ»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altLang="ru-RU" sz="1385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(АККРЕДИТОВАННЫЕ В НМО ОБРАЗОВАТЕЛЬНЫЕ МЕРОПРИЯТИЯ ДЛЯ ПРЕПОДАВАТЕЛЕЙ КЛИНИЧЕСКИХ ДИСЦИПЛИН):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«Использование интерактивных тренажеров Боткин и Боди интерактив в обучении студентов -медиков по модулям «Факультетской терапия» и «Неотложная кардиология»» (методики обучения)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«Рутинная настройка параметров ИВЛ и рекрутмент – манёвр» (методики обучения)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«Эндоваскулярное лечение ОКС и заболеваний периферических артерий. Современные методики обучения»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99097" y="1179903"/>
            <a:ext cx="3876923" cy="42857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altLang="ru-RU" sz="1385" b="1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«ЯРМАРКА МАСТЕРОВ»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altLang="ru-RU" sz="1385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(АККРЕДИТОВАННЫЕ В НМО ОБРАЗОВАТЕЛЬНЫЕ МЕРОПРИЯТИЯ ДЛЯ ПРЕПОДАВАТЕЛЕЙ КЛИНИЧЕСКИХ ДИСЦИПЛИН):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«Оказание первой помощи при автодорожной травме, осложненной переломом правого бедра и наружным артериальным кровотечением средней степени тяжести, в условиях скорой помощи» (методики обучения)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«Работа в четыре руки: осознанная реальность» (методики обучения)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«Современные технологии в лечении доброкачественных заболеваний шейки матки» (методики обучения)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B7A2AC-653D-9242-7D4F-BA558E5FB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34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52670"/>
            <a:ext cx="10972800" cy="370052"/>
          </a:xfrm>
        </p:spPr>
        <p:txBody>
          <a:bodyPr>
            <a:noAutofit/>
          </a:bodyPr>
          <a:lstStyle/>
          <a:p>
            <a:pPr algn="ctr"/>
            <a:r>
              <a:rPr lang="ru-RU" sz="3077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 ФОРУМА</a:t>
            </a:r>
            <a:endParaRPr lang="ru-RU" sz="3077" b="1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8204745" y="1201774"/>
            <a:ext cx="3876923" cy="44530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altLang="ru-RU" sz="1385" b="1" cap="all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МАСТЕР-КЛАССЫ: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«Театральная педагогика в воспитании культуры общения врача с пациентом»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«Способы формирования клинического мышления врача на занятиях по теоретическим дисциплинам»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«Медиатехнологии в образовательном процессе медицинского вуза»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«Методы </a:t>
            </a:r>
            <a:r>
              <a:rPr lang="ru-RU" altLang="ru-RU" sz="1385" dirty="0" err="1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артпедагогики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в подготовке врача»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«Технология позиционной дискуссии на теоретических занятиях с обучающимися медицинского вуза»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«Рак, что нужно знать каждому»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«Секреты </a:t>
            </a:r>
            <a:r>
              <a:rPr lang="ru-RU" altLang="ru-RU" sz="1385" dirty="0" err="1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нейрореабилитации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».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4157539" y="1179902"/>
            <a:ext cx="3876923" cy="38807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altLang="ru-RU" sz="1385" b="1" cap="all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Научно-образовательные курсы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«Получение лечебно-косметических средств» (методики обучения)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</a:t>
            </a:r>
            <a:r>
              <a:rPr lang="ru-RU" altLang="ru-RU" sz="1385" dirty="0" err="1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Периоперационная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инфузионная терапия" (методики обучения) -  практическое занятие с клиническими ординаторами по специальности «Хирургия», «Анестезиология и реаниматология»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«Прикладная анатомия сухожилий верхних конечностей. Микрохирургия СНП верхних конечностей» (методики обучения);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99097" y="1179903"/>
            <a:ext cx="3876923" cy="42857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altLang="ru-RU" sz="1385" b="1" cap="all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Научно-</a:t>
            </a:r>
            <a:r>
              <a:rPr lang="ru-RU" altLang="ru-RU" sz="1385" b="1" cap="all" dirty="0" err="1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образовательныЕ</a:t>
            </a:r>
            <a:r>
              <a:rPr lang="ru-RU" altLang="ru-RU" sz="1385" b="1" cap="all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курсы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«Детская неврология: Мифы о здоровье ребенка» (методики обучения)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«Акушерская тактика при разрыве матки: умение предвидеть и своевременно диагностировать (методики обучения)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«Система 3.0: какие три вопроса помогут руководителю выявить наиболее значимые проблемы?» (для </a:t>
            </a:r>
            <a:r>
              <a:rPr lang="ru-RU" altLang="ru-RU" sz="1385" dirty="0" err="1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ОЗиЗ</a:t>
            </a: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) (методики обучения)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385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«Получение мягких лекарственных форм в условиях аптечного производства с использованием средств малой механизации» (методики обучения)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F0599E-9A74-C7D0-74D9-5AAC6C894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13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16632"/>
            <a:ext cx="11521280" cy="8736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ru-RU" sz="4154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ВУЗОВСКАЯ ПЕДАГОГИКА 2023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13077" y="1146182"/>
            <a:ext cx="4278923" cy="3359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154" b="1" kern="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Форум состоится </a:t>
            </a:r>
          </a:p>
          <a:p>
            <a:pPr algn="ctr"/>
            <a:r>
              <a:rPr lang="ru-RU" altLang="ru-RU" sz="2154" b="1" kern="0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31 января - 3 февраля 2023 г.</a:t>
            </a:r>
          </a:p>
          <a:p>
            <a:pPr algn="ctr"/>
            <a:endParaRPr lang="ru-RU" altLang="ru-RU" sz="2154" b="1" kern="0" dirty="0"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  <a:p>
            <a:pPr algn="ctr"/>
            <a:r>
              <a:rPr lang="ru-RU" altLang="ru-RU" sz="2154" b="1" kern="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Заявки на участие, публикации принимаются</a:t>
            </a:r>
          </a:p>
          <a:p>
            <a:pPr algn="ctr"/>
            <a:r>
              <a:rPr lang="ru-RU" altLang="ru-RU" sz="2154" b="1" kern="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до</a:t>
            </a:r>
            <a:r>
              <a:rPr lang="ru-RU" altLang="ru-RU" sz="2154" b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 </a:t>
            </a:r>
            <a:r>
              <a:rPr lang="ru-RU" altLang="ru-RU" sz="2154" b="1" kern="0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23 </a:t>
            </a:r>
            <a:r>
              <a:rPr lang="ru-RU" altLang="ru-RU" sz="2154" b="1" kern="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января</a:t>
            </a:r>
            <a:r>
              <a:rPr lang="ru-RU" altLang="ru-RU" sz="2154" b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 </a:t>
            </a:r>
            <a:r>
              <a:rPr lang="ru-RU" altLang="ru-RU" sz="2154" b="1" kern="0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2023</a:t>
            </a:r>
            <a:r>
              <a:rPr lang="ru-RU" altLang="ru-RU" sz="2154" b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 </a:t>
            </a:r>
            <a:r>
              <a:rPr lang="ru-RU" altLang="ru-RU" sz="2154" b="1" kern="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года на сайте </a:t>
            </a:r>
            <a:r>
              <a:rPr lang="en-US" altLang="ru-RU" sz="1846" b="1" kern="0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http://pedconf.krasgmu.ru/</a:t>
            </a:r>
            <a:endParaRPr lang="ru-RU" altLang="ru-RU" sz="1846" b="1" kern="0" dirty="0">
              <a:solidFill>
                <a:srgbClr val="A21C28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0FE978-D53E-4E67-A731-A6312358C7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0051" r="10233" b="11072"/>
          <a:stretch/>
        </p:blipFill>
        <p:spPr>
          <a:xfrm>
            <a:off x="9033532" y="4490291"/>
            <a:ext cx="2038012" cy="20054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2" t="11193" r="20919" b="15541"/>
          <a:stretch/>
        </p:blipFill>
        <p:spPr bwMode="auto">
          <a:xfrm>
            <a:off x="346479" y="1014068"/>
            <a:ext cx="7566598" cy="535070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87F6EB-6C61-626C-1DDD-5F466A688F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26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9C454F-72AE-4BF7-8517-238E4D7B3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903"/>
            <a:ext cx="12192000" cy="48280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A778F-5B86-4978-AF87-C2B566F94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ru-RU" sz="50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FCB75D5-C2E3-4A28-970D-8C06738D3DBF}"/>
              </a:ext>
            </a:extLst>
          </p:cNvPr>
          <p:cNvSpPr/>
          <p:nvPr/>
        </p:nvSpPr>
        <p:spPr>
          <a:xfrm rot="16200000">
            <a:off x="3624102" y="1734408"/>
            <a:ext cx="1326693" cy="7820358"/>
          </a:xfrm>
          <a:prstGeom prst="roundRect">
            <a:avLst>
              <a:gd name="adj" fmla="val 9229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5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551B3E7-1055-4550-B137-13EFD7DF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79" y="333518"/>
            <a:ext cx="11097348" cy="579921"/>
          </a:xfrm>
        </p:spPr>
        <p:txBody>
          <a:bodyPr>
            <a:noAutofit/>
          </a:bodyPr>
          <a:lstStyle/>
          <a:p>
            <a:r>
              <a:rPr lang="ru-RU" sz="3077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ПРЕДСЕДАТЕЛИ</a:t>
            </a:r>
            <a:r>
              <a:rPr lang="ru-RU" sz="3077" b="1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077" b="1" cap="all" dirty="0">
                <a:latin typeface="Verdana" panose="020B0604030504040204" pitchFamily="34" charset="0"/>
                <a:ea typeface="Verdana" panose="020B0604030504040204" pitchFamily="34" charset="0"/>
              </a:rPr>
              <a:t>методических комиссий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22C804-59D3-48EB-9A26-492C1D436A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graphicFrame>
        <p:nvGraphicFramePr>
          <p:cNvPr id="13" name="Объект 3">
            <a:extLst>
              <a:ext uri="{FF2B5EF4-FFF2-40B4-BE49-F238E27FC236}">
                <a16:creationId xmlns:a16="http://schemas.microsoft.com/office/drawing/2014/main" id="{F66FEE16-8700-4656-AAFA-5246C41B3C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226643"/>
              </p:ext>
            </p:extLst>
          </p:nvPr>
        </p:nvGraphicFramePr>
        <p:xfrm>
          <a:off x="243479" y="1280521"/>
          <a:ext cx="11705042" cy="492844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886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8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265"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Ф.И.О.</a:t>
                      </a:r>
                      <a:endParaRPr lang="ru-RU" sz="2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2822" marR="22822" marT="0" marB="0" anchor="ctr"/>
                </a:tc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Должность</a:t>
                      </a:r>
                      <a:endParaRPr lang="ru-RU" sz="2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2822" marR="2282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04"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КОНОВАЛОВ</a:t>
                      </a:r>
                      <a:r>
                        <a:rPr lang="ru-RU" sz="15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Вячеслав Николаевич </a:t>
                      </a:r>
                      <a:endParaRPr lang="ru-RU" sz="150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0913" marR="70913" marT="0" marB="0" anchor="ctr"/>
                </a:tc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Председатель МК по специальности </a:t>
                      </a:r>
                      <a:r>
                        <a:rPr lang="ru-RU" sz="1500" kern="1200" dirty="0">
                          <a:solidFill>
                            <a:srgbClr val="A21C28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31.05.01 Лечебное дело</a:t>
                      </a:r>
                      <a:endParaRPr lang="ru-RU" sz="1500" kern="1200" dirty="0">
                        <a:solidFill>
                          <a:srgbClr val="A21C28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0913" marR="7091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265"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ГРИШКЕВИЧ</a:t>
                      </a:r>
                      <a:r>
                        <a:rPr lang="ru-RU" sz="15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Наталья Юрьевна</a:t>
                      </a:r>
                      <a:endParaRPr lang="ru-RU" sz="150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0913" marR="70913" marT="0" marB="0" anchor="ctr"/>
                </a:tc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Председатель МК по специальности </a:t>
                      </a:r>
                      <a:r>
                        <a:rPr lang="ru-RU" sz="1500" kern="1200" dirty="0">
                          <a:solidFill>
                            <a:srgbClr val="A21C28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31.05.02 Педиатрия</a:t>
                      </a:r>
                      <a:endParaRPr lang="ru-RU" sz="1500" kern="1200" dirty="0">
                        <a:solidFill>
                          <a:srgbClr val="A21C28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0913" marR="7091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23"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ОРЕШКИН</a:t>
                      </a:r>
                      <a:r>
                        <a:rPr lang="ru-RU" sz="15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Игорь Валерьевич</a:t>
                      </a:r>
                      <a:endParaRPr lang="ru-RU" sz="150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0913" marR="70913" marT="0" marB="0" anchor="ctr"/>
                </a:tc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Председатель МК по специальности </a:t>
                      </a:r>
                      <a:r>
                        <a:rPr lang="ru-RU" sz="1500" kern="1200" dirty="0">
                          <a:solidFill>
                            <a:srgbClr val="A21C28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31.05.03 Стоматология</a:t>
                      </a:r>
                      <a:endParaRPr lang="ru-RU" sz="1500" kern="1200" dirty="0">
                        <a:solidFill>
                          <a:srgbClr val="A21C28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0913" marR="7091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755"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АПАНОВИЧ</a:t>
                      </a:r>
                      <a:r>
                        <a:rPr lang="ru-RU" sz="1500" b="1" kern="12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Марина </a:t>
                      </a:r>
                      <a:r>
                        <a:rPr lang="ru-RU" sz="1500" b="0" kern="12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Степановна</a:t>
                      </a:r>
                      <a:endParaRPr lang="ru-RU" sz="15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0913" marR="70913" marT="0" marB="0" anchor="ctr"/>
                </a:tc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Председатель МК по специальности </a:t>
                      </a:r>
                      <a:r>
                        <a:rPr lang="ru-RU" sz="1500" kern="1200" dirty="0">
                          <a:solidFill>
                            <a:srgbClr val="A21C28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30.05.03 Медицинская кибернетика</a:t>
                      </a:r>
                      <a:endParaRPr lang="ru-RU" sz="1500" kern="1200" dirty="0">
                        <a:solidFill>
                          <a:srgbClr val="A21C28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0913" marR="7091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755"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РОЖКО </a:t>
                      </a:r>
                      <a:r>
                        <a:rPr lang="ru-RU" sz="15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Татьяна</a:t>
                      </a:r>
                      <a:r>
                        <a:rPr lang="ru-RU" sz="1500" b="0" kern="12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Владимировна</a:t>
                      </a:r>
                      <a:endParaRPr lang="ru-RU" sz="15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0913" marR="70913" marT="0" marB="0" anchor="ctr"/>
                </a:tc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Председатель МК по специальности </a:t>
                      </a:r>
                      <a:r>
                        <a:rPr lang="ru-RU" sz="1500" kern="1200" dirty="0">
                          <a:solidFill>
                            <a:srgbClr val="A21C28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30.05.02 Медицинская биофизика</a:t>
                      </a:r>
                      <a:endParaRPr lang="ru-RU" sz="1500" kern="1200" dirty="0">
                        <a:solidFill>
                          <a:srgbClr val="A21C28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0913" marR="70913" marT="0" marB="0" anchor="ctr"/>
                </a:tc>
                <a:extLst>
                  <a:ext uri="{0D108BD9-81ED-4DB2-BD59-A6C34878D82A}">
                    <a16:rowId xmlns:a16="http://schemas.microsoft.com/office/drawing/2014/main" val="3603157735"/>
                  </a:ext>
                </a:extLst>
              </a:tr>
              <a:tr h="475259"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ПОПЕНКО</a:t>
                      </a:r>
                      <a:r>
                        <a:rPr lang="ru-RU" sz="15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Наталья Валерьевна</a:t>
                      </a:r>
                      <a:endParaRPr lang="ru-RU" sz="150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0913" marR="70913" marT="0" marB="0" anchor="ctr"/>
                </a:tc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Председатель МК по специальности </a:t>
                      </a:r>
                      <a:r>
                        <a:rPr lang="ru-RU" sz="1500" kern="1200" dirty="0">
                          <a:solidFill>
                            <a:srgbClr val="A21C28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37.05.01 Клиническая психология</a:t>
                      </a:r>
                      <a:endParaRPr lang="ru-RU" sz="1500" kern="1200" dirty="0">
                        <a:solidFill>
                          <a:srgbClr val="A21C28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0913" marR="7091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229"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ТЮТРИНА</a:t>
                      </a:r>
                      <a:r>
                        <a:rPr lang="ru-RU" sz="15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Екатерина Сергеевна</a:t>
                      </a:r>
                    </a:p>
                  </a:txBody>
                  <a:tcPr marL="70913" marR="70913" marT="0" marB="0" anchor="ctr"/>
                </a:tc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Председатель МК по специальности </a:t>
                      </a:r>
                      <a:r>
                        <a:rPr lang="ru-RU" sz="1500" kern="1200" dirty="0">
                          <a:solidFill>
                            <a:srgbClr val="A21C28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33.05.01 Фармация</a:t>
                      </a:r>
                      <a:endParaRPr lang="ru-RU" sz="1500" kern="1200" dirty="0">
                        <a:solidFill>
                          <a:srgbClr val="A21C28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0913" marR="7091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259"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КУСТОВА</a:t>
                      </a:r>
                      <a:r>
                        <a:rPr lang="ru-RU" sz="15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Татьяна Владимировна</a:t>
                      </a:r>
                      <a:endParaRPr lang="ru-RU" sz="150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0913" marR="70913" marT="0" marB="0" anchor="ctr"/>
                </a:tc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Председатель МК </a:t>
                      </a:r>
                      <a:r>
                        <a:rPr lang="ru-RU" sz="1500" kern="1200" dirty="0">
                          <a:solidFill>
                            <a:srgbClr val="A21C28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ИПО</a:t>
                      </a:r>
                      <a:endParaRPr lang="ru-RU" sz="1500" kern="1200" dirty="0">
                        <a:solidFill>
                          <a:srgbClr val="A21C28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0913" marR="7091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265"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САВЕЛЬЕВА</a:t>
                      </a:r>
                      <a:r>
                        <a:rPr lang="ru-RU" sz="15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Елена Евгеньевна</a:t>
                      </a:r>
                      <a:endParaRPr lang="ru-RU" sz="150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0913" marR="70913" marT="0" marB="0" anchor="ctr"/>
                </a:tc>
                <a:tc>
                  <a:txBody>
                    <a:bodyPr/>
                    <a:lstStyle>
                      <a:lvl1pPr marL="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943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1887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7830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37744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97180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56616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16052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754880" algn="l" defTabSz="1188720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Председатель МК </a:t>
                      </a:r>
                      <a:r>
                        <a:rPr lang="ru-RU" sz="1500" kern="1200" dirty="0">
                          <a:solidFill>
                            <a:srgbClr val="A21C28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 дополнительному образованию</a:t>
                      </a:r>
                      <a:endParaRPr lang="ru-RU" sz="1500" kern="1200" dirty="0">
                        <a:solidFill>
                          <a:srgbClr val="A21C28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0913" marR="7091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2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cap="all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Селютина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Галина Васильевна</a:t>
                      </a:r>
                    </a:p>
                  </a:txBody>
                  <a:tcPr marL="70913" marR="7091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Председатель МС </a:t>
                      </a:r>
                      <a:r>
                        <a:rPr lang="ru-RU" sz="1500" kern="1200" dirty="0">
                          <a:solidFill>
                            <a:srgbClr val="A21C28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СПО</a:t>
                      </a:r>
                    </a:p>
                  </a:txBody>
                  <a:tcPr marL="70913" marR="70913" marT="0" marB="0" anchor="ctr"/>
                </a:tc>
                <a:extLst>
                  <a:ext uri="{0D108BD9-81ED-4DB2-BD59-A6C34878D82A}">
                    <a16:rowId xmlns:a16="http://schemas.microsoft.com/office/drawing/2014/main" val="369826649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49CA40-2248-337D-6C97-638CADB012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3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>
            <a:extLst>
              <a:ext uri="{FF2B5EF4-FFF2-40B4-BE49-F238E27FC236}">
                <a16:creationId xmlns:a16="http://schemas.microsoft.com/office/drawing/2014/main" id="{41A55AA8-FD10-4034-B343-0B6E1E679951}"/>
              </a:ext>
            </a:extLst>
          </p:cNvPr>
          <p:cNvSpPr/>
          <p:nvPr/>
        </p:nvSpPr>
        <p:spPr>
          <a:xfrm>
            <a:off x="0" y="0"/>
            <a:ext cx="4079776" cy="6858000"/>
          </a:xfrm>
          <a:prstGeom prst="rect">
            <a:avLst/>
          </a:prstGeom>
          <a:solidFill>
            <a:schemeClr val="bg1">
              <a:lumMod val="85000"/>
              <a:alpha val="19607"/>
            </a:schemeClr>
          </a:solidFill>
        </p:spPr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B300B2B-657A-44C2-98F1-6C794B371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69" t="10122" r="14236"/>
          <a:stretch/>
        </p:blipFill>
        <p:spPr>
          <a:xfrm>
            <a:off x="0" y="694129"/>
            <a:ext cx="4079775" cy="616387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01F583E-0571-49EA-B5C5-E7E6AE1AF700}"/>
              </a:ext>
            </a:extLst>
          </p:cNvPr>
          <p:cNvSpPr txBox="1">
            <a:spLocks/>
          </p:cNvSpPr>
          <p:nvPr/>
        </p:nvSpPr>
        <p:spPr>
          <a:xfrm>
            <a:off x="1" y="694129"/>
            <a:ext cx="4079775" cy="5469742"/>
          </a:xfrm>
          <a:prstGeom prst="rect">
            <a:avLst/>
          </a:prstGeom>
        </p:spPr>
        <p:txBody>
          <a:bodyPr vert="horz" lIns="70338" tIns="35169" rIns="70338" bIns="35169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077" b="1" cap="all" dirty="0">
                <a:latin typeface="Verdana" panose="020B0604030504040204" pitchFamily="34" charset="0"/>
                <a:ea typeface="Verdana" panose="020B0604030504040204" pitchFamily="34" charset="0"/>
              </a:rPr>
              <a:t>РЕЗУЛЬТАТЫ работы методических комиссий </a:t>
            </a:r>
          </a:p>
          <a:p>
            <a:pPr algn="ctr">
              <a:lnSpc>
                <a:spcPct val="100000"/>
              </a:lnSpc>
            </a:pPr>
            <a:endParaRPr lang="ru-RU" sz="3077" b="1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C72AC09-3512-486C-A8F1-7BE6BBF78B70}"/>
              </a:ext>
            </a:extLst>
          </p:cNvPr>
          <p:cNvSpPr/>
          <p:nvPr/>
        </p:nvSpPr>
        <p:spPr>
          <a:xfrm>
            <a:off x="4079776" y="509027"/>
            <a:ext cx="8112223" cy="6125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46" dirty="0">
              <a:solidFill>
                <a:schemeClr val="tx1"/>
              </a:solidFill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Утвержден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состав и план работы ЦКМС;</a:t>
            </a: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Утверждены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составы и планы работы методических комиссий специальностей Лечебное дело, Педиатрия, Стоматология, Фармация, Клиническая психология,  </a:t>
            </a:r>
            <a:r>
              <a:rPr lang="ru-RU" sz="2400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Медицинская биофизика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, ИПО, ДО;</a:t>
            </a: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Созданы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новые учебные планы специальностей высшего образования в связи с новыми ФГОС ВО</a:t>
            </a:r>
          </a:p>
          <a:p>
            <a:pPr marL="286959" indent="-263759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3201">
              <a:buClr>
                <a:srgbClr val="C00000"/>
              </a:buClr>
            </a:pPr>
            <a:endParaRPr lang="ru-RU" altLang="ru-RU" sz="769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867DD3-DB5F-57BF-1C2B-4AF32488C3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9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CEE4ED-2644-4A8C-8116-F6508E902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-1" y="1490939"/>
            <a:ext cx="12192001" cy="536345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360FB75-A3AF-4BDD-AE06-C516ED74D97A}"/>
              </a:ext>
            </a:extLst>
          </p:cNvPr>
          <p:cNvSpPr txBox="1">
            <a:spLocks/>
          </p:cNvSpPr>
          <p:nvPr/>
        </p:nvSpPr>
        <p:spPr>
          <a:xfrm>
            <a:off x="455348" y="609306"/>
            <a:ext cx="10998640" cy="423973"/>
          </a:xfrm>
          <a:prstGeom prst="rect">
            <a:avLst/>
          </a:prstGeom>
        </p:spPr>
        <p:txBody>
          <a:bodyPr vert="horz" lIns="70338" tIns="35169" rIns="70338" bIns="35169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77" b="1" cap="all" dirty="0">
                <a:latin typeface="Verdana" panose="020B0604030504040204" pitchFamily="34" charset="0"/>
                <a:ea typeface="Verdana" panose="020B0604030504040204" pitchFamily="34" charset="0"/>
              </a:rPr>
              <a:t>Переход на </a:t>
            </a:r>
            <a:r>
              <a:rPr lang="ru-RU" sz="3077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ФГОС ВО нового поколения </a:t>
            </a:r>
          </a:p>
          <a:p>
            <a:r>
              <a:rPr lang="ru-RU" sz="3077" b="1" cap="all" dirty="0">
                <a:latin typeface="Verdana" panose="020B0604030504040204" pitchFamily="34" charset="0"/>
                <a:ea typeface="Verdana" panose="020B0604030504040204" pitchFamily="34" charset="0"/>
              </a:rPr>
              <a:t>по специальностям/ направлениям подготовки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29759C3-B161-4549-BA26-9E6708A82D3B}"/>
              </a:ext>
            </a:extLst>
          </p:cNvPr>
          <p:cNvSpPr/>
          <p:nvPr/>
        </p:nvSpPr>
        <p:spPr>
          <a:xfrm>
            <a:off x="455348" y="1856699"/>
            <a:ext cx="10005388" cy="4481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3759" indent="-263759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sz="2400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ПЕРЕРАБОТАНЫ</a:t>
            </a:r>
            <a:r>
              <a:rPr lang="ru-RU" altLang="ru-RU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учебные планы по </a:t>
            </a:r>
            <a:r>
              <a:rPr lang="ru-RU" alt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5 специальностям</a:t>
            </a:r>
            <a:r>
              <a:rPr lang="ru-RU" alt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, </a:t>
            </a:r>
            <a:r>
              <a:rPr lang="ru-RU" alt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1 направлению подготовки</a:t>
            </a:r>
          </a:p>
          <a:p>
            <a:pPr marL="263759" indent="-263759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63759" indent="-263759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sz="2400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ПЕРЕРАБОТАНО</a:t>
            </a:r>
            <a:r>
              <a:rPr lang="ru-RU" alt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и/или </a:t>
            </a:r>
            <a:r>
              <a:rPr lang="ru-RU" altLang="ru-RU" sz="2400" b="1" cap="all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создано</a:t>
            </a:r>
            <a:r>
              <a:rPr lang="ru-RU" altLang="ru-RU" sz="2400" dirty="0">
                <a:solidFill>
                  <a:srgbClr val="4C78CA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</a:t>
            </a:r>
            <a:r>
              <a:rPr lang="ru-RU" altLang="ru-RU" sz="24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515</a:t>
            </a:r>
            <a:r>
              <a:rPr lang="ru-RU" alt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УМК </a:t>
            </a:r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дисциплин (модулей) и практик</a:t>
            </a:r>
            <a:endParaRPr lang="ru-RU" altLang="ru-RU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63759" indent="-263759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ru-RU" altLang="ru-RU" sz="1846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63759" indent="-263759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ru-RU" altLang="ru-RU" sz="769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C6E7C9-52CF-F8E1-A97D-D4F0F1BDCA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6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416728"/>
            <a:ext cx="10947400" cy="53162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46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ПРОГРАММЫ СРЕДНЕГО ПРОФЕССИОНАЛЬНОГО ОБРАЗОВАНИЯ</a:t>
            </a:r>
          </a:p>
          <a:p>
            <a:pPr marL="804863" indent="182563"/>
            <a:r>
              <a:rPr lang="ru-RU" sz="1846" dirty="0">
                <a:latin typeface="Verdana" panose="020B0604030504040204" pitchFamily="34" charset="0"/>
                <a:ea typeface="Verdana" panose="020B0604030504040204" pitchFamily="34" charset="0"/>
              </a:rPr>
              <a:t>34.02.02 Медицинский массаж</a:t>
            </a:r>
          </a:p>
          <a:p>
            <a:endParaRPr lang="ru-RU" sz="1846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1846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ПРОГРАММЫ ВЫСШЕГО ОБРАЗОВАНИЯ </a:t>
            </a:r>
          </a:p>
          <a:p>
            <a:r>
              <a:rPr lang="ru-RU" sz="1846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Бакалавриат</a:t>
            </a:r>
          </a:p>
          <a:p>
            <a:pPr marL="820583" indent="150196"/>
            <a:r>
              <a:rPr lang="ru-RU" sz="1846" dirty="0">
                <a:latin typeface="Verdana" panose="020B0604030504040204" pitchFamily="34" charset="0"/>
                <a:ea typeface="Verdana" panose="020B0604030504040204" pitchFamily="34" charset="0"/>
              </a:rPr>
              <a:t>34.03.01 Сестринское дело</a:t>
            </a:r>
          </a:p>
          <a:p>
            <a:r>
              <a:rPr lang="ru-RU" sz="1846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Специалитет</a:t>
            </a:r>
          </a:p>
          <a:p>
            <a:pPr marL="1037939" indent="-217357"/>
            <a:r>
              <a:rPr lang="ru-RU" sz="1846" dirty="0">
                <a:latin typeface="Verdana" panose="020B0604030504040204" pitchFamily="34" charset="0"/>
                <a:ea typeface="Verdana" panose="020B0604030504040204" pitchFamily="34" charset="0"/>
              </a:rPr>
              <a:t>30.05.01 Медицинская биохимия</a:t>
            </a:r>
          </a:p>
          <a:p>
            <a:pPr marL="1037939" indent="-217357"/>
            <a:r>
              <a:rPr lang="ru-RU" sz="1846" dirty="0">
                <a:latin typeface="Verdana" panose="020B0604030504040204" pitchFamily="34" charset="0"/>
                <a:ea typeface="Verdana" panose="020B0604030504040204" pitchFamily="34" charset="0"/>
              </a:rPr>
              <a:t>32.05.01 Медико-профилактическое дело</a:t>
            </a:r>
          </a:p>
          <a:p>
            <a:pPr marL="1037939" indent="-217357"/>
            <a:r>
              <a:rPr lang="ru-RU" sz="1846" dirty="0">
                <a:latin typeface="Verdana" panose="020B0604030504040204" pitchFamily="34" charset="0"/>
                <a:ea typeface="Verdana" panose="020B0604030504040204" pitchFamily="34" charset="0"/>
              </a:rPr>
              <a:t>30.05.02 Медицинская биофизика</a:t>
            </a:r>
          </a:p>
          <a:p>
            <a:r>
              <a:rPr lang="ru-RU" sz="1846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Магистратура</a:t>
            </a:r>
            <a:r>
              <a:rPr lang="ru-RU" sz="1846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820583" indent="217357"/>
            <a:r>
              <a:rPr lang="ru-RU" sz="1846" dirty="0">
                <a:latin typeface="Verdana" panose="020B0604030504040204" pitchFamily="34" charset="0"/>
                <a:ea typeface="Verdana" panose="020B0604030504040204" pitchFamily="34" charset="0"/>
              </a:rPr>
              <a:t>44.04.03 Специальное (дефектологическое) образование</a:t>
            </a:r>
          </a:p>
          <a:p>
            <a:pPr marL="820583" indent="0">
              <a:buNone/>
            </a:pPr>
            <a:endParaRPr lang="ru-RU" sz="1846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20583" indent="-820583">
              <a:buNone/>
            </a:pPr>
            <a:r>
              <a:rPr lang="ru-RU" sz="1846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высшее образование - подготовка кадров высшей квалификации</a:t>
            </a:r>
          </a:p>
          <a:p>
            <a:pPr marL="267422" indent="-267422"/>
            <a:r>
              <a:rPr lang="ru-RU" sz="1846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Ординатура</a:t>
            </a:r>
          </a:p>
          <a:p>
            <a:pPr marL="1037939" indent="-217357"/>
            <a:r>
              <a:rPr lang="ru-RU" sz="1846" dirty="0">
                <a:latin typeface="Verdana" panose="020B0604030504040204" pitchFamily="34" charset="0"/>
                <a:ea typeface="Verdana" panose="020B0604030504040204" pitchFamily="34" charset="0"/>
              </a:rPr>
              <a:t>31.08.30 Генетика</a:t>
            </a:r>
          </a:p>
          <a:p>
            <a:pPr marL="1037939" indent="-217357"/>
            <a:r>
              <a:rPr lang="ru-RU" sz="1846" dirty="0">
                <a:latin typeface="Verdana" panose="020B0604030504040204" pitchFamily="34" charset="0"/>
                <a:ea typeface="Verdana" panose="020B0604030504040204" pitchFamily="34" charset="0"/>
              </a:rPr>
              <a:t>31.08.61 Радиотерапия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9B51794-F0CF-42D9-B7C3-C50F28D2511E}"/>
              </a:ext>
            </a:extLst>
          </p:cNvPr>
          <p:cNvSpPr txBox="1">
            <a:spLocks/>
          </p:cNvSpPr>
          <p:nvPr/>
        </p:nvSpPr>
        <p:spPr>
          <a:xfrm>
            <a:off x="406400" y="125066"/>
            <a:ext cx="11176000" cy="977900"/>
          </a:xfrm>
          <a:prstGeom prst="rect">
            <a:avLst/>
          </a:prstGeom>
        </p:spPr>
        <p:txBody>
          <a:bodyPr vert="horz" lIns="70338" tIns="35169" rIns="70338" bIns="35169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77" b="1" cap="all" dirty="0">
                <a:latin typeface="Verdana" panose="020B0604030504040204" pitchFamily="34" charset="0"/>
                <a:ea typeface="Verdana" panose="020B0604030504040204" pitchFamily="34" charset="0"/>
              </a:rPr>
              <a:t>Подготовка документов для </a:t>
            </a:r>
            <a:r>
              <a:rPr lang="ru-RU" sz="3077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лицензирования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AC3365-A0E7-F41E-8560-BB02D4A65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2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416728"/>
            <a:ext cx="10947400" cy="53162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46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ПРОГРАММЫ СРЕДНЕГО ПРОФЕССИОНАЛЬНОГО ОБРАЗОВАНИЯ</a:t>
            </a:r>
          </a:p>
          <a:p>
            <a:pPr marL="804863" indent="182563"/>
            <a:r>
              <a:rPr lang="ru-RU" sz="1846" dirty="0">
                <a:latin typeface="Verdana" panose="020B0604030504040204" pitchFamily="34" charset="0"/>
                <a:ea typeface="Verdana" panose="020B0604030504040204" pitchFamily="34" charset="0"/>
              </a:rPr>
              <a:t>34.02.02 Медицинский массаж</a:t>
            </a:r>
          </a:p>
          <a:p>
            <a:endParaRPr lang="ru-RU" sz="1846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1846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ПРОГРАММЫ ВЫСШЕГО ОБРАЗОВАНИЯ </a:t>
            </a:r>
          </a:p>
          <a:p>
            <a:r>
              <a:rPr lang="ru-RU" sz="1846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Бакалавриат</a:t>
            </a:r>
          </a:p>
          <a:p>
            <a:pPr marL="820583" indent="150196"/>
            <a:r>
              <a:rPr lang="ru-RU" sz="1846" dirty="0">
                <a:latin typeface="Verdana" panose="020B0604030504040204" pitchFamily="34" charset="0"/>
                <a:ea typeface="Verdana" panose="020B0604030504040204" pitchFamily="34" charset="0"/>
              </a:rPr>
              <a:t>34.03.01 Сестринское дело</a:t>
            </a:r>
          </a:p>
          <a:p>
            <a:r>
              <a:rPr lang="ru-RU" sz="1846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Специалитет</a:t>
            </a:r>
          </a:p>
          <a:p>
            <a:pPr marL="1037939" indent="-217357"/>
            <a:r>
              <a:rPr lang="ru-RU" sz="1846" dirty="0">
                <a:latin typeface="Verdana" panose="020B0604030504040204" pitchFamily="34" charset="0"/>
                <a:ea typeface="Verdana" panose="020B0604030504040204" pitchFamily="34" charset="0"/>
              </a:rPr>
              <a:t>30.05.01 Медицинская биохимия</a:t>
            </a:r>
          </a:p>
          <a:p>
            <a:pPr marL="1037939" indent="-217357"/>
            <a:r>
              <a:rPr lang="ru-RU" sz="1846" b="1" dirty="0">
                <a:latin typeface="Verdana" panose="020B0604030504040204" pitchFamily="34" charset="0"/>
                <a:ea typeface="Verdana" panose="020B0604030504040204" pitchFamily="34" charset="0"/>
              </a:rPr>
              <a:t>32.05.01 Медико-профилактическое дело</a:t>
            </a:r>
          </a:p>
          <a:p>
            <a:pPr marL="1037939" indent="-217357"/>
            <a:r>
              <a:rPr lang="ru-RU" sz="1846" b="1" dirty="0">
                <a:latin typeface="Verdana" panose="020B0604030504040204" pitchFamily="34" charset="0"/>
                <a:ea typeface="Verdana" panose="020B0604030504040204" pitchFamily="34" charset="0"/>
              </a:rPr>
              <a:t>30.05.02 Медицинская биофизика</a:t>
            </a:r>
          </a:p>
          <a:p>
            <a:r>
              <a:rPr lang="ru-RU" sz="1846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Магистратура</a:t>
            </a:r>
            <a:r>
              <a:rPr lang="ru-RU" sz="1846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820583" indent="217357"/>
            <a:r>
              <a:rPr lang="ru-RU" sz="1846" dirty="0">
                <a:latin typeface="Verdana" panose="020B0604030504040204" pitchFamily="34" charset="0"/>
                <a:ea typeface="Verdana" panose="020B0604030504040204" pitchFamily="34" charset="0"/>
              </a:rPr>
              <a:t>44.04.03 Специальное (дефектологическое) образование</a:t>
            </a:r>
          </a:p>
          <a:p>
            <a:pPr marL="820583" indent="0">
              <a:buNone/>
            </a:pPr>
            <a:endParaRPr lang="ru-RU" sz="1846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20583" indent="-820583">
              <a:buNone/>
            </a:pPr>
            <a:r>
              <a:rPr lang="ru-RU" sz="1846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высшее образование - подготовка кадров высшей квалификации</a:t>
            </a:r>
          </a:p>
          <a:p>
            <a:pPr marL="267422" indent="-267422"/>
            <a:r>
              <a:rPr lang="ru-RU" sz="1846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Ординатура</a:t>
            </a:r>
          </a:p>
          <a:p>
            <a:pPr marL="1037939" indent="-217357"/>
            <a:r>
              <a:rPr lang="ru-RU" sz="1846" dirty="0">
                <a:latin typeface="Verdana" panose="020B0604030504040204" pitchFamily="34" charset="0"/>
                <a:ea typeface="Verdana" panose="020B0604030504040204" pitchFamily="34" charset="0"/>
              </a:rPr>
              <a:t>31.08.30 Генетика</a:t>
            </a:r>
          </a:p>
          <a:p>
            <a:pPr marL="1037939" indent="-217357"/>
            <a:r>
              <a:rPr lang="ru-RU" sz="1846" dirty="0">
                <a:latin typeface="Verdana" panose="020B0604030504040204" pitchFamily="34" charset="0"/>
                <a:ea typeface="Verdana" panose="020B0604030504040204" pitchFamily="34" charset="0"/>
              </a:rPr>
              <a:t>31.08.61 Радиотерапия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9B51794-F0CF-42D9-B7C3-C50F28D2511E}"/>
              </a:ext>
            </a:extLst>
          </p:cNvPr>
          <p:cNvSpPr txBox="1">
            <a:spLocks/>
          </p:cNvSpPr>
          <p:nvPr/>
        </p:nvSpPr>
        <p:spPr>
          <a:xfrm>
            <a:off x="406400" y="125066"/>
            <a:ext cx="11176000" cy="977900"/>
          </a:xfrm>
          <a:prstGeom prst="rect">
            <a:avLst/>
          </a:prstGeom>
        </p:spPr>
        <p:txBody>
          <a:bodyPr vert="horz" lIns="70338" tIns="35169" rIns="70338" bIns="35169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77" b="1" cap="all" dirty="0">
                <a:latin typeface="Verdana" panose="020B0604030504040204" pitchFamily="34" charset="0"/>
                <a:ea typeface="Verdana" panose="020B0604030504040204" pitchFamily="34" charset="0"/>
              </a:rPr>
              <a:t>Подготовка документов для </a:t>
            </a:r>
            <a:r>
              <a:rPr lang="ru-RU" sz="3077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лицензирования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04D532-4DBF-51C1-74E3-54C6E9125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371850" y="1211905"/>
            <a:ext cx="3448301" cy="53978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34.03.01 </a:t>
            </a:r>
          </a:p>
          <a:p>
            <a:r>
              <a:rPr lang="ru-RU" sz="1600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Сестринское дело</a:t>
            </a:r>
            <a:endParaRPr lang="ru-RU" sz="1800" b="1" dirty="0">
              <a:solidFill>
                <a:srgbClr val="034A9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71878" y="1211904"/>
            <a:ext cx="3542657" cy="53978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30.05.01 </a:t>
            </a:r>
          </a:p>
          <a:p>
            <a:r>
              <a:rPr lang="ru-RU" sz="1600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Медицинская биохимия</a:t>
            </a:r>
            <a:endParaRPr lang="en-US" altLang="zh-CN" sz="1692" b="1" dirty="0">
              <a:solidFill>
                <a:srgbClr val="034A9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77742" y="1190904"/>
            <a:ext cx="3319632" cy="58836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34.02.02 </a:t>
            </a:r>
          </a:p>
          <a:p>
            <a:r>
              <a:rPr lang="ru-RU" sz="1600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Медицинский массаж</a:t>
            </a: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8204745" y="1778498"/>
            <a:ext cx="3876923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9633">
              <a:buClr>
                <a:srgbClr val="C00000"/>
              </a:buClr>
            </a:pPr>
            <a:r>
              <a:rPr lang="ru-RU" alt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78</a:t>
            </a:r>
            <a:r>
              <a:rPr lang="ru-RU" alt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УМК 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дисциплин (модулей) и практик</a:t>
            </a:r>
          </a:p>
          <a:p>
            <a:pPr marL="279633">
              <a:buClr>
                <a:srgbClr val="C00000"/>
              </a:buClr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ОПОП</a:t>
            </a:r>
          </a:p>
          <a:p>
            <a:pPr marL="279633">
              <a:buClr>
                <a:srgbClr val="C00000"/>
              </a:buClr>
            </a:pPr>
            <a:r>
              <a:rPr lang="ru-RU" alt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Программа ГИА</a:t>
            </a:r>
            <a:endParaRPr lang="ru-RU" altLang="ru-RU" sz="1600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4157539" y="1756626"/>
            <a:ext cx="3876923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9633">
              <a:buClr>
                <a:srgbClr val="C00000"/>
              </a:buClr>
            </a:pPr>
            <a:r>
              <a:rPr lang="ru-RU" alt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67</a:t>
            </a:r>
            <a:r>
              <a:rPr lang="ru-RU" alt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УМК 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дисциплин (модулей) и практик</a:t>
            </a:r>
          </a:p>
          <a:p>
            <a:pPr marL="279633">
              <a:buClr>
                <a:srgbClr val="C00000"/>
              </a:buClr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ОПОП</a:t>
            </a:r>
          </a:p>
          <a:p>
            <a:pPr marL="279633">
              <a:buClr>
                <a:srgbClr val="C00000"/>
              </a:buClr>
            </a:pPr>
            <a:r>
              <a:rPr lang="ru-RU" alt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Программа ГИА</a:t>
            </a:r>
            <a:endParaRPr lang="ru-RU" altLang="ru-RU" sz="1600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99097" y="1756626"/>
            <a:ext cx="3876923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9633">
              <a:buClr>
                <a:srgbClr val="C00000"/>
              </a:buClr>
            </a:pPr>
            <a:r>
              <a:rPr lang="ru-RU" alt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25</a:t>
            </a:r>
            <a:r>
              <a:rPr lang="ru-RU" alt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УМК 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дисциплин (модулей) и практик</a:t>
            </a:r>
          </a:p>
          <a:p>
            <a:pPr marL="279633">
              <a:buClr>
                <a:srgbClr val="C00000"/>
              </a:buClr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ОПОП</a:t>
            </a:r>
          </a:p>
          <a:p>
            <a:pPr marL="279633">
              <a:buClr>
                <a:srgbClr val="C00000"/>
              </a:buClr>
            </a:pPr>
            <a:r>
              <a:rPr lang="ru-RU" alt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Программа ГИА</a:t>
            </a:r>
            <a:endParaRPr lang="ru-RU" altLang="ru-RU" sz="1400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6A4E82-E7F9-CBD7-3BB6-DFC4191C9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14" t="29185" r="47272" b="49930"/>
          <a:stretch/>
        </p:blipFill>
        <p:spPr>
          <a:xfrm>
            <a:off x="11100112" y="105415"/>
            <a:ext cx="969109" cy="97200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65B034E-80EE-FFEB-02FB-F3B1711B84C7}"/>
              </a:ext>
            </a:extLst>
          </p:cNvPr>
          <p:cNvSpPr txBox="1">
            <a:spLocks/>
          </p:cNvSpPr>
          <p:nvPr/>
        </p:nvSpPr>
        <p:spPr>
          <a:xfrm>
            <a:off x="406400" y="125066"/>
            <a:ext cx="11176000" cy="977900"/>
          </a:xfrm>
          <a:prstGeom prst="rect">
            <a:avLst/>
          </a:prstGeom>
        </p:spPr>
        <p:txBody>
          <a:bodyPr vert="horz" lIns="70338" tIns="35169" rIns="70338" bIns="35169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77" b="1" cap="all" dirty="0">
                <a:latin typeface="Verdana" panose="020B0604030504040204" pitchFamily="34" charset="0"/>
                <a:ea typeface="Verdana" panose="020B0604030504040204" pitchFamily="34" charset="0"/>
              </a:rPr>
              <a:t>Подготовка документов для </a:t>
            </a:r>
            <a:r>
              <a:rPr lang="ru-RU" sz="3077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лицензирования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2FFF760-E137-125C-6704-BEB9AF301AFF}"/>
              </a:ext>
            </a:extLst>
          </p:cNvPr>
          <p:cNvSpPr txBox="1">
            <a:spLocks/>
          </p:cNvSpPr>
          <p:nvPr/>
        </p:nvSpPr>
        <p:spPr>
          <a:xfrm>
            <a:off x="4359403" y="3343141"/>
            <a:ext cx="3448301" cy="53978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30.05.02 Медицинская биофизика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C1CCFC0-780D-475A-6B66-DCB5EDD295E1}"/>
              </a:ext>
            </a:extLst>
          </p:cNvPr>
          <p:cNvSpPr txBox="1">
            <a:spLocks/>
          </p:cNvSpPr>
          <p:nvPr/>
        </p:nvSpPr>
        <p:spPr>
          <a:xfrm>
            <a:off x="8352886" y="3188421"/>
            <a:ext cx="3542657" cy="53978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44.04.03 Специальное (дефектологическое) образование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372A391-D772-567A-8EE1-CE7344E5E157}"/>
              </a:ext>
            </a:extLst>
          </p:cNvPr>
          <p:cNvSpPr txBox="1">
            <a:spLocks/>
          </p:cNvSpPr>
          <p:nvPr/>
        </p:nvSpPr>
        <p:spPr>
          <a:xfrm>
            <a:off x="365295" y="3322140"/>
            <a:ext cx="3319632" cy="58836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32.05.01 МПД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431CE68-C26B-F93C-DE11-DC9443A949D6}"/>
              </a:ext>
            </a:extLst>
          </p:cNvPr>
          <p:cNvSpPr/>
          <p:nvPr/>
        </p:nvSpPr>
        <p:spPr>
          <a:xfrm>
            <a:off x="8192298" y="3909734"/>
            <a:ext cx="3876923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9633">
              <a:buClr>
                <a:srgbClr val="C00000"/>
              </a:buClr>
            </a:pPr>
            <a:r>
              <a:rPr lang="ru-RU" alt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32</a:t>
            </a:r>
            <a:r>
              <a:rPr lang="ru-RU" alt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УМК 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дисциплин (модулей) и практик</a:t>
            </a:r>
          </a:p>
          <a:p>
            <a:pPr marL="279633">
              <a:buClr>
                <a:srgbClr val="C00000"/>
              </a:buClr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ОПОП</a:t>
            </a:r>
          </a:p>
          <a:p>
            <a:pPr marL="279633">
              <a:buClr>
                <a:srgbClr val="C00000"/>
              </a:buClr>
            </a:pPr>
            <a:r>
              <a:rPr lang="ru-RU" alt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Программа ГИА</a:t>
            </a:r>
            <a:endParaRPr lang="ru-RU" altLang="ru-RU" sz="1600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A7F5236-5FA7-A719-0F9B-CFE7FE77E9C7}"/>
              </a:ext>
            </a:extLst>
          </p:cNvPr>
          <p:cNvSpPr/>
          <p:nvPr/>
        </p:nvSpPr>
        <p:spPr>
          <a:xfrm>
            <a:off x="4145092" y="3887862"/>
            <a:ext cx="3876923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9633">
              <a:buClr>
                <a:srgbClr val="C00000"/>
              </a:buClr>
            </a:pPr>
            <a:r>
              <a:rPr lang="ru-RU" alt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75</a:t>
            </a:r>
            <a:r>
              <a:rPr lang="ru-RU" alt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УМК 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дисциплин (модулей) и практик</a:t>
            </a:r>
          </a:p>
          <a:p>
            <a:pPr marL="279633">
              <a:buClr>
                <a:srgbClr val="C00000"/>
              </a:buClr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ОПОП</a:t>
            </a:r>
          </a:p>
          <a:p>
            <a:pPr marL="279633">
              <a:buClr>
                <a:srgbClr val="C00000"/>
              </a:buClr>
            </a:pPr>
            <a:r>
              <a:rPr lang="ru-RU" alt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Программа ГИА</a:t>
            </a:r>
            <a:endParaRPr lang="ru-RU" altLang="ru-RU" sz="1600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D5978EC-6517-F822-BE0D-31FA8E94E39F}"/>
              </a:ext>
            </a:extLst>
          </p:cNvPr>
          <p:cNvSpPr/>
          <p:nvPr/>
        </p:nvSpPr>
        <p:spPr>
          <a:xfrm>
            <a:off x="86650" y="3887862"/>
            <a:ext cx="3876923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9633">
              <a:buClr>
                <a:srgbClr val="C00000"/>
              </a:buClr>
            </a:pPr>
            <a:r>
              <a:rPr lang="ru-RU" alt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96</a:t>
            </a:r>
            <a:r>
              <a:rPr lang="ru-RU" alt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УМК 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дисциплин (модулей) и практик</a:t>
            </a:r>
          </a:p>
          <a:p>
            <a:pPr marL="279633">
              <a:buClr>
                <a:srgbClr val="C00000"/>
              </a:buClr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ОПОП</a:t>
            </a:r>
          </a:p>
          <a:p>
            <a:pPr marL="279633">
              <a:buClr>
                <a:srgbClr val="C00000"/>
              </a:buClr>
            </a:pPr>
            <a:r>
              <a:rPr lang="ru-RU" alt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Программа ГИА</a:t>
            </a:r>
            <a:endParaRPr lang="ru-RU" altLang="ru-RU" sz="1400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8D201190-64F0-8F06-CBC6-60896EA41C2A}"/>
              </a:ext>
            </a:extLst>
          </p:cNvPr>
          <p:cNvSpPr txBox="1">
            <a:spLocks/>
          </p:cNvSpPr>
          <p:nvPr/>
        </p:nvSpPr>
        <p:spPr>
          <a:xfrm>
            <a:off x="4436184" y="5079678"/>
            <a:ext cx="3319632" cy="58836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34A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31.08.30 Генетика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6D343CA-9E36-DBEB-B6F4-97F8DD43C344}"/>
              </a:ext>
            </a:extLst>
          </p:cNvPr>
          <p:cNvSpPr/>
          <p:nvPr/>
        </p:nvSpPr>
        <p:spPr>
          <a:xfrm>
            <a:off x="4157539" y="5553960"/>
            <a:ext cx="3876923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9633">
              <a:buClr>
                <a:srgbClr val="C00000"/>
              </a:buClr>
            </a:pPr>
            <a:r>
              <a:rPr lang="ru-RU" alt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68</a:t>
            </a:r>
            <a:r>
              <a:rPr lang="ru-RU" alt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УМК 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дисциплин (модулей) и практик</a:t>
            </a:r>
          </a:p>
          <a:p>
            <a:pPr marL="279633">
              <a:buClr>
                <a:srgbClr val="C00000"/>
              </a:buClr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ОПОП</a:t>
            </a:r>
          </a:p>
          <a:p>
            <a:pPr marL="279633">
              <a:buClr>
                <a:srgbClr val="C00000"/>
              </a:buClr>
            </a:pPr>
            <a:r>
              <a:rPr lang="ru-RU" alt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Программа ГИА</a:t>
            </a:r>
            <a:endParaRPr lang="ru-RU" altLang="ru-RU" sz="1400" dirty="0"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1590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034A90"/>
      </a:accent2>
      <a:accent3>
        <a:srgbClr val="7F7F7F"/>
      </a:accent3>
      <a:accent4>
        <a:srgbClr val="7F7F7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dana Wor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2748</Words>
  <Application>Microsoft Office PowerPoint</Application>
  <PresentationFormat>Широкоэкранный</PresentationFormat>
  <Paragraphs>669</Paragraphs>
  <Slides>34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Symbol</vt:lpstr>
      <vt:lpstr>Verdana</vt:lpstr>
      <vt:lpstr>Wingdings</vt:lpstr>
      <vt:lpstr>Тема Office</vt:lpstr>
      <vt:lpstr>ОТЧЕТ о работе  Центрального координационного методического Совета  за 2021-2022 уч. год</vt:lpstr>
      <vt:lpstr>В 2021 – 2022 уч. году проведено 13 заседаний Центрального координационного  методического совета</vt:lpstr>
      <vt:lpstr>Центральный координационный методический Совет</vt:lpstr>
      <vt:lpstr>ПРЕДСЕДАТЕЛИ методических комиссий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ПЕРВИЧНОЙ АККРЕДИТАЦИИ И СПЕЦИАЛИЗИРОВАННОЙ АККРЕДИТАЦИИ 2022 </vt:lpstr>
      <vt:lpstr>Положение об аккредитации специалистов </vt:lpstr>
      <vt:lpstr>ПЕРВИЧНАЯ АККРЕДИТАЦИЯ СПЕЦИАЛИСТОВ (СПЕЦИАЛИТЕТ) летняя сессия 2023 </vt:lpstr>
      <vt:lpstr>ПЕРВИЧНАЯ СПЕЦИАЛИЗИРОВАННАЯ АККРЕДИТАЦИЯ (ОРДИНАТУРА, ДПО) осень 2022 – зима 2023</vt:lpstr>
      <vt:lpstr>ПЕРВИЧНАЯ СПЕЦИАЛИЗИРОВАННАЯ АККРЕДИТАЦИЯ (ОРДИНАТУРА, ДПО) осень 2022 – зима 2023</vt:lpstr>
      <vt:lpstr>ПЕРВИЧНАЯ СПЕЦИАЛИЗИРОВАННАЯ АККРЕДИТАЦИЯ (ОРДИНАТУРА, ДПО) осень 2022 – зима 2023</vt:lpstr>
      <vt:lpstr>ПЕРВИЧНАЯ СПЕЦИАЛИЗИРОВАННАЯ АККРЕДИТАЦИЯ (ОРДИНАТУРА, ДПО) осень 2021 – зима 2022</vt:lpstr>
      <vt:lpstr>Презентация PowerPoint</vt:lpstr>
      <vt:lpstr>Обучение  ПРОФЕССОРСКО-ПРЕПОДАВАТЕЛЬСКОГО СОСТАВА </vt:lpstr>
      <vt:lpstr>ПРОГРАММЫ ДПП</vt:lpstr>
      <vt:lpstr>ПЛАНИРОВАНИЕ ОБУЧЕНИЯ ППС</vt:lpstr>
      <vt:lpstr>Презентация PowerPoint</vt:lpstr>
      <vt:lpstr>Гриф ЦКМС получили</vt:lpstr>
      <vt:lpstr>ЭКСПЕРТИЗА учебных пособий в Координационном  совете по области образования «Здравоохранение и медицинские науки»</vt:lpstr>
      <vt:lpstr>Презентация PowerPoint</vt:lpstr>
      <vt:lpstr>Презентация PowerPoint</vt:lpstr>
      <vt:lpstr>Презентация PowerPoint</vt:lpstr>
      <vt:lpstr>ПРОГРАММА ФОРУМА</vt:lpstr>
      <vt:lpstr>ПРОГРАММА ФОРУМА</vt:lpstr>
      <vt:lpstr>ПРОГРАММА ФОРУМА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Denbag</dc:creator>
  <cp:lastModifiedBy>ирина соловьева</cp:lastModifiedBy>
  <cp:revision>397</cp:revision>
  <dcterms:created xsi:type="dcterms:W3CDTF">2022-10-10T07:44:37Z</dcterms:created>
  <dcterms:modified xsi:type="dcterms:W3CDTF">2022-12-20T16:45:32Z</dcterms:modified>
</cp:coreProperties>
</file>