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66" r:id="rId3"/>
    <p:sldId id="257" r:id="rId4"/>
    <p:sldId id="258" r:id="rId5"/>
    <p:sldId id="259" r:id="rId6"/>
    <p:sldId id="265" r:id="rId7"/>
    <p:sldId id="267" r:id="rId8"/>
    <p:sldId id="260" r:id="rId9"/>
    <p:sldId id="261" r:id="rId10"/>
    <p:sldId id="268" r:id="rId11"/>
    <p:sldId id="262" r:id="rId12"/>
    <p:sldId id="263" r:id="rId13"/>
    <p:sldId id="273" r:id="rId14"/>
    <p:sldId id="264" r:id="rId15"/>
    <p:sldId id="271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00034" y="2285992"/>
            <a:ext cx="8458200" cy="1743086"/>
          </a:xfrm>
        </p:spPr>
        <p:txBody>
          <a:bodyPr/>
          <a:lstStyle/>
          <a:p>
            <a:r>
              <a:rPr lang="ru-RU" b="1" dirty="0" smtClean="0"/>
              <a:t>Клинический случай 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229088" y="4357694"/>
            <a:ext cx="4914912" cy="149542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Выполнила: </a:t>
            </a:r>
            <a:r>
              <a:rPr lang="ru-RU" sz="2800" dirty="0" err="1" smtClean="0"/>
              <a:t>Филипенко</a:t>
            </a:r>
            <a:r>
              <a:rPr lang="ru-RU" sz="2800" dirty="0" smtClean="0"/>
              <a:t> Д.Е. Ординатор 1-го года обучения специальности терапия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5716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ФГБОУ ВО </a:t>
            </a:r>
            <a:r>
              <a:rPr lang="ru-RU" sz="2400" dirty="0" err="1" smtClean="0"/>
              <a:t>КрасГМУ</a:t>
            </a:r>
            <a:r>
              <a:rPr lang="ru-RU" sz="2400" dirty="0" smtClean="0"/>
              <a:t> им. проф. </a:t>
            </a:r>
            <a:r>
              <a:rPr lang="ru-RU" sz="2400" dirty="0" err="1" smtClean="0"/>
              <a:t>В.Ф.Войно-Ясенецкого</a:t>
            </a:r>
            <a:r>
              <a:rPr lang="ru-RU" sz="2400" dirty="0" smtClean="0"/>
              <a:t> Минздрава России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214422"/>
            <a:ext cx="7715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Кафедра пропедевтики внутренних болезней и терапии с курсом ПО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r>
              <a:rPr lang="en-US" dirty="0" smtClean="0"/>
              <a:t>HLA-B27 – </a:t>
            </a:r>
            <a:r>
              <a:rPr lang="ru-RU" dirty="0" smtClean="0"/>
              <a:t>отрицательно</a:t>
            </a:r>
          </a:p>
          <a:p>
            <a:r>
              <a:rPr lang="ru-RU" dirty="0" smtClean="0"/>
              <a:t>РФ – 7,30 МЕ/мл</a:t>
            </a:r>
          </a:p>
          <a:p>
            <a:r>
              <a:rPr lang="ru-RU" dirty="0" smtClean="0"/>
              <a:t>АЦЦП – 9,7 </a:t>
            </a:r>
            <a:r>
              <a:rPr lang="ru-RU" dirty="0" err="1" smtClean="0"/>
              <a:t>Ед</a:t>
            </a:r>
            <a:r>
              <a:rPr lang="ru-RU" dirty="0" smtClean="0"/>
              <a:t>/мл</a:t>
            </a:r>
          </a:p>
          <a:p>
            <a:endParaRPr lang="ru-RU" dirty="0" smtClean="0"/>
          </a:p>
          <a:p>
            <a:r>
              <a:rPr lang="ru-RU" dirty="0" smtClean="0"/>
              <a:t>АТ </a:t>
            </a:r>
            <a:r>
              <a:rPr lang="en-US" dirty="0" err="1" smtClean="0"/>
              <a:t>IgM</a:t>
            </a:r>
            <a:r>
              <a:rPr lang="en-US" dirty="0" smtClean="0"/>
              <a:t>, </a:t>
            </a:r>
            <a:r>
              <a:rPr lang="en-US" dirty="0" err="1" smtClean="0"/>
              <a:t>IgG</a:t>
            </a:r>
            <a:r>
              <a:rPr lang="en-US" dirty="0" smtClean="0"/>
              <a:t> </a:t>
            </a:r>
            <a:r>
              <a:rPr lang="ru-RU" dirty="0" smtClean="0"/>
              <a:t>к </a:t>
            </a:r>
            <a:r>
              <a:rPr lang="ru-RU" dirty="0" err="1" smtClean="0"/>
              <a:t>иерсинии</a:t>
            </a:r>
            <a:r>
              <a:rPr lang="ru-RU" dirty="0" smtClean="0"/>
              <a:t> </a:t>
            </a:r>
            <a:r>
              <a:rPr lang="ru-RU" dirty="0" err="1" smtClean="0"/>
              <a:t>псевдотуберкулеза</a:t>
            </a:r>
            <a:r>
              <a:rPr lang="ru-RU" dirty="0" smtClean="0"/>
              <a:t> – отрицательно </a:t>
            </a:r>
          </a:p>
          <a:p>
            <a:r>
              <a:rPr lang="ru-RU" dirty="0" smtClean="0"/>
              <a:t>АТ </a:t>
            </a:r>
            <a:r>
              <a:rPr lang="en-US" dirty="0" err="1" smtClean="0"/>
              <a:t>IgM</a:t>
            </a:r>
            <a:r>
              <a:rPr lang="en-US" dirty="0" smtClean="0"/>
              <a:t>, </a:t>
            </a:r>
            <a:r>
              <a:rPr lang="en-US" dirty="0" err="1" smtClean="0"/>
              <a:t>IgG</a:t>
            </a:r>
            <a:r>
              <a:rPr lang="en-US" dirty="0" smtClean="0"/>
              <a:t> </a:t>
            </a:r>
            <a:r>
              <a:rPr lang="ru-RU" dirty="0" smtClean="0"/>
              <a:t>к </a:t>
            </a:r>
            <a:r>
              <a:rPr lang="en-US" dirty="0" smtClean="0"/>
              <a:t>C. </a:t>
            </a:r>
            <a:r>
              <a:rPr lang="en-US" dirty="0" err="1" smtClean="0"/>
              <a:t>trachomatis</a:t>
            </a:r>
            <a:r>
              <a:rPr lang="en-US" dirty="0" smtClean="0"/>
              <a:t> </a:t>
            </a:r>
            <a:r>
              <a:rPr lang="ru-RU" dirty="0" smtClean="0"/>
              <a:t>– отрицательно.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Инструментальные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571588"/>
            <a:ext cx="8572560" cy="5286412"/>
          </a:xfrm>
        </p:spPr>
        <p:txBody>
          <a:bodyPr>
            <a:normAutofit/>
          </a:bodyPr>
          <a:lstStyle/>
          <a:p>
            <a:r>
              <a:rPr lang="ru-RU" dirty="0" smtClean="0"/>
              <a:t>Рентгенография кистей – суставные щели не изменены, </a:t>
            </a:r>
            <a:r>
              <a:rPr lang="ru-RU" dirty="0" err="1" smtClean="0"/>
              <a:t>кистовидные</a:t>
            </a:r>
            <a:r>
              <a:rPr lang="ru-RU" dirty="0" smtClean="0"/>
              <a:t> просветления ЛЗС, эрозий нет.</a:t>
            </a:r>
          </a:p>
          <a:p>
            <a:r>
              <a:rPr lang="ru-RU" dirty="0" smtClean="0"/>
              <a:t>Рентгенография стоп – </a:t>
            </a:r>
            <a:r>
              <a:rPr lang="ru-RU" dirty="0" err="1" smtClean="0"/>
              <a:t>Энтезопатия</a:t>
            </a:r>
            <a:r>
              <a:rPr lang="ru-RU" dirty="0" smtClean="0"/>
              <a:t> по типу верхней и нижней слева и верхней справа пяточных «шпор».</a:t>
            </a:r>
          </a:p>
          <a:p>
            <a:r>
              <a:rPr lang="ru-RU" dirty="0" smtClean="0"/>
              <a:t>Рентгенография коленных суставов – суставные щели сужены в медиальных отделах. </a:t>
            </a:r>
            <a:r>
              <a:rPr lang="ru-RU" dirty="0" err="1" smtClean="0"/>
              <a:t>Субхондральный</a:t>
            </a:r>
            <a:r>
              <a:rPr lang="ru-RU" dirty="0" smtClean="0"/>
              <a:t> склероз. Остеофиты на краях суставных поверхностей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71612"/>
            <a:ext cx="9144000" cy="5768997"/>
          </a:xfrm>
        </p:spPr>
        <p:txBody>
          <a:bodyPr>
            <a:normAutofit/>
          </a:bodyPr>
          <a:lstStyle/>
          <a:p>
            <a:r>
              <a:rPr lang="ru-RU" dirty="0" smtClean="0"/>
              <a:t>УЗИ коленных суставов – признаки незначительного количества свободной жидкости в полости правого коленного сустава, с незначительным утолщением синовиальной оболочки. </a:t>
            </a:r>
          </a:p>
          <a:p>
            <a:r>
              <a:rPr lang="ru-RU" dirty="0" smtClean="0"/>
              <a:t>КТ костей таза и тазобедренных суставов  - суставные щели неравномерно сужены, частичный анкилоз в задних отделах, неравномерный </a:t>
            </a:r>
            <a:r>
              <a:rPr lang="ru-RU" dirty="0" err="1" smtClean="0"/>
              <a:t>субхондральный</a:t>
            </a:r>
            <a:r>
              <a:rPr lang="ru-RU" dirty="0" smtClean="0"/>
              <a:t> склероз максимально до 7мм., немногочисленные </a:t>
            </a:r>
            <a:r>
              <a:rPr lang="ru-RU" dirty="0" err="1" smtClean="0"/>
              <a:t>кистовидные</a:t>
            </a:r>
            <a:r>
              <a:rPr lang="ru-RU" dirty="0" smtClean="0"/>
              <a:t> просветления (КТ-картина двустороннего </a:t>
            </a:r>
            <a:r>
              <a:rPr lang="ru-RU" dirty="0" err="1" smtClean="0"/>
              <a:t>сакроилиита</a:t>
            </a:r>
            <a:r>
              <a:rPr lang="ru-RU" dirty="0" smtClean="0"/>
              <a:t>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ru-RU" dirty="0" smtClean="0"/>
              <a:t>Рентгенография ОГК – без патологий.</a:t>
            </a:r>
          </a:p>
          <a:p>
            <a:r>
              <a:rPr lang="ru-RU" dirty="0" smtClean="0"/>
              <a:t>ФГДС – диффузный поверхностный гастрит </a:t>
            </a:r>
          </a:p>
          <a:p>
            <a:r>
              <a:rPr lang="ru-RU" dirty="0" smtClean="0"/>
              <a:t>УЗИ ОБП и почек – б/о</a:t>
            </a:r>
          </a:p>
          <a:p>
            <a:r>
              <a:rPr lang="ru-RU" dirty="0" err="1" smtClean="0"/>
              <a:t>ЭхоКГ</a:t>
            </a:r>
            <a:r>
              <a:rPr lang="ru-RU" dirty="0" smtClean="0"/>
              <a:t>:</a:t>
            </a:r>
            <a:r>
              <a:rPr lang="ru-RU" dirty="0" smtClean="0"/>
              <a:t> аорта не изменена. </a:t>
            </a:r>
            <a:r>
              <a:rPr lang="ru-RU" dirty="0" err="1" smtClean="0"/>
              <a:t>Пристворочная</a:t>
            </a:r>
            <a:r>
              <a:rPr lang="ru-RU" dirty="0" smtClean="0"/>
              <a:t> митральная </a:t>
            </a:r>
            <a:r>
              <a:rPr lang="ru-RU" dirty="0" err="1" smtClean="0"/>
              <a:t>регургитация</a:t>
            </a:r>
            <a:r>
              <a:rPr lang="ru-RU" dirty="0" smtClean="0"/>
              <a:t>. Полости сердца не расширены. Сократимость ЛЖ удовлетворительная. </a:t>
            </a:r>
            <a:r>
              <a:rPr lang="ru-RU" dirty="0" err="1" smtClean="0"/>
              <a:t>Диастолическая</a:t>
            </a:r>
            <a:r>
              <a:rPr lang="ru-RU" dirty="0" smtClean="0"/>
              <a:t> </a:t>
            </a:r>
            <a:r>
              <a:rPr lang="ru-RU" dirty="0" err="1" smtClean="0"/>
              <a:t>ф-ция</a:t>
            </a:r>
            <a:r>
              <a:rPr lang="ru-RU" dirty="0" smtClean="0"/>
              <a:t> ЛЖ не нарушена. </a:t>
            </a:r>
            <a:r>
              <a:rPr lang="ru-RU" dirty="0" err="1" smtClean="0"/>
              <a:t>Трикуспидальная</a:t>
            </a:r>
            <a:r>
              <a:rPr lang="ru-RU" dirty="0" smtClean="0"/>
              <a:t> </a:t>
            </a:r>
            <a:r>
              <a:rPr lang="ru-RU" dirty="0" err="1" smtClean="0"/>
              <a:t>регургитация</a:t>
            </a:r>
            <a:r>
              <a:rPr lang="ru-RU" dirty="0" smtClean="0"/>
              <a:t> </a:t>
            </a:r>
            <a:r>
              <a:rPr lang="en-US" dirty="0" smtClean="0"/>
              <a:t>I </a:t>
            </a:r>
            <a:r>
              <a:rPr lang="ru-RU" dirty="0" err="1" smtClean="0"/>
              <a:t>стпени</a:t>
            </a:r>
            <a:r>
              <a:rPr lang="ru-RU" dirty="0" smtClean="0"/>
              <a:t>. СДЛА 33мм.</a:t>
            </a:r>
          </a:p>
          <a:p>
            <a:r>
              <a:rPr lang="ru-RU" dirty="0" smtClean="0"/>
              <a:t>ЭКГ – ритм </a:t>
            </a:r>
            <a:r>
              <a:rPr lang="ru-RU" dirty="0" err="1" smtClean="0"/>
              <a:t>синусовый</a:t>
            </a:r>
            <a:r>
              <a:rPr lang="ru-RU" dirty="0" smtClean="0"/>
              <a:t> с ЧСС 75 уд. в мин. Косвенные признаки ГЛЖ.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71472" y="1785926"/>
            <a:ext cx="8229600" cy="4525962"/>
          </a:xfrm>
        </p:spPr>
        <p:txBody>
          <a:bodyPr/>
          <a:lstStyle/>
          <a:p>
            <a:pPr algn="just">
              <a:buNone/>
            </a:pPr>
            <a:r>
              <a:rPr lang="ru-RU" sz="3200" dirty="0" err="1" smtClean="0"/>
              <a:t>Анкилозирующий</a:t>
            </a:r>
            <a:r>
              <a:rPr lang="ru-RU" sz="3200" dirty="0" smtClean="0"/>
              <a:t> спондилит, развернутая стадия, высокой степени активности (</a:t>
            </a:r>
            <a:r>
              <a:rPr lang="en-US" sz="3200" dirty="0" smtClean="0"/>
              <a:t>ASDAS = 3.65</a:t>
            </a:r>
            <a:r>
              <a:rPr lang="ru-RU" sz="3200" dirty="0" smtClean="0"/>
              <a:t>; </a:t>
            </a:r>
            <a:r>
              <a:rPr lang="en-US" sz="3200" dirty="0" smtClean="0"/>
              <a:t>BASDAI = 6.8</a:t>
            </a:r>
            <a:r>
              <a:rPr lang="ru-RU" sz="3200" dirty="0" smtClean="0"/>
              <a:t>), двусторонний </a:t>
            </a:r>
            <a:r>
              <a:rPr lang="ru-RU" sz="3200" dirty="0" err="1" smtClean="0"/>
              <a:t>сакроилиит</a:t>
            </a:r>
            <a:r>
              <a:rPr lang="ru-RU" sz="3200" dirty="0" smtClean="0"/>
              <a:t> </a:t>
            </a:r>
            <a:r>
              <a:rPr lang="en-US" sz="3200" dirty="0" err="1" smtClean="0"/>
              <a:t>Rg</a:t>
            </a:r>
            <a:r>
              <a:rPr lang="en-US" sz="3200" dirty="0" smtClean="0"/>
              <a:t> II </a:t>
            </a:r>
            <a:r>
              <a:rPr lang="ru-RU" sz="3200" dirty="0" smtClean="0"/>
              <a:t>ст., </a:t>
            </a:r>
            <a:r>
              <a:rPr lang="en-US" sz="3200" dirty="0" smtClean="0"/>
              <a:t>HLA B27 – </a:t>
            </a:r>
            <a:r>
              <a:rPr lang="ru-RU" sz="3200" dirty="0" err="1" smtClean="0"/>
              <a:t>неассоцированный</a:t>
            </a:r>
            <a:r>
              <a:rPr lang="ru-RU" sz="3200" dirty="0" smtClean="0"/>
              <a:t>, с </a:t>
            </a:r>
            <a:r>
              <a:rPr lang="ru-RU" sz="3200" dirty="0" err="1" smtClean="0"/>
              <a:t>внеаксиальными</a:t>
            </a:r>
            <a:r>
              <a:rPr lang="ru-RU" sz="3200" dirty="0" smtClean="0"/>
              <a:t> проявлениями (артриты, пяточные </a:t>
            </a:r>
            <a:r>
              <a:rPr lang="ru-RU" sz="3200" dirty="0" err="1" smtClean="0"/>
              <a:t>энтезиты</a:t>
            </a:r>
            <a:r>
              <a:rPr lang="ru-RU" sz="3200" dirty="0" smtClean="0"/>
              <a:t>). </a:t>
            </a:r>
          </a:p>
          <a:p>
            <a:pPr algn="just">
              <a:buNone/>
            </a:pPr>
            <a:r>
              <a:rPr lang="ru-RU" sz="3200" dirty="0" smtClean="0"/>
              <a:t>Двусторонний </a:t>
            </a:r>
            <a:r>
              <a:rPr lang="ru-RU" sz="3200" dirty="0" err="1" smtClean="0"/>
              <a:t>гонартроз</a:t>
            </a:r>
            <a:r>
              <a:rPr lang="ru-RU" sz="3200" dirty="0" smtClean="0"/>
              <a:t>, </a:t>
            </a:r>
            <a:r>
              <a:rPr lang="en-US" sz="3200" dirty="0" err="1" smtClean="0"/>
              <a:t>Rg</a:t>
            </a:r>
            <a:r>
              <a:rPr lang="en-US" sz="3200" dirty="0" smtClean="0"/>
              <a:t> II </a:t>
            </a:r>
            <a:r>
              <a:rPr lang="ru-RU" sz="3200" dirty="0" smtClean="0"/>
              <a:t>ст. ФК </a:t>
            </a:r>
            <a:r>
              <a:rPr lang="en-US" sz="3200" dirty="0" smtClean="0"/>
              <a:t>II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Проведено лечение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НПВП ( Табл. </a:t>
            </a:r>
            <a:r>
              <a:rPr lang="ru-RU" dirty="0" err="1" smtClean="0"/>
              <a:t>Нимесулид</a:t>
            </a:r>
            <a:r>
              <a:rPr lang="ru-RU" dirty="0" smtClean="0"/>
              <a:t> 100мг 2 раза в сутки)</a:t>
            </a:r>
          </a:p>
          <a:p>
            <a:r>
              <a:rPr lang="ru-RU" dirty="0" smtClean="0"/>
              <a:t>ГКС (</a:t>
            </a:r>
            <a:r>
              <a:rPr lang="ru-RU" dirty="0" err="1" smtClean="0"/>
              <a:t>дексаметазон</a:t>
            </a:r>
            <a:r>
              <a:rPr lang="ru-RU" dirty="0" smtClean="0"/>
              <a:t> 8мг в/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капельно</a:t>
            </a:r>
            <a:r>
              <a:rPr lang="ru-RU" dirty="0" smtClean="0"/>
              <a:t>, табл. </a:t>
            </a:r>
            <a:r>
              <a:rPr lang="ru-RU" dirty="0" err="1" smtClean="0"/>
              <a:t>Преднизолон</a:t>
            </a:r>
            <a:r>
              <a:rPr lang="ru-RU" dirty="0" smtClean="0"/>
              <a:t> 10/мг в сутки)</a:t>
            </a:r>
            <a:endParaRPr lang="ru-RU" dirty="0" smtClean="0"/>
          </a:p>
          <a:p>
            <a:r>
              <a:rPr lang="ru-RU" dirty="0" smtClean="0"/>
              <a:t>Табл. </a:t>
            </a:r>
            <a:r>
              <a:rPr lang="ru-RU" dirty="0" err="1" smtClean="0"/>
              <a:t>Сульфасалазин</a:t>
            </a:r>
            <a:r>
              <a:rPr lang="ru-RU" dirty="0" smtClean="0"/>
              <a:t> 2г/сутки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Лидамитол</a:t>
            </a:r>
            <a:r>
              <a:rPr lang="ru-RU" dirty="0" smtClean="0"/>
              <a:t> 100мг/мл – 1мл в/м 1 раз в день</a:t>
            </a:r>
          </a:p>
          <a:p>
            <a:r>
              <a:rPr lang="ru-RU" dirty="0" err="1" smtClean="0"/>
              <a:t>Омепразол</a:t>
            </a:r>
            <a:r>
              <a:rPr lang="ru-RU" dirty="0" smtClean="0"/>
              <a:t> 20мг 1 раз в сутки.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 при выписке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Табл. </a:t>
            </a:r>
            <a:r>
              <a:rPr lang="ru-RU" dirty="0" err="1" smtClean="0"/>
              <a:t>Преднизолон</a:t>
            </a:r>
            <a:r>
              <a:rPr lang="ru-RU" dirty="0" smtClean="0"/>
              <a:t> 15мг утром после еды 1 месяц, с постепенным снижением дозы по ¼ каждые 3 недели.</a:t>
            </a:r>
          </a:p>
          <a:p>
            <a:r>
              <a:rPr lang="ru-RU" dirty="0" smtClean="0"/>
              <a:t>Табл. </a:t>
            </a:r>
            <a:r>
              <a:rPr lang="ru-RU" dirty="0" err="1" smtClean="0"/>
              <a:t>Сульфасалазин</a:t>
            </a:r>
            <a:r>
              <a:rPr lang="ru-RU" dirty="0" smtClean="0"/>
              <a:t> 500мг по 2 </a:t>
            </a:r>
            <a:r>
              <a:rPr lang="ru-RU" dirty="0" err="1" smtClean="0"/>
              <a:t>табл</a:t>
            </a:r>
            <a:r>
              <a:rPr lang="ru-RU" dirty="0" smtClean="0"/>
              <a:t> 3 раза в день</a:t>
            </a:r>
          </a:p>
          <a:p>
            <a:r>
              <a:rPr lang="ru-RU" dirty="0" smtClean="0"/>
              <a:t>Табл. </a:t>
            </a:r>
            <a:r>
              <a:rPr lang="ru-RU" dirty="0" err="1" smtClean="0"/>
              <a:t>Нимесулид</a:t>
            </a:r>
            <a:r>
              <a:rPr lang="ru-RU" dirty="0" smtClean="0"/>
              <a:t> 100мг 2 раза в день </a:t>
            </a:r>
          </a:p>
          <a:p>
            <a:r>
              <a:rPr lang="ru-RU" dirty="0" smtClean="0"/>
              <a:t>Табл. </a:t>
            </a:r>
            <a:r>
              <a:rPr lang="ru-RU" dirty="0" err="1" smtClean="0"/>
              <a:t>Омепразол</a:t>
            </a:r>
            <a:r>
              <a:rPr lang="ru-RU" dirty="0" smtClean="0"/>
              <a:t> 20 мг 1 раз в сутки </a:t>
            </a:r>
          </a:p>
          <a:p>
            <a:r>
              <a:rPr lang="ru-RU" dirty="0" smtClean="0"/>
              <a:t>Табл. </a:t>
            </a:r>
            <a:r>
              <a:rPr lang="ru-RU" dirty="0" err="1" smtClean="0"/>
              <a:t>Баклофен</a:t>
            </a:r>
            <a:r>
              <a:rPr lang="ru-RU" dirty="0" smtClean="0"/>
              <a:t> 25 мг 2 раза в день при усилении болей и скованности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53400" cy="9906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Больная П., 49 лет, поступила 29.09.2021 в ревматологическое отделение КМКБ №20 с жалобами на боли в нижней части спины (преимущественно воспалительного ритма), утреннюю скованность около 2 часов; боли, припухлость правого коленного сустава, ПФС 1 пальцев кистей.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Anamnesis </a:t>
            </a:r>
            <a:r>
              <a:rPr lang="en-US" dirty="0" err="1" smtClean="0"/>
              <a:t>morbi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течение 8 лет наблюдалась у неврологов по поводу остеохондроза, последние 2 года отмечает изменение ритма болевого синдрома (боли возникали преимущественно в утренние часы, уменьшались во вторую половину дня, присоединилась также длительная утренняя скованность).</a:t>
            </a:r>
          </a:p>
          <a:p>
            <a:r>
              <a:rPr lang="ru-RU" dirty="0" smtClean="0"/>
              <a:t>В течение последнего года присоединились боли и припухлость в коленных суставах, ПФС 1 пальцев кистей.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17631"/>
            <a:ext cx="8229600" cy="5340369"/>
          </a:xfrm>
        </p:spPr>
        <p:txBody>
          <a:bodyPr>
            <a:normAutofit/>
          </a:bodyPr>
          <a:lstStyle/>
          <a:p>
            <a:r>
              <a:rPr lang="ru-RU" dirty="0" smtClean="0"/>
              <a:t>Больной было выполнено МРТ обследование костей таза: выявлены неравномерные сужения суставных щелей, участки частичного анкилоза в области </a:t>
            </a:r>
            <a:r>
              <a:rPr lang="ru-RU" dirty="0" err="1" smtClean="0"/>
              <a:t>субхондральных</a:t>
            </a:r>
            <a:r>
              <a:rPr lang="ru-RU" dirty="0" smtClean="0"/>
              <a:t> отделов подвздошных костей, в области крестцово-подвздошных сочленений  (участки отека костного мозга).</a:t>
            </a:r>
          </a:p>
          <a:p>
            <a:r>
              <a:rPr lang="ru-RU" dirty="0" err="1" smtClean="0"/>
              <a:t>Амбулаторно</a:t>
            </a:r>
            <a:r>
              <a:rPr lang="ru-RU" dirty="0" smtClean="0"/>
              <a:t> была назначена терапия НПВП, </a:t>
            </a:r>
            <a:r>
              <a:rPr lang="ru-RU" dirty="0" err="1" smtClean="0"/>
              <a:t>Сульфасалазин</a:t>
            </a:r>
            <a:r>
              <a:rPr lang="ru-RU" dirty="0" smtClean="0"/>
              <a:t> 2г/</a:t>
            </a:r>
            <a:r>
              <a:rPr lang="ru-RU" dirty="0" err="1" smtClean="0"/>
              <a:t>сут</a:t>
            </a:r>
            <a:r>
              <a:rPr lang="ru-RU" dirty="0" smtClean="0"/>
              <a:t>, без особого эффекта.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ANAMNESIS VITAE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8229600" cy="4840303"/>
          </a:xfrm>
        </p:spPr>
        <p:txBody>
          <a:bodyPr>
            <a:normAutofit/>
          </a:bodyPr>
          <a:lstStyle/>
          <a:p>
            <a:r>
              <a:rPr lang="ru-RU" dirty="0" smtClean="0"/>
              <a:t>Хронические заболевания отрицает. Из перенесенных заболеваний отмечает простудные заболевания. Туберкулез, вирусный гепатит, онкологические и венерические заболевания отрицает. Контакта с инфицированными больными и больными туберкулезом не было. Переливания крови и кровезаменителей не было. </a:t>
            </a:r>
            <a:r>
              <a:rPr lang="ru-RU" dirty="0" err="1" smtClean="0"/>
              <a:t>Аллергоанамнез</a:t>
            </a:r>
            <a:r>
              <a:rPr lang="ru-RU" dirty="0" smtClean="0"/>
              <a:t> не отягощен. Наследственность не отягощена.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PRAESENS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00174"/>
            <a:ext cx="8229600" cy="4840288"/>
          </a:xfrm>
        </p:spPr>
        <p:txBody>
          <a:bodyPr>
            <a:normAutofit/>
          </a:bodyPr>
          <a:lstStyle/>
          <a:p>
            <a:r>
              <a:rPr lang="ru-RU" dirty="0" smtClean="0"/>
              <a:t>Кожные покровы, видимые слизистые чистые, бледно-розовые, высыпаний нет. При осмотре лимфатические узлы не визуализируются, не пальпируются.</a:t>
            </a:r>
          </a:p>
          <a:p>
            <a:r>
              <a:rPr lang="ru-RU" dirty="0" smtClean="0"/>
              <a:t>Дыхание над легкими везикулярное, хрипов, крепитации, шума трения плевры нет. ЧДД 17 в мин.</a:t>
            </a:r>
          </a:p>
          <a:p>
            <a:r>
              <a:rPr lang="ru-RU" dirty="0" smtClean="0"/>
              <a:t>Тоны сердца ясные, ритмичные. ЧСС - 85  в минуту. Патологических шумов не выслушивается. АД – 130/80 мм </a:t>
            </a:r>
            <a:r>
              <a:rPr lang="ru-RU" dirty="0" err="1" smtClean="0"/>
              <a:t>рт</a:t>
            </a:r>
            <a:r>
              <a:rPr lang="ru-RU" dirty="0" smtClean="0"/>
              <a:t>. ст.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714488"/>
            <a:ext cx="8258204" cy="5697559"/>
          </a:xfrm>
        </p:spPr>
        <p:txBody>
          <a:bodyPr/>
          <a:lstStyle/>
          <a:p>
            <a:r>
              <a:rPr lang="ru-RU" dirty="0" smtClean="0"/>
              <a:t>Живот при пальпации мягкий, безболезненный. Стул оформлен, регулярный. </a:t>
            </a:r>
          </a:p>
          <a:p>
            <a:r>
              <a:rPr lang="ru-RU" dirty="0" smtClean="0"/>
              <a:t>Диурез достаточный.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/>
              <a:t>Status </a:t>
            </a:r>
            <a:r>
              <a:rPr lang="en-US" dirty="0" err="1" smtClean="0"/>
              <a:t>localis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00174"/>
            <a:ext cx="8929688" cy="557212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При осмотре суставов</a:t>
            </a:r>
            <a:r>
              <a:rPr lang="ru-RU" dirty="0" smtClean="0"/>
              <a:t>: </a:t>
            </a:r>
            <a:r>
              <a:rPr lang="ru-RU" dirty="0" smtClean="0"/>
              <a:t>отечные 1ПФС кистей, </a:t>
            </a:r>
            <a:r>
              <a:rPr lang="ru-RU" dirty="0" smtClean="0"/>
              <a:t>умеренно болезненные </a:t>
            </a:r>
            <a:r>
              <a:rPr lang="ru-RU" dirty="0" smtClean="0"/>
              <a:t>при пальпации; гипотрофии, контрактур нет. Правый коленный сустав незначительно увеличен в размерах по сравнению с левым коленным суставом. При пальпации </a:t>
            </a:r>
            <a:r>
              <a:rPr lang="ru-RU" dirty="0" smtClean="0"/>
              <a:t>суставы умеренно болезненные</a:t>
            </a:r>
            <a:r>
              <a:rPr lang="ru-RU" dirty="0" smtClean="0"/>
              <a:t>; движения в суставах </a:t>
            </a:r>
            <a:r>
              <a:rPr lang="ru-RU" dirty="0" smtClean="0"/>
              <a:t>ограничены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Проба </a:t>
            </a:r>
            <a:r>
              <a:rPr lang="ru-RU" dirty="0" err="1" smtClean="0"/>
              <a:t>Шобера</a:t>
            </a:r>
            <a:r>
              <a:rPr lang="ru-RU" dirty="0" smtClean="0"/>
              <a:t> 13 см.</a:t>
            </a:r>
          </a:p>
          <a:p>
            <a:r>
              <a:rPr lang="ru-RU" dirty="0" smtClean="0"/>
              <a:t>Боковое сгибание слева 7см</a:t>
            </a:r>
          </a:p>
          <a:p>
            <a:r>
              <a:rPr lang="ru-RU" dirty="0" smtClean="0"/>
              <a:t>Боковое сгибание справа 7 см</a:t>
            </a:r>
          </a:p>
          <a:p>
            <a:r>
              <a:rPr lang="ru-RU" dirty="0" smtClean="0"/>
              <a:t>Экскурсия грудной клетки </a:t>
            </a:r>
            <a:r>
              <a:rPr lang="en-US" dirty="0" smtClean="0"/>
              <a:t>3</a:t>
            </a:r>
            <a:r>
              <a:rPr lang="ru-RU" dirty="0" smtClean="0"/>
              <a:t> см.</a:t>
            </a:r>
          </a:p>
          <a:p>
            <a:r>
              <a:rPr lang="ru-RU" dirty="0" smtClean="0"/>
              <a:t>Симптом </a:t>
            </a:r>
            <a:r>
              <a:rPr lang="ru-RU" dirty="0" err="1" smtClean="0"/>
              <a:t>Форестье</a:t>
            </a:r>
            <a:r>
              <a:rPr lang="ru-RU" dirty="0" smtClean="0"/>
              <a:t> – отрицательный</a:t>
            </a:r>
          </a:p>
          <a:p>
            <a:r>
              <a:rPr lang="ru-RU" dirty="0" smtClean="0"/>
              <a:t>Угол поворота в шейном отделе позвоночника  85°, бокового наклона 35°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+mn-lt"/>
              </a:rPr>
              <a:t>Лабораторные данные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643182"/>
            <a:ext cx="4429156" cy="4686320"/>
          </a:xfrm>
        </p:spPr>
        <p:txBody>
          <a:bodyPr>
            <a:noAutofit/>
          </a:bodyPr>
          <a:lstStyle/>
          <a:p>
            <a:r>
              <a:rPr lang="ru-RU" sz="2400" dirty="0" smtClean="0"/>
              <a:t>Б/</a:t>
            </a:r>
            <a:r>
              <a:rPr lang="ru-RU" sz="2400" dirty="0" err="1" smtClean="0"/>
              <a:t>х</a:t>
            </a:r>
            <a:r>
              <a:rPr lang="ru-RU" sz="2400" dirty="0" smtClean="0"/>
              <a:t> анализ крови: </a:t>
            </a:r>
          </a:p>
          <a:p>
            <a:pPr>
              <a:buNone/>
            </a:pPr>
            <a:r>
              <a:rPr lang="ru-RU" sz="2400" dirty="0" smtClean="0"/>
              <a:t>Глюкоза – 5,6 </a:t>
            </a:r>
            <a:r>
              <a:rPr lang="ru-RU" sz="2400" dirty="0" err="1" smtClean="0"/>
              <a:t>ммоль</a:t>
            </a:r>
            <a:r>
              <a:rPr lang="ru-RU" sz="2400" dirty="0" smtClean="0"/>
              <a:t>/л</a:t>
            </a:r>
          </a:p>
          <a:p>
            <a:pPr>
              <a:buNone/>
            </a:pPr>
            <a:r>
              <a:rPr lang="ru-RU" sz="2400" dirty="0" smtClean="0"/>
              <a:t>Мочевина – 5,8 </a:t>
            </a:r>
            <a:r>
              <a:rPr lang="ru-RU" sz="2400" dirty="0" err="1" smtClean="0"/>
              <a:t>ммоль</a:t>
            </a:r>
            <a:r>
              <a:rPr lang="ru-RU" sz="2400" dirty="0" smtClean="0"/>
              <a:t>/л</a:t>
            </a:r>
          </a:p>
          <a:p>
            <a:pPr>
              <a:buNone/>
            </a:pPr>
            <a:r>
              <a:rPr lang="ru-RU" sz="2400" dirty="0" err="1" smtClean="0"/>
              <a:t>Креатинин</a:t>
            </a:r>
            <a:r>
              <a:rPr lang="ru-RU" sz="2400" dirty="0" smtClean="0"/>
              <a:t> – 82мкмоль/л</a:t>
            </a:r>
          </a:p>
          <a:p>
            <a:pPr>
              <a:buNone/>
            </a:pPr>
            <a:r>
              <a:rPr lang="ru-RU" sz="2400" dirty="0" smtClean="0"/>
              <a:t>Билирубин общий – 8,6</a:t>
            </a:r>
          </a:p>
          <a:p>
            <a:pPr>
              <a:buNone/>
            </a:pPr>
            <a:r>
              <a:rPr lang="ru-RU" sz="2400" dirty="0" err="1" smtClean="0"/>
              <a:t>мкмоль</a:t>
            </a:r>
            <a:r>
              <a:rPr lang="ru-RU" sz="2400" dirty="0" smtClean="0"/>
              <a:t>/л</a:t>
            </a:r>
          </a:p>
          <a:p>
            <a:pPr>
              <a:buNone/>
            </a:pPr>
            <a:r>
              <a:rPr lang="ru-RU" sz="2400" dirty="0" smtClean="0"/>
              <a:t>СРБ – 1,13 мг/л</a:t>
            </a:r>
          </a:p>
          <a:p>
            <a:pPr>
              <a:buNone/>
            </a:pPr>
            <a:r>
              <a:rPr lang="ru-RU" sz="2400" dirty="0" smtClean="0"/>
              <a:t>АСТ – 24 </a:t>
            </a:r>
            <a:r>
              <a:rPr lang="ru-RU" sz="2400" dirty="0" err="1" smtClean="0"/>
              <a:t>Ед</a:t>
            </a:r>
            <a:r>
              <a:rPr lang="ru-RU" sz="2400" dirty="0" smtClean="0"/>
              <a:t>/л</a:t>
            </a:r>
          </a:p>
          <a:p>
            <a:pPr>
              <a:buNone/>
            </a:pPr>
            <a:r>
              <a:rPr lang="ru-RU" sz="2400" dirty="0" smtClean="0"/>
              <a:t>АЛТ – 16 </a:t>
            </a:r>
            <a:r>
              <a:rPr lang="ru-RU" sz="2400" dirty="0" err="1" smtClean="0"/>
              <a:t>Ед</a:t>
            </a:r>
            <a:r>
              <a:rPr lang="ru-RU" sz="2400" dirty="0" smtClean="0"/>
              <a:t>/л</a:t>
            </a:r>
          </a:p>
          <a:p>
            <a:pPr>
              <a:buNone/>
            </a:pPr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357686" y="307181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Общий белок крови – 69 г/л</a:t>
            </a:r>
          </a:p>
          <a:p>
            <a:pPr>
              <a:buNone/>
            </a:pPr>
            <a:r>
              <a:rPr lang="ru-RU" sz="2400" dirty="0" smtClean="0"/>
              <a:t>Мочевая кислота – 280 </a:t>
            </a:r>
            <a:r>
              <a:rPr lang="ru-RU" sz="2400" dirty="0" err="1" smtClean="0"/>
              <a:t>мкмоль</a:t>
            </a:r>
            <a:r>
              <a:rPr lang="ru-RU" sz="2400" dirty="0" smtClean="0"/>
              <a:t>/л</a:t>
            </a:r>
          </a:p>
          <a:p>
            <a:pPr>
              <a:buNone/>
            </a:pPr>
            <a:r>
              <a:rPr lang="ru-RU" sz="2400" dirty="0" smtClean="0"/>
              <a:t>Общий холестерин – 6,2 </a:t>
            </a:r>
            <a:r>
              <a:rPr lang="ru-RU" sz="2400" dirty="0" err="1" smtClean="0"/>
              <a:t>ммоль</a:t>
            </a:r>
            <a:r>
              <a:rPr lang="ru-RU" sz="2400" dirty="0" smtClean="0"/>
              <a:t>/л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643050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Развернутый анализ крови: СОЭ 17мм/ч, </a:t>
            </a:r>
            <a:r>
              <a:rPr lang="en-US" sz="2400" dirty="0" smtClean="0"/>
              <a:t>WBC </a:t>
            </a:r>
            <a:r>
              <a:rPr lang="ru-RU" sz="2400" dirty="0" smtClean="0"/>
              <a:t>– 6,6*10⁹, </a:t>
            </a:r>
            <a:r>
              <a:rPr lang="en-US" sz="2400" dirty="0" smtClean="0"/>
              <a:t>RBC -</a:t>
            </a:r>
            <a:r>
              <a:rPr lang="ru-RU" sz="2400" dirty="0" smtClean="0"/>
              <a:t> 4.19*10¹², </a:t>
            </a:r>
            <a:r>
              <a:rPr lang="en-US" sz="2400" dirty="0" smtClean="0"/>
              <a:t>PLT</a:t>
            </a:r>
            <a:r>
              <a:rPr lang="ru-RU" sz="2400" dirty="0" smtClean="0"/>
              <a:t>– 246*10⁹, </a:t>
            </a:r>
            <a:r>
              <a:rPr lang="en-US" sz="2400" dirty="0" smtClean="0"/>
              <a:t>HGB – 138 </a:t>
            </a:r>
            <a:r>
              <a:rPr lang="ru-RU" sz="2400" dirty="0" smtClean="0"/>
              <a:t>г/л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2132</TotalTime>
  <Words>839</Words>
  <PresentationFormat>Экран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Обычная</vt:lpstr>
      <vt:lpstr>Клинический случай </vt:lpstr>
      <vt:lpstr>Слайд 2</vt:lpstr>
      <vt:lpstr>Anamnesis morbi </vt:lpstr>
      <vt:lpstr>Слайд 4</vt:lpstr>
      <vt:lpstr>ANAMNESIS VITAE</vt:lpstr>
      <vt:lpstr>STATUS PRAESENS </vt:lpstr>
      <vt:lpstr>Слайд 7</vt:lpstr>
      <vt:lpstr>Status localis</vt:lpstr>
      <vt:lpstr>Лабораторные данные</vt:lpstr>
      <vt:lpstr>Слайд 10</vt:lpstr>
      <vt:lpstr>Инструментальные исследования</vt:lpstr>
      <vt:lpstr>Слайд 12</vt:lpstr>
      <vt:lpstr>Слайд 13</vt:lpstr>
      <vt:lpstr>Диагноз</vt:lpstr>
      <vt:lpstr>Проведено лечение </vt:lpstr>
      <vt:lpstr>Рекомендации при выписке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Клинический случай </dc:title>
  <dc:creator>Артем Туйгунов</dc:creator>
  <cp:lastModifiedBy>Артем </cp:lastModifiedBy>
  <cp:revision>100</cp:revision>
  <dcterms:created xsi:type="dcterms:W3CDTF">2022-02-24T05:57:20Z</dcterms:created>
  <dcterms:modified xsi:type="dcterms:W3CDTF">2022-02-28T09:04:57Z</dcterms:modified>
</cp:coreProperties>
</file>