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77" r:id="rId2"/>
    <p:sldId id="257" r:id="rId3"/>
    <p:sldId id="258" r:id="rId4"/>
    <p:sldId id="260" r:id="rId5"/>
    <p:sldId id="280" r:id="rId6"/>
    <p:sldId id="262" r:id="rId7"/>
    <p:sldId id="285" r:id="rId8"/>
    <p:sldId id="281" r:id="rId9"/>
    <p:sldId id="284" r:id="rId10"/>
    <p:sldId id="283" r:id="rId11"/>
    <p:sldId id="278" r:id="rId12"/>
    <p:sldId id="268" r:id="rId13"/>
    <p:sldId id="269" r:id="rId14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7B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87" autoAdjust="0"/>
    <p:restoredTop sz="94660"/>
  </p:normalViewPr>
  <p:slideViewPr>
    <p:cSldViewPr>
      <p:cViewPr varScale="1">
        <p:scale>
          <a:sx n="80" d="100"/>
          <a:sy n="80" d="100"/>
        </p:scale>
        <p:origin x="-109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6CB32978-09A1-482D-873E-765387B0B062}" type="datetimeFigureOut">
              <a:rPr lang="ru-RU"/>
              <a:pPr>
                <a:defRPr/>
              </a:pPr>
              <a:t>23.06.2017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14FEEB73-D71D-4235-8CCB-96C14B05EAE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209964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4FEEB73-D71D-4235-8CCB-96C14B05EAE5}" type="slidenum">
              <a:rPr lang="ru-RU" smtClean="0"/>
              <a:pPr>
                <a:defRPr/>
              </a:pPr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60339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9F91AB-C565-4DB1-8C75-FB81298795EF}" type="datetimeFigureOut">
              <a:rPr lang="ru-RU"/>
              <a:pPr>
                <a:defRPr/>
              </a:pPr>
              <a:t>23.06.2017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AD7BBE-A37E-4005-85CC-4319E277FE9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4CEC89-8494-47ED-9CA5-1EF6A0A64464}" type="datetimeFigureOut">
              <a:rPr lang="ru-RU"/>
              <a:pPr>
                <a:defRPr/>
              </a:pPr>
              <a:t>23.06.2017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4ED610-6CBB-4D4A-9BD1-5CDFDD7EF27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E4C13F-8477-4FF9-8E89-6E85D212ADB6}" type="datetimeFigureOut">
              <a:rPr lang="ru-RU"/>
              <a:pPr>
                <a:defRPr/>
              </a:pPr>
              <a:t>23.06.2017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17A9FC-B182-4084-A289-5BC55EE1ED2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C3AEF6-F467-4F40-9ADE-DC25B01D5297}" type="datetimeFigureOut">
              <a:rPr lang="ru-RU"/>
              <a:pPr>
                <a:defRPr/>
              </a:pPr>
              <a:t>23.06.2017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7DA43C-1927-4A22-B821-F6C98F3322F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11235D-BCA7-4E03-B1E2-69C1BD081F03}" type="datetimeFigureOut">
              <a:rPr lang="ru-RU"/>
              <a:pPr>
                <a:defRPr/>
              </a:pPr>
              <a:t>23.06.2017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8F5BAC-93C5-485E-B9B4-E344CF299C9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A6C4F6-BEE4-4189-9DFE-E4AEF4170ECA}" type="datetimeFigureOut">
              <a:rPr lang="ru-RU"/>
              <a:pPr>
                <a:defRPr/>
              </a:pPr>
              <a:t>23.06.2017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666B16-E29A-4D23-942E-20B5D52035B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CA8B57-590F-421C-BF39-7C4152C1783D}" type="datetimeFigureOut">
              <a:rPr lang="ru-RU"/>
              <a:pPr>
                <a:defRPr/>
              </a:pPr>
              <a:t>23.06.2017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FD9723-5DBF-4884-9FF8-9336ACF614C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22BA31-74B0-40EC-8612-A8E0409773FD}" type="datetimeFigureOut">
              <a:rPr lang="ru-RU"/>
              <a:pPr>
                <a:defRPr/>
              </a:pPr>
              <a:t>23.06.2017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A3F6F6-0DA3-4110-B22D-2FB1727D0DC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34F7E1-F9DA-4D8A-A1E6-6B3319170D63}" type="datetimeFigureOut">
              <a:rPr lang="ru-RU"/>
              <a:pPr>
                <a:defRPr/>
              </a:pPr>
              <a:t>23.06.2017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D1727A-A84F-41C3-94A8-34EA481F1AA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5AEF9A-A371-4624-BBF7-66A0BAEE00D9}" type="datetimeFigureOut">
              <a:rPr lang="ru-RU"/>
              <a:pPr>
                <a:defRPr/>
              </a:pPr>
              <a:t>23.06.2017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D2B9ED-BD3E-4068-80F3-CAE1A7696AE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CF2A8F-E17A-495A-8996-0EA38F3F9E9E}" type="datetimeFigureOut">
              <a:rPr lang="ru-RU"/>
              <a:pPr>
                <a:defRPr/>
              </a:pPr>
              <a:t>23.06.2017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21FC1F-DD2B-4C03-BFB7-4F083461B23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E5C6392-CBEA-44EA-9C3D-8DE7609D3902}" type="datetimeFigureOut">
              <a:rPr lang="ru-RU"/>
              <a:pPr>
                <a:defRPr/>
              </a:pPr>
              <a:t>23.06.2017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D943806-6352-4A1A-8C85-A370BA7C367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3640" y="4978591"/>
            <a:ext cx="3240360" cy="1879409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7317" y="5610797"/>
            <a:ext cx="2858426" cy="93837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061804" y="5306778"/>
            <a:ext cx="1415591" cy="141106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5111" y="1335194"/>
            <a:ext cx="8230313" cy="1146147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75111" y="266932"/>
            <a:ext cx="8616391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5000"/>
              </a:lnSpc>
            </a:pPr>
            <a:r>
              <a:rPr lang="ru-RU" sz="36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РЕЗУЛЬТАТЫ </a:t>
            </a:r>
            <a:endParaRPr lang="ru-RU" sz="3600" b="1" dirty="0" smtClean="0"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>
              <a:lnSpc>
                <a:spcPct val="125000"/>
              </a:lnSpc>
            </a:pPr>
            <a:r>
              <a:rPr lang="ru-RU" sz="2600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ГОСУДАРСТВЕННОЙ </a:t>
            </a:r>
            <a:r>
              <a:rPr lang="ru-RU" sz="26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ИТОГОВОЙ </a:t>
            </a:r>
            <a:r>
              <a:rPr lang="ru-RU" sz="2600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АТТЕСТАЦИИ </a:t>
            </a:r>
          </a:p>
          <a:p>
            <a:pPr algn="ctr">
              <a:lnSpc>
                <a:spcPct val="125000"/>
              </a:lnSpc>
            </a:pPr>
            <a:r>
              <a:rPr lang="ru-RU" sz="2600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 </a:t>
            </a:r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СПЕЦИАЛЬНОСТИ </a:t>
            </a:r>
            <a:endParaRPr lang="ru-RU" sz="2400" b="1" dirty="0" smtClean="0"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>
              <a:lnSpc>
                <a:spcPct val="125000"/>
              </a:lnSpc>
            </a:pPr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30.05.03</a:t>
            </a:r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 </a:t>
            </a:r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</a:t>
            </a:r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 МЕДИЦИНСКАЯ КИБЕРНЕТИКА </a:t>
            </a:r>
            <a:endParaRPr lang="ru-RU" sz="2400" b="1" dirty="0" smtClean="0"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>
              <a:lnSpc>
                <a:spcPct val="125000"/>
              </a:lnSpc>
            </a:pPr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НА </a:t>
            </a:r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МЕДИКО-ПСИХОЛОГО-ФАРМАЦЕВТИЧЕСКОМ </a:t>
            </a:r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ФАКУЛЬТЕТЕ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74022" y="3549603"/>
            <a:ext cx="8616391" cy="1554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5000"/>
              </a:lnSpc>
            </a:pPr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С.А. </a:t>
            </a:r>
            <a:r>
              <a:rPr lang="ru-RU" sz="2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Евминенко</a:t>
            </a:r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ru-RU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Председатель ГЭК, </a:t>
            </a:r>
            <a:b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начальник КГБУЗ «</a:t>
            </a:r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Красноярский краевой медицинский </a:t>
            </a:r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информационно-аналитический </a:t>
            </a:r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центр»</a:t>
            </a:r>
          </a:p>
        </p:txBody>
      </p:sp>
    </p:spTree>
    <p:extLst>
      <p:ext uri="{BB962C8B-B14F-4D97-AF65-F5344CB8AC3E}">
        <p14:creationId xmlns:p14="http://schemas.microsoft.com/office/powerpoint/2010/main" val="3128141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725107" y="0"/>
            <a:ext cx="1418894" cy="1412776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 bwMode="auto">
          <a:xfrm>
            <a:off x="269776" y="980728"/>
            <a:ext cx="8676456" cy="1263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ru-RU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РЕЗУЛЬТАТЫ </a:t>
            </a:r>
          </a:p>
          <a:p>
            <a:pPr eaLnBrk="1" hangingPunct="1"/>
            <a:r>
              <a:rPr lang="ru-RU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ГОСУДАРСТВЕННОЙ ИТОГОВОЙ АТТЕСТАЦИИ  </a:t>
            </a:r>
            <a:endParaRPr lang="ru-RU" sz="3600" dirty="0" smtClean="0">
              <a:solidFill>
                <a:srgbClr val="002060"/>
              </a:solidFill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7868130"/>
              </p:ext>
            </p:extLst>
          </p:nvPr>
        </p:nvGraphicFramePr>
        <p:xfrm>
          <a:off x="269776" y="2780928"/>
          <a:ext cx="8694712" cy="2453640"/>
        </p:xfrm>
        <a:graphic>
          <a:graphicData uri="http://schemas.openxmlformats.org/drawingml/2006/table">
            <a:tbl>
              <a:tblPr firstRow="1" firstCol="1" bandRow="1"/>
              <a:tblGrid>
                <a:gridCol w="1421904"/>
                <a:gridCol w="1728192"/>
                <a:gridCol w="1277634"/>
                <a:gridCol w="1242646"/>
                <a:gridCol w="1368152"/>
                <a:gridCol w="1656184"/>
              </a:tblGrid>
              <a:tr h="0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900" dirty="0" smtClean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90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Общее </a:t>
                      </a:r>
                      <a:endParaRPr lang="ru-RU" sz="19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9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число </a:t>
                      </a:r>
                      <a:r>
                        <a:rPr lang="ru-RU" sz="190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выпускников </a:t>
                      </a:r>
                      <a:r>
                        <a:rPr lang="ru-RU" sz="19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(человек)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9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Число выпускников, допущенных к </a:t>
                      </a:r>
                      <a:r>
                        <a:rPr lang="ru-RU" sz="1900" dirty="0" err="1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государствен</a:t>
                      </a:r>
                      <a:r>
                        <a:rPr lang="ru-RU" sz="190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-ной </a:t>
                      </a:r>
                      <a:r>
                        <a:rPr lang="ru-RU" sz="19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итоговой аттестации (человек)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2000" dirty="0" smtClean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Результаты </a:t>
                      </a:r>
                      <a:r>
                        <a:rPr lang="ru-RU" sz="20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государственной итоговой </a:t>
                      </a:r>
                      <a:r>
                        <a:rPr lang="ru-RU" sz="2000" b="1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аттестации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90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«</a:t>
                      </a:r>
                      <a:r>
                        <a:rPr lang="ru-RU" sz="19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Отлично»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90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«</a:t>
                      </a:r>
                      <a:r>
                        <a:rPr lang="ru-RU" sz="19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Хорошо»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900" b="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«</a:t>
                      </a:r>
                      <a:r>
                        <a:rPr lang="ru-RU" sz="1900" b="0" dirty="0" err="1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Удовлетво</a:t>
                      </a:r>
                      <a:r>
                        <a:rPr lang="ru-RU" sz="1900" b="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ru-RU" sz="1900" b="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</a:br>
                      <a:r>
                        <a:rPr lang="ru-RU" sz="1900" b="0" dirty="0" err="1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рительно</a:t>
                      </a:r>
                      <a:r>
                        <a:rPr lang="ru-RU" sz="1900" b="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»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9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900" b="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«</a:t>
                      </a:r>
                      <a:r>
                        <a:rPr lang="ru-RU" sz="1900" b="0" dirty="0" err="1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Неудовлетво</a:t>
                      </a:r>
                      <a:r>
                        <a:rPr lang="ru-RU" sz="1900" b="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ru-RU" sz="1900" b="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</a:br>
                      <a:r>
                        <a:rPr lang="ru-RU" sz="1900" b="0" dirty="0" err="1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рительно</a:t>
                      </a:r>
                      <a:r>
                        <a:rPr lang="ru-RU" sz="1900" b="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»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</a:t>
                      </a:r>
                      <a:r>
                        <a:rPr lang="ru-RU" sz="2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</a:t>
                      </a:r>
                      <a:r>
                        <a:rPr lang="ru-RU" sz="2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ru-RU" sz="240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</a:t>
                      </a:r>
                      <a:endParaRPr lang="ru-RU" sz="2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18369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725107" y="0"/>
            <a:ext cx="1418894" cy="1412776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340311" y="56854"/>
            <a:ext cx="7384796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ru-RU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Итоговые оценки аттестации выпускников </a:t>
            </a:r>
            <a:r>
              <a:rPr lang="ru-RU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</a:t>
            </a:r>
            <a:r>
              <a:rPr lang="ru-RU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специальности </a:t>
            </a:r>
            <a:endParaRPr lang="ru-RU" sz="28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30.05.03 </a:t>
            </a:r>
            <a:r>
              <a:rPr lang="ru-RU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Медицинская </a:t>
            </a:r>
            <a:r>
              <a:rPr lang="ru-RU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кибернетика</a:t>
            </a:r>
            <a:endParaRPr lang="ru-RU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Объект 2"/>
          <p:cNvSpPr>
            <a:spLocks noGrp="1"/>
          </p:cNvSpPr>
          <p:nvPr>
            <p:ph idx="1"/>
          </p:nvPr>
        </p:nvSpPr>
        <p:spPr>
          <a:xfrm>
            <a:off x="468313" y="1697884"/>
            <a:ext cx="8229600" cy="5043484"/>
          </a:xfrm>
        </p:spPr>
        <p:txBody>
          <a:bodyPr/>
          <a:lstStyle/>
          <a:p>
            <a:pPr eaLnBrk="1" hangingPunct="1"/>
            <a:r>
              <a:rPr lang="ru-RU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Средний балл – 5</a:t>
            </a:r>
          </a:p>
          <a:p>
            <a:pPr eaLnBrk="1" hangingPunct="1"/>
            <a:r>
              <a:rPr lang="ru-RU" sz="2500" dirty="0">
                <a:latin typeface="Arial" panose="020B0604020202020204" pitchFamily="34" charset="0"/>
                <a:cs typeface="Arial" panose="020B0604020202020204" pitchFamily="34" charset="0"/>
              </a:rPr>
              <a:t>Качественный показатель –  </a:t>
            </a:r>
            <a:r>
              <a:rPr lang="ru-RU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100 </a:t>
            </a:r>
            <a:r>
              <a:rPr lang="ru-RU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674125"/>
            <a:ext cx="7272808" cy="4182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840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Объект 2"/>
          <p:cNvSpPr>
            <a:spLocks noGrp="1"/>
          </p:cNvSpPr>
          <p:nvPr>
            <p:ph idx="1"/>
          </p:nvPr>
        </p:nvSpPr>
        <p:spPr>
          <a:xfrm>
            <a:off x="306603" y="3573016"/>
            <a:ext cx="8651875" cy="3024336"/>
          </a:xfrm>
        </p:spPr>
        <p:txBody>
          <a:bodyPr/>
          <a:lstStyle/>
          <a:p>
            <a:pPr marL="609600" indent="-609600" eaLnBrk="1" hangingPunct="1">
              <a:lnSpc>
                <a:spcPct val="90000"/>
              </a:lnSpc>
              <a:buFont typeface="Calibri" pitchFamily="34" charset="0"/>
              <a:buNone/>
            </a:pPr>
            <a:r>
              <a:rPr lang="ru-RU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Рекомендации ГЭК</a:t>
            </a:r>
            <a:endParaRPr lang="ru-RU" sz="28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09600" indent="-609600">
              <a:buNone/>
            </a:pPr>
            <a:r>
              <a:rPr lang="ru-RU" sz="2500" dirty="0">
                <a:latin typeface="Arial" panose="020B0604020202020204" pitchFamily="34" charset="0"/>
                <a:cs typeface="Arial" panose="020B0604020202020204" pitchFamily="34" charset="0"/>
              </a:rPr>
              <a:t>Выпускающей кафедре Медицинская кибернетика:</a:t>
            </a:r>
          </a:p>
          <a:p>
            <a:pPr marL="609600" indent="-609600" algn="just">
              <a:buNone/>
            </a:pPr>
            <a:r>
              <a:rPr lang="ru-RU" sz="2500" dirty="0">
                <a:latin typeface="Arial" panose="020B0604020202020204" pitchFamily="34" charset="0"/>
                <a:cs typeface="Arial" panose="020B0604020202020204" pitchFamily="34" charset="0"/>
              </a:rPr>
              <a:t>1.	актуализировать СТО СМК 7.5.11-16 в части обеспечения процедуры защиты ВКР раздаточным материалом членов ГЭК;</a:t>
            </a:r>
          </a:p>
          <a:p>
            <a:pPr marL="609600" indent="-609600" algn="just">
              <a:buNone/>
            </a:pPr>
            <a:r>
              <a:rPr lang="ru-RU" sz="2500" dirty="0">
                <a:latin typeface="Arial" panose="020B0604020202020204" pitchFamily="34" charset="0"/>
                <a:cs typeface="Arial" panose="020B0604020202020204" pitchFamily="34" charset="0"/>
              </a:rPr>
              <a:t>2.	выработать единый стиль оформления презентаций к ВКР.</a:t>
            </a:r>
          </a:p>
          <a:p>
            <a:pPr marL="609600" indent="-609600">
              <a:buFont typeface="Arial" charset="0"/>
              <a:buNone/>
            </a:pPr>
            <a:endParaRPr lang="ru-RU" sz="2800" b="1" dirty="0" smtClean="0">
              <a:solidFill>
                <a:srgbClr val="C00000"/>
              </a:solidFill>
            </a:endParaRPr>
          </a:p>
          <a:p>
            <a:pPr marL="609600" indent="-609600" eaLnBrk="1" hangingPunct="1">
              <a:lnSpc>
                <a:spcPct val="90000"/>
              </a:lnSpc>
              <a:buFont typeface="Calibri" pitchFamily="34" charset="0"/>
              <a:buNone/>
            </a:pPr>
            <a:endParaRPr lang="ru-RU" sz="2700" dirty="0" smtClean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551153" y="522937"/>
            <a:ext cx="7991475" cy="432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ru-RU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Замечания и рекомендации ГЭК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21162" y="1415481"/>
            <a:ext cx="8451458" cy="2015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spcAft>
                <a:spcPts val="0"/>
              </a:spcAft>
            </a:pPr>
            <a:r>
              <a:rPr lang="ru-RU" sz="25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Государственная  экзаменационная  комиссия          </a:t>
            </a:r>
            <a:r>
              <a:rPr lang="ru-RU" sz="25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не сделала</a:t>
            </a:r>
            <a:r>
              <a:rPr lang="ru-RU" sz="25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замечаний по содержанию и проведению государственной итоговой аттестации по специальности 30.05.03 Медицинская кибернетика на медико-психолого-фармацевтическом факультете.</a:t>
            </a:r>
            <a:endParaRPr lang="ru-RU" sz="25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725107" y="0"/>
            <a:ext cx="1418894" cy="14127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Заголовок 1"/>
          <p:cNvSpPr>
            <a:spLocks noGrp="1"/>
          </p:cNvSpPr>
          <p:nvPr>
            <p:ph type="title"/>
          </p:nvPr>
        </p:nvSpPr>
        <p:spPr>
          <a:xfrm>
            <a:off x="460375" y="1628800"/>
            <a:ext cx="8229600" cy="1143000"/>
          </a:xfrm>
        </p:spPr>
        <p:txBody>
          <a:bodyPr/>
          <a:lstStyle/>
          <a:p>
            <a:pPr eaLnBrk="1" hangingPunct="1"/>
            <a:r>
              <a:rPr lang="ru-RU" b="1" dirty="0" smtClean="0">
                <a:solidFill>
                  <a:srgbClr val="C00000"/>
                </a:solidFill>
              </a:rPr>
              <a:t>Благодарю за внимание!</a:t>
            </a:r>
          </a:p>
        </p:txBody>
      </p:sp>
      <p:sp>
        <p:nvSpPr>
          <p:cNvPr id="35842" name="AutoShape 2" descr="http://s00.yaplakal.com/pics/pics_preview/4/1/9/271491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725106" y="15905"/>
            <a:ext cx="1418894" cy="141277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8903" y="3687322"/>
            <a:ext cx="4295098" cy="322132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85732"/>
            <a:ext cx="4848902" cy="31722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Объект 2"/>
          <p:cNvSpPr>
            <a:spLocks noGrp="1"/>
          </p:cNvSpPr>
          <p:nvPr>
            <p:ph idx="1"/>
          </p:nvPr>
        </p:nvSpPr>
        <p:spPr>
          <a:xfrm>
            <a:off x="179512" y="548680"/>
            <a:ext cx="8785101" cy="6048672"/>
          </a:xfrm>
        </p:spPr>
        <p:txBody>
          <a:bodyPr/>
          <a:lstStyle/>
          <a:p>
            <a:pPr marL="0" indent="0" eaLnBrk="1" hangingPunct="1">
              <a:buNone/>
              <a:defRPr/>
            </a:pPr>
            <a:r>
              <a:rPr lang="ru-RU" altLang="ru-RU" sz="2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altLang="ru-RU" sz="2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соответствии с </a:t>
            </a:r>
            <a:endParaRPr lang="ru-RU" altLang="ru-RU" sz="25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ru-RU" altLang="ru-RU" sz="2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приказом </a:t>
            </a:r>
            <a:r>
              <a:rPr lang="ru-RU" altLang="ru-RU" sz="2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Минобрнауки</a:t>
            </a:r>
            <a:r>
              <a:rPr lang="ru-RU" altLang="ru-RU" sz="2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РФ от 29.06.2015 № </a:t>
            </a:r>
            <a:r>
              <a:rPr lang="ru-RU" altLang="ru-RU" sz="2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636            о  порядке </a:t>
            </a:r>
            <a:r>
              <a:rPr lang="ru-RU" altLang="ru-RU" sz="2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проведения государственной итоговой  аттестации выпускников высших учебных заведений РФ, </a:t>
            </a:r>
            <a:endParaRPr lang="ru-RU" altLang="ru-RU" sz="25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ru-RU" altLang="ru-RU" sz="2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Федеральным </a:t>
            </a:r>
            <a:r>
              <a:rPr lang="ru-RU" altLang="ru-RU" sz="2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государственным образовательным стандартом высшего образования </a:t>
            </a:r>
            <a:r>
              <a:rPr lang="ru-RU" altLang="ru-RU" sz="2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(ФГОС </a:t>
            </a:r>
            <a:r>
              <a:rPr lang="ru-RU" altLang="ru-RU" sz="2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ВО), </a:t>
            </a:r>
            <a:endParaRPr lang="ru-RU" altLang="ru-RU" sz="25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ru-RU" altLang="ru-RU" sz="2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основной </a:t>
            </a:r>
            <a:r>
              <a:rPr lang="ru-RU" altLang="ru-RU" sz="2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профессиональной образовательной программой </a:t>
            </a:r>
            <a:r>
              <a:rPr lang="ru-RU" altLang="ru-RU" sz="2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(ОПОП</a:t>
            </a:r>
            <a:r>
              <a:rPr lang="ru-RU" altLang="ru-RU" sz="2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по специальности 30.05.03 Медицинская </a:t>
            </a:r>
            <a:r>
              <a:rPr lang="ru-RU" altLang="ru-RU" sz="2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кибернетика, </a:t>
            </a:r>
          </a:p>
          <a:p>
            <a:pPr eaLnBrk="1" hangingPunct="1">
              <a:defRPr/>
            </a:pPr>
            <a:r>
              <a:rPr lang="ru-RU" altLang="ru-RU" sz="2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приказом проректора по  УР   ФГБОУ  ВО  </a:t>
            </a:r>
            <a:r>
              <a:rPr lang="ru-RU" altLang="ru-RU" sz="25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КрасГМУ</a:t>
            </a:r>
            <a:r>
              <a:rPr lang="ru-RU" altLang="ru-RU" sz="2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им</a:t>
            </a:r>
            <a:r>
              <a:rPr lang="ru-RU" altLang="ru-RU" sz="2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проф. В.Ф. </a:t>
            </a:r>
            <a:r>
              <a:rPr lang="ru-RU" altLang="ru-RU" sz="2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Войно-Ясенецкого</a:t>
            </a:r>
            <a:r>
              <a:rPr lang="ru-RU" altLang="ru-RU" sz="2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2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Минздрава России        № 349-ст </a:t>
            </a:r>
            <a:r>
              <a:rPr lang="ru-RU" altLang="ru-RU" sz="2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 15.05.2017, </a:t>
            </a:r>
            <a:endParaRPr lang="ru-RU" altLang="ru-RU" sz="25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None/>
              <a:defRPr/>
            </a:pPr>
            <a:r>
              <a:rPr lang="ru-RU" altLang="ru-RU" sz="25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создана государственная </a:t>
            </a:r>
            <a:r>
              <a:rPr lang="ru-RU" altLang="ru-RU" sz="25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экзаменационная </a:t>
            </a:r>
            <a:r>
              <a:rPr lang="ru-RU" altLang="ru-RU" sz="25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комиссия</a:t>
            </a:r>
            <a:r>
              <a:rPr lang="ru-RU" altLang="ru-RU" sz="2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500" dirty="0" smtClean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725107" y="0"/>
            <a:ext cx="1418894" cy="14127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0496" y="332656"/>
            <a:ext cx="7991475" cy="432345"/>
          </a:xfrm>
          <a:noFill/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Состав ГЭК</a:t>
            </a:r>
            <a:endParaRPr lang="ru-RU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386" name="Объект 2"/>
          <p:cNvSpPr>
            <a:spLocks noGrp="1"/>
          </p:cNvSpPr>
          <p:nvPr>
            <p:ph idx="1"/>
          </p:nvPr>
        </p:nvSpPr>
        <p:spPr>
          <a:xfrm>
            <a:off x="446088" y="836712"/>
            <a:ext cx="8229600" cy="5904656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ru-RU" sz="2500" dirty="0">
                <a:latin typeface="Arial" panose="020B0604020202020204" pitchFamily="34" charset="0"/>
                <a:cs typeface="Arial" panose="020B0604020202020204" pitchFamily="34" charset="0"/>
              </a:rPr>
              <a:t>Назначены 7 </a:t>
            </a:r>
            <a:r>
              <a:rPr lang="ru-RU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экзаменаторов, из них:</a:t>
            </a:r>
            <a:endParaRPr lang="ru-RU" sz="2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ru-RU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ru-RU" sz="2500" dirty="0">
                <a:latin typeface="Arial" panose="020B0604020202020204" pitchFamily="34" charset="0"/>
                <a:cs typeface="Arial" panose="020B0604020202020204" pitchFamily="34" charset="0"/>
              </a:rPr>
              <a:t>доктора медицинских наук, </a:t>
            </a:r>
            <a:endParaRPr lang="ru-RU" sz="2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ru-RU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3  </a:t>
            </a:r>
            <a:r>
              <a:rPr lang="ru-RU" sz="2500" dirty="0">
                <a:latin typeface="Arial" panose="020B0604020202020204" pitchFamily="34" charset="0"/>
                <a:cs typeface="Arial" panose="020B0604020202020204" pitchFamily="34" charset="0"/>
              </a:rPr>
              <a:t>кандидата медицинских наук, </a:t>
            </a:r>
            <a:endParaRPr lang="ru-RU" sz="2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ru-RU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ru-RU" sz="2500" dirty="0">
                <a:latin typeface="Arial" panose="020B0604020202020204" pitchFamily="34" charset="0"/>
                <a:cs typeface="Arial" panose="020B0604020202020204" pitchFamily="34" charset="0"/>
              </a:rPr>
              <a:t>представителя практического </a:t>
            </a:r>
            <a:r>
              <a:rPr lang="ru-RU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здравоохранения:</a:t>
            </a:r>
          </a:p>
          <a:p>
            <a:pPr marL="0" indent="0" eaLnBrk="1" hangingPunct="1">
              <a:buNone/>
            </a:pPr>
            <a:endParaRPr lang="ru-RU" sz="1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u-RU" sz="2400" dirty="0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Начальник КГБУЗ «Красноярский краевой медицинский информационно-аналитический центр»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u-RU" sz="2400" dirty="0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Главный </a:t>
            </a:r>
            <a:r>
              <a:rPr lang="ru-RU" sz="24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врач КГБУЗ «Красноярская межрайонная поликлиника №</a:t>
            </a:r>
            <a:r>
              <a:rPr lang="ru-RU" sz="2400" dirty="0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1»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u-RU" sz="24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Заведующий методическим отделом КГБУЗ «Красноярский краевой клинический онкологический диспансер им. </a:t>
            </a:r>
            <a:r>
              <a:rPr lang="ru-RU" sz="2400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А.И.Крыжановского</a:t>
            </a:r>
            <a:r>
              <a:rPr lang="ru-RU" sz="24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»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u-RU" sz="24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Начальник отдела </a:t>
            </a:r>
            <a:r>
              <a:rPr lang="ru-RU" sz="2400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телемедицинских</a:t>
            </a:r>
            <a:r>
              <a:rPr lang="ru-RU" sz="24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технологий </a:t>
            </a:r>
            <a:r>
              <a:rPr lang="ru-RU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КГБУЗ «Красноярский краевой медицинский информационно-аналитический центр»</a:t>
            </a:r>
          </a:p>
          <a:p>
            <a:pPr lvl="1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ru-RU" sz="24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1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ru-RU" sz="2000" dirty="0" smtClean="0">
              <a:solidFill>
                <a:prstClr val="black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1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ru-RU" sz="2000" dirty="0">
              <a:solidFill>
                <a:prstClr val="black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eaLnBrk="1" hangingPunct="1">
              <a:buFont typeface="Wingdings" panose="05000000000000000000" pitchFamily="2" charset="2"/>
              <a:buChar char="§"/>
            </a:pPr>
            <a:endParaRPr lang="ru-RU" sz="2800" dirty="0" smtClean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725107" y="0"/>
            <a:ext cx="1418894" cy="14127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Заголовок 1"/>
          <p:cNvSpPr>
            <a:spLocks noGrp="1"/>
          </p:cNvSpPr>
          <p:nvPr>
            <p:ph type="title"/>
          </p:nvPr>
        </p:nvSpPr>
        <p:spPr>
          <a:xfrm>
            <a:off x="173403" y="130166"/>
            <a:ext cx="8734424" cy="1354137"/>
          </a:xfrm>
        </p:spPr>
        <p:txBody>
          <a:bodyPr/>
          <a:lstStyle/>
          <a:p>
            <a:pPr eaLnBrk="1" hangingPunct="1"/>
            <a:r>
              <a:rPr lang="ru-RU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Государственная итоговая аттестация выпускников проводилась в форме защиты </a:t>
            </a:r>
            <a:r>
              <a:rPr lang="ru-RU" sz="28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выпускной </a:t>
            </a:r>
            <a:r>
              <a:rPr lang="ru-RU" sz="28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квалификационной </a:t>
            </a:r>
            <a:r>
              <a:rPr lang="ru-RU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работы</a:t>
            </a:r>
          </a:p>
        </p:txBody>
      </p:sp>
      <p:sp>
        <p:nvSpPr>
          <p:cNvPr id="18434" name="Объект 2"/>
          <p:cNvSpPr>
            <a:spLocks noGrp="1"/>
          </p:cNvSpPr>
          <p:nvPr>
            <p:ph idx="1"/>
          </p:nvPr>
        </p:nvSpPr>
        <p:spPr>
          <a:xfrm>
            <a:off x="173402" y="1711064"/>
            <a:ext cx="8734425" cy="4957815"/>
          </a:xfrm>
        </p:spPr>
        <p:txBody>
          <a:bodyPr/>
          <a:lstStyle/>
          <a:p>
            <a:pPr marL="0" indent="0" algn="ctr" eaLnBrk="1" hangingPunct="1">
              <a:buFont typeface="Arial" charset="0"/>
              <a:buNone/>
            </a:pPr>
            <a:r>
              <a:rPr lang="ru-RU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Приказом проректора по УР № </a:t>
            </a:r>
            <a:r>
              <a:rPr lang="ru-RU" sz="2500" dirty="0">
                <a:latin typeface="Arial" panose="020B0604020202020204" pitchFamily="34" charset="0"/>
                <a:cs typeface="Arial" panose="020B0604020202020204" pitchFamily="34" charset="0"/>
              </a:rPr>
              <a:t>403-ст от </a:t>
            </a:r>
            <a:r>
              <a:rPr lang="ru-RU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08.06.2017 к ГИА-2017 было допущено 10 выпускников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315" y="2684231"/>
            <a:ext cx="7545595" cy="40526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8274" y="1149085"/>
            <a:ext cx="4283968" cy="2855979"/>
          </a:xfrm>
          <a:prstGeom prst="rect">
            <a:avLst/>
          </a:prstGeom>
        </p:spPr>
      </p:pic>
      <p:sp>
        <p:nvSpPr>
          <p:cNvPr id="18433" name="Заголовок 1"/>
          <p:cNvSpPr>
            <a:spLocks noGrp="1"/>
          </p:cNvSpPr>
          <p:nvPr>
            <p:ph type="title"/>
          </p:nvPr>
        </p:nvSpPr>
        <p:spPr>
          <a:xfrm>
            <a:off x="0" y="116632"/>
            <a:ext cx="9129878" cy="1224136"/>
          </a:xfrm>
        </p:spPr>
        <p:txBody>
          <a:bodyPr/>
          <a:lstStyle/>
          <a:p>
            <a:pPr eaLnBrk="1" hangingPunct="1"/>
            <a:r>
              <a:rPr lang="ru-RU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Аттестация осуществлялась в один этап:</a:t>
            </a:r>
            <a:br>
              <a:rPr lang="ru-RU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защита </a:t>
            </a:r>
            <a:r>
              <a:rPr lang="ru-RU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выпускной квалификационной </a:t>
            </a:r>
            <a:r>
              <a:rPr lang="ru-RU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работы</a:t>
            </a:r>
            <a:endParaRPr lang="ru-RU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196752"/>
            <a:ext cx="4644515" cy="309634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6697" y="3493883"/>
            <a:ext cx="4773902" cy="3182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613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96" y="90968"/>
            <a:ext cx="4429126" cy="295275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2922" y="90968"/>
            <a:ext cx="4429127" cy="295275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96" y="3212976"/>
            <a:ext cx="4697063" cy="313137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3872" y="3212976"/>
            <a:ext cx="4697061" cy="31313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29" y="3348272"/>
            <a:ext cx="4762624" cy="317508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97" y="226233"/>
            <a:ext cx="4572000" cy="304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0938" y="134995"/>
            <a:ext cx="4708857" cy="3139238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270" y="3322638"/>
            <a:ext cx="4762624" cy="3175083"/>
          </a:xfrm>
        </p:spPr>
      </p:pic>
    </p:spTree>
    <p:extLst>
      <p:ext uri="{BB962C8B-B14F-4D97-AF65-F5344CB8AC3E}">
        <p14:creationId xmlns:p14="http://schemas.microsoft.com/office/powerpoint/2010/main" val="3006953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016732"/>
            <a:ext cx="8568952" cy="1152128"/>
          </a:xfrm>
        </p:spPr>
        <p:txBody>
          <a:bodyPr/>
          <a:lstStyle/>
          <a:p>
            <a:r>
              <a:rPr lang="ru-RU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РЕЗУЛЬТАТЫ ЗАЩИТЫ </a:t>
            </a:r>
            <a:br>
              <a:rPr lang="ru-RU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ВЫПУСКНЫХ КВАЛИФИКАЦИОННЫХ РАБОТ</a:t>
            </a:r>
            <a:endParaRPr lang="ru-RU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78130515"/>
              </p:ext>
            </p:extLst>
          </p:nvPr>
        </p:nvGraphicFramePr>
        <p:xfrm>
          <a:off x="251520" y="2780928"/>
          <a:ext cx="8568952" cy="2529056"/>
        </p:xfrm>
        <a:graphic>
          <a:graphicData uri="http://schemas.openxmlformats.org/drawingml/2006/table">
            <a:tbl>
              <a:tblPr firstRow="1" firstCol="1" bandRow="1"/>
              <a:tblGrid>
                <a:gridCol w="1872208"/>
                <a:gridCol w="864096"/>
                <a:gridCol w="936104"/>
                <a:gridCol w="864096"/>
                <a:gridCol w="720080"/>
                <a:gridCol w="837978"/>
                <a:gridCol w="746198"/>
                <a:gridCol w="1078994"/>
                <a:gridCol w="649198"/>
              </a:tblGrid>
              <a:tr h="0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2000" b="0" dirty="0" smtClean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900" b="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Число обучающихся, допущенных </a:t>
                      </a:r>
                      <a:r>
                        <a:rPr lang="ru-RU" sz="19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к защите ВКР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9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(человек)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gridSpan="8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800" b="1" dirty="0" smtClean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Результаты </a:t>
                      </a:r>
                      <a:r>
                        <a:rPr lang="ru-RU" sz="20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защиты </a:t>
                      </a:r>
                      <a:r>
                        <a:rPr lang="ru-RU" sz="2000" b="1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ВКР</a:t>
                      </a:r>
                      <a:r>
                        <a:rPr lang="ru-RU" sz="20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ru-RU" sz="2000" b="1" dirty="0" smtClean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3073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900" b="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«</a:t>
                      </a:r>
                      <a:r>
                        <a:rPr lang="ru-RU" sz="19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Отлично</a:t>
                      </a:r>
                      <a:r>
                        <a:rPr lang="ru-RU" sz="1900" b="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»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9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900" b="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«</a:t>
                      </a:r>
                      <a:r>
                        <a:rPr lang="ru-RU" sz="19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Хорошо»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900" b="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«</a:t>
                      </a:r>
                      <a:r>
                        <a:rPr lang="ru-RU" sz="1900" b="0" dirty="0" err="1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Удовлетво</a:t>
                      </a:r>
                      <a:r>
                        <a:rPr lang="ru-RU" sz="1900" b="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ru-RU" sz="1900" b="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</a:br>
                      <a:r>
                        <a:rPr lang="ru-RU" sz="1900" b="0" dirty="0" err="1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рительно</a:t>
                      </a:r>
                      <a:r>
                        <a:rPr lang="ru-RU" sz="1900" b="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»</a:t>
                      </a:r>
                      <a:endParaRPr lang="ru-RU" sz="19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ru-RU" sz="1900" b="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«</a:t>
                      </a:r>
                      <a:r>
                        <a:rPr lang="ru-RU" sz="1900" b="0" dirty="0" err="1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Неудовлет</a:t>
                      </a:r>
                      <a:r>
                        <a:rPr lang="ru-RU" sz="1900" b="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ru-RU" sz="1900" b="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</a:br>
                      <a:r>
                        <a:rPr lang="ru-RU" sz="1900" b="0" dirty="0" err="1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ворительно</a:t>
                      </a:r>
                      <a:r>
                        <a:rPr lang="ru-RU" sz="1900" b="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»</a:t>
                      </a:r>
                      <a:endParaRPr lang="ru-RU" sz="19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3815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900" b="0" dirty="0" err="1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Абс</a:t>
                      </a:r>
                      <a:r>
                        <a:rPr lang="ru-RU" sz="1900" b="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.</a:t>
                      </a:r>
                      <a:endParaRPr lang="ru-RU" sz="19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9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число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9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900" b="0" dirty="0" err="1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Абс</a:t>
                      </a:r>
                      <a:r>
                        <a:rPr lang="ru-RU" sz="1900" b="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.</a:t>
                      </a:r>
                      <a:endParaRPr lang="ru-RU" sz="19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9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число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9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900" b="0" dirty="0" err="1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Абс</a:t>
                      </a:r>
                      <a:r>
                        <a:rPr lang="ru-RU" sz="1900" b="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.</a:t>
                      </a:r>
                      <a:endParaRPr lang="ru-RU" sz="19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9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число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9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900" b="0" dirty="0" err="1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Абс</a:t>
                      </a:r>
                      <a:r>
                        <a:rPr lang="ru-RU" sz="1900" b="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.</a:t>
                      </a:r>
                      <a:endParaRPr lang="ru-RU" sz="19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9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число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9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</a:t>
                      </a:r>
                      <a:r>
                        <a:rPr lang="ru-RU" sz="24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100</a:t>
                      </a:r>
                      <a:r>
                        <a:rPr lang="ru-RU" sz="24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ru-RU" sz="2400" b="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</a:t>
                      </a:r>
                      <a:endParaRPr lang="ru-RU" sz="24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ru-RU" sz="2400" b="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</a:t>
                      </a:r>
                      <a:endParaRPr lang="ru-RU" sz="24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</a:t>
                      </a:r>
                      <a:r>
                        <a:rPr lang="ru-RU" sz="24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</a:t>
                      </a:r>
                      <a:r>
                        <a:rPr lang="ru-RU" sz="24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</a:t>
                      </a:r>
                      <a:endParaRPr lang="ru-RU" sz="24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</a:t>
                      </a:r>
                      <a:endParaRPr lang="ru-RU" sz="24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725107" y="0"/>
            <a:ext cx="1418894" cy="1412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211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РЕЗУЛЬТАТЫ ЗАЩИТЫ </a:t>
            </a:r>
            <a:br>
              <a:rPr lang="ru-RU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ВЫПУСКНЫХ КВАЛИФИКАЦИОННЫХ РАБОТ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1098295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1250</TotalTime>
  <Words>336</Words>
  <Application>Microsoft Office PowerPoint</Application>
  <PresentationFormat>Экран (4:3)</PresentationFormat>
  <Paragraphs>90</Paragraphs>
  <Slides>13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Презентация PowerPoint</vt:lpstr>
      <vt:lpstr>Презентация PowerPoint</vt:lpstr>
      <vt:lpstr>Состав ГЭК</vt:lpstr>
      <vt:lpstr>Государственная итоговая аттестация выпускников проводилась в форме защиты выпускной квалификационной работы</vt:lpstr>
      <vt:lpstr>Аттестация осуществлялась в один этап: защита выпускной квалификационной работы</vt:lpstr>
      <vt:lpstr>Презентация PowerPoint</vt:lpstr>
      <vt:lpstr>Презентация PowerPoint</vt:lpstr>
      <vt:lpstr>РЕЗУЛЬТАТЫ ЗАЩИТЫ  ВЫПУСКНЫХ КВАЛИФИКАЦИОННЫХ РАБОТ</vt:lpstr>
      <vt:lpstr>РЕЗУЛЬТАТЫ ЗАЩИТЫ  ВЫПУСКНЫХ КВАЛИФИКАЦИОННЫХ РАБОТ</vt:lpstr>
      <vt:lpstr>Презентация PowerPoint</vt:lpstr>
      <vt:lpstr>Презентация PowerPoint</vt:lpstr>
      <vt:lpstr>Презентация PowerPoint</vt:lpstr>
      <vt:lpstr>Благодарю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Результаты государственной итоговой аттестации выпускников фармацевтического факультета (очная форма обучения) 2015 год</dc:title>
  <dc:creator>Вера С. Чавырь</dc:creator>
  <cp:lastModifiedBy>Зал ученого совета</cp:lastModifiedBy>
  <cp:revision>114</cp:revision>
  <dcterms:created xsi:type="dcterms:W3CDTF">2015-06-11T03:34:16Z</dcterms:created>
  <dcterms:modified xsi:type="dcterms:W3CDTF">2017-06-23T02:04:46Z</dcterms:modified>
</cp:coreProperties>
</file>