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79" r:id="rId5"/>
    <p:sldId id="278" r:id="rId6"/>
    <p:sldId id="261" r:id="rId7"/>
    <p:sldId id="262" r:id="rId8"/>
    <p:sldId id="263" r:id="rId9"/>
    <p:sldId id="264" r:id="rId10"/>
    <p:sldId id="265" r:id="rId11"/>
    <p:sldId id="283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7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6" autoAdjust="0"/>
    <p:restoredTop sz="83257" autoAdjust="0"/>
  </p:normalViewPr>
  <p:slideViewPr>
    <p:cSldViewPr>
      <p:cViewPr>
        <p:scale>
          <a:sx n="78" d="100"/>
          <a:sy n="78" d="100"/>
        </p:scale>
        <p:origin x="-182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1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18260-FE2C-418F-B7F5-A7A009CC019D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A4BD-DEEC-4632-951E-8FEA07E9F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7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Левая главная легочная артерия (фиолетовая) проходит над левым главным бронхом и выше, чем правая легочная артерия (синяя)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постановке диагноза необходимо оценить оба снимка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На боковая рентгенограмме наиболее отчетливо определяется увеличение лимфатических узлов средостения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Повторяющийся</a:t>
            </a:r>
            <a:r>
              <a:rPr lang="ru-RU" baseline="0" dirty="0" smtClean="0"/>
              <a:t> рисунок характерный для данной патологии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</a:rPr>
              <a:t>Азигоэзофагеальный карман(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Передний отдел заднего средостения)</a:t>
            </a:r>
            <a:r>
              <a:rPr lang="en-US" sz="1200" kern="1200" dirty="0" smtClean="0">
                <a:solidFill>
                  <a:schemeClr val="tx1"/>
                </a:solidFill>
              </a:rPr>
              <a:t>-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равый задний медиастинальный карман, в который выступает верхушка нижней правой доли легкого. Сверху он ограничен дугой непарной вены, сзади - непарной веной и плеврой, прилежащей к позвонкам,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медиально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пищеводом и прилежащим к нему структурам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Обратите внимание на отклонение линии пищевода </a:t>
            </a:r>
            <a:r>
              <a:rPr lang="ru-RU" smtClean="0"/>
              <a:t>на рентгенограмме</a:t>
            </a:r>
            <a:r>
              <a:rPr lang="ru-RU" baseline="0" smtClean="0"/>
              <a:t> </a:t>
            </a:r>
            <a:r>
              <a:rPr lang="ru-RU" dirty="0" smtClean="0"/>
              <a:t>- это</a:t>
            </a:r>
            <a:r>
              <a:rPr lang="ru-RU" baseline="0" dirty="0" smtClean="0"/>
              <a:t> </a:t>
            </a:r>
            <a:r>
              <a:rPr lang="ru-RU" dirty="0" smtClean="0"/>
              <a:t>вызвано грыжей пищеводного отверстия диафрагмы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ТЕНЬ СРЕДОСТЕНИЯ СМЕЩЕНА</a:t>
            </a:r>
            <a:r>
              <a:rPr lang="ru-RU" baseline="0" dirty="0" smtClean="0"/>
              <a:t> за счет  деформации костной структуры легких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A4BD-DEEC-4632-951E-8FEA07E9F2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;p8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11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28662" y="2000240"/>
            <a:ext cx="7358114" cy="1428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  <a:t>Рентгенография органов грудной клетки - базовая интерпретация </a:t>
            </a:r>
            <a:b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часть 1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142875" y="214313"/>
            <a:ext cx="8786813" cy="1571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kumimoji="0" lang="ru-RU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Войно-Ясенецкого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Кафедра лучевой диагностики ИПО</a:t>
            </a:r>
            <a:endParaRPr kumimoji="0" lang="ru-RU" alt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56;p7"/>
          <p:cNvSpPr txBox="1">
            <a:spLocks noChangeArrowheads="1"/>
          </p:cNvSpPr>
          <p:nvPr/>
        </p:nvSpPr>
        <p:spPr bwMode="auto">
          <a:xfrm>
            <a:off x="4357688" y="4143375"/>
            <a:ext cx="4214812" cy="1428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 marL="682625" indent="-669925" algn="r">
              <a:lnSpc>
                <a:spcPct val="146000"/>
              </a:lnSpc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Работу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выполнила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ординатор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специальности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</a:t>
            </a:r>
            <a:r>
              <a:rPr lang="en-US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Рентгенология</a:t>
            </a:r>
            <a:r>
              <a:rPr lang="en-US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</a:t>
            </a:r>
            <a:endParaRPr lang="ru-RU" sz="19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682625" indent="-669925" algn="r">
              <a:spcBef>
                <a:spcPts val="1000"/>
              </a:spcBef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Шайхразеева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А.Р.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71700" y="6269038"/>
            <a:ext cx="460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714744" cy="245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Рентгенограмма органов грудной клетки в боковой проекции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8644" y="1285859"/>
            <a:ext cx="4178744" cy="4854371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 норме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ретростернальное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пространство имеет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«повышенную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прозрачность» любое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изменение  в этой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области указывает 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наличие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патологического процесса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 переднем средостении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929090" cy="48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6858016" y="2071678"/>
            <a:ext cx="2285984" cy="22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6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Рентгенограмма органов грудной клетки в боковой проекции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384382" cy="49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5062542" y="1214422"/>
            <a:ext cx="3795738" cy="392909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Плотность позвонков должна постепенно уменьшается сверху вниз, т.к. в нижних отделах меньшее количество мягких тканей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00010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Рентгенограмма органов грудной клетки в боковой проекции</a:t>
            </a:r>
            <a:endParaRPr lang="ru-RU" dirty="0"/>
          </a:p>
        </p:txBody>
      </p:sp>
      <p:pic>
        <p:nvPicPr>
          <p:cNvPr id="38914" name="Picture 2" descr="https://radiologyassistant.nl/assets/_1-diaphra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811" y="1071545"/>
            <a:ext cx="6097310" cy="380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869160"/>
            <a:ext cx="82478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На рентгенограмме в боковой проекции обычно прослеживается левый и правый купол диафрагмы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,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простирающийся от передней до задней грудной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стенки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Roboto"/>
              </a:rPr>
              <a:t>,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с визуализацией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Roboto"/>
              </a:rPr>
              <a:t>обоих куполов диафрагмы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Roboto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46580" cy="99990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Рентгенограмма органов грудной клетки в  прямой и боковой проекции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43511"/>
            <a:ext cx="9144000" cy="1309825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accent3">
                    <a:lumMod val="10000"/>
                  </a:schemeClr>
                </a:solidFill>
              </a:rPr>
              <a:t>Левая  главная ветвь легочной артерия (фиолетового цвета) </a:t>
            </a:r>
          </a:p>
          <a:p>
            <a:r>
              <a:rPr lang="ru-RU" sz="2300" dirty="0" smtClean="0">
                <a:solidFill>
                  <a:schemeClr val="accent3">
                    <a:lumMod val="10000"/>
                  </a:schemeClr>
                </a:solidFill>
              </a:rPr>
              <a:t>Правая легочной артерии (синего цвета), проходит перед правым главным бронхом</a:t>
            </a:r>
            <a:endParaRPr lang="ru-RU" sz="23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39938" name="Picture 2" descr="https://radiologyassistant.nl/assets/_1-pulm-vess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26416"/>
            <a:ext cx="7786742" cy="338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2786050" cy="2357454"/>
          </a:xfrm>
        </p:spPr>
        <p:txBody>
          <a:bodyPr>
            <a:normAutofit/>
          </a:bodyPr>
          <a:lstStyle/>
          <a:p>
            <a:pPr algn="ctr"/>
            <a:r>
              <a:rPr lang="ru-RU" sz="2400" u="sng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При</a:t>
            </a:r>
            <a:r>
              <a:rPr lang="ru-RU" sz="2400" u="sng" kern="1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2400" u="sng" kern="1200" dirty="0" err="1" smtClean="0">
                <a:solidFill>
                  <a:schemeClr val="tx1"/>
                </a:solidFill>
                <a:ea typeface="+mn-ea"/>
                <a:cs typeface="+mn-cs"/>
              </a:rPr>
              <a:t>саркоидозе</a:t>
            </a:r>
            <a:r>
              <a:rPr lang="en-US" sz="2400" kern="1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2400" kern="1200" dirty="0" smtClean="0">
                <a:solidFill>
                  <a:prstClr val="black"/>
                </a:solidFill>
                <a:ea typeface="+mn-ea"/>
                <a:cs typeface="+mn-cs"/>
              </a:rPr>
              <a:t>выявляются следующие изменения</a:t>
            </a:r>
            <a:r>
              <a:rPr lang="ru-RU" sz="2000" kern="120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r>
              <a:rPr lang="ru-RU" sz="3200" kern="1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kern="12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714884"/>
            <a:ext cx="8858280" cy="2026484"/>
          </a:xfrm>
          <a:noFill/>
        </p:spPr>
        <p:txBody>
          <a:bodyPr>
            <a:noAutofit/>
          </a:bodyPr>
          <a:lstStyle/>
          <a:p>
            <a:pPr marL="0">
              <a:buFont typeface="Wingdings" panose="05000000000000000000" pitchFamily="2" charset="2"/>
              <a:buChar char="§"/>
            </a:pPr>
            <a:r>
              <a:rPr lang="ru-RU" sz="2200" kern="1200" dirty="0" smtClean="0">
                <a:solidFill>
                  <a:schemeClr val="accent3">
                    <a:lumMod val="10000"/>
                  </a:schemeClr>
                </a:solidFill>
              </a:rPr>
              <a:t>увеличение внутригрудных лимфатических узлов (чаще    </a:t>
            </a:r>
          </a:p>
          <a:p>
            <a:pPr marL="0" indent="0">
              <a:buNone/>
            </a:pPr>
            <a:r>
              <a:rPr lang="ru-RU" sz="2200" kern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ru-RU" sz="2200" kern="1200" dirty="0" smtClean="0">
                <a:solidFill>
                  <a:schemeClr val="accent3">
                    <a:lumMod val="10000"/>
                  </a:schemeClr>
                </a:solidFill>
              </a:rPr>
              <a:t> двустороннее)</a:t>
            </a:r>
          </a:p>
          <a:p>
            <a:pPr marL="0">
              <a:buFont typeface="Wingdings" panose="05000000000000000000" pitchFamily="2" charset="2"/>
              <a:buChar char="§"/>
            </a:pPr>
            <a:r>
              <a:rPr lang="ru-RU" sz="2200" kern="1200" dirty="0" smtClean="0">
                <a:solidFill>
                  <a:schemeClr val="accent3">
                    <a:lumMod val="10000"/>
                  </a:schemeClr>
                </a:solidFill>
              </a:rPr>
              <a:t>увеличенные лимфоузлы имеют четкие полициклические </a:t>
            </a:r>
            <a:r>
              <a:rPr lang="ru-RU" sz="2200" kern="1200" dirty="0" smtClean="0">
                <a:solidFill>
                  <a:schemeClr val="accent4">
                    <a:lumMod val="10000"/>
                  </a:schemeClr>
                </a:solidFill>
              </a:rPr>
              <a:t>контуры</a:t>
            </a:r>
            <a:r>
              <a:rPr lang="ru-RU" sz="2200" kern="1200" dirty="0" smtClean="0">
                <a:solidFill>
                  <a:schemeClr val="accent3">
                    <a:lumMod val="10000"/>
                  </a:schemeClr>
                </a:solidFill>
              </a:rPr>
              <a:t> и однородную структуру</a:t>
            </a:r>
          </a:p>
          <a:p>
            <a:pPr marL="0">
              <a:buFont typeface="Wingdings" panose="05000000000000000000" pitchFamily="2" charset="2"/>
              <a:buChar char="§"/>
            </a:pPr>
            <a:r>
              <a:rPr lang="ru-RU" sz="2200" kern="1200" dirty="0" smtClean="0">
                <a:solidFill>
                  <a:schemeClr val="accent3">
                    <a:lumMod val="10000"/>
                  </a:schemeClr>
                </a:solidFill>
              </a:rPr>
              <a:t>увеличение </a:t>
            </a:r>
            <a:r>
              <a:rPr lang="ru-RU" sz="2200" kern="1200" dirty="0">
                <a:solidFill>
                  <a:schemeClr val="accent3">
                    <a:lumMod val="10000"/>
                  </a:schemeClr>
                </a:solidFill>
              </a:rPr>
              <a:t>и расширение корней легких</a:t>
            </a:r>
          </a:p>
          <a:p>
            <a:pPr marL="0">
              <a:buFont typeface="Wingdings" panose="05000000000000000000" pitchFamily="2" charset="2"/>
              <a:buChar char="§"/>
            </a:pPr>
            <a:endParaRPr lang="ru-RU" sz="21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40962" name="Picture 2" descr="https://radiologyassistant.nl/assets/_1-hi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6029165" cy="364333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0"/>
            <a:ext cx="8698980" cy="142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Рентгенограмма органов грудной клетки в прямой и боковой проекции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/>
            </a:r>
            <a:b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107154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Рентгенограмма грудной клетки в  прямой и боковой проекции. Спондилез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5143512"/>
            <a:ext cx="8520600" cy="1500198"/>
          </a:xfrm>
        </p:spPr>
        <p:txBody>
          <a:bodyPr>
            <a:normAutofit fontScale="25000" lnSpcReduction="20000"/>
          </a:bodyPr>
          <a:lstStyle/>
          <a:p>
            <a:r>
              <a:rPr lang="ru-RU" sz="8800" u="sng" dirty="0" smtClean="0">
                <a:solidFill>
                  <a:schemeClr val="bg1">
                    <a:lumMod val="25000"/>
                  </a:schemeClr>
                </a:solidFill>
              </a:rPr>
              <a:t>Спондилез</a:t>
            </a:r>
            <a:r>
              <a:rPr lang="ru-RU" sz="8800" dirty="0" smtClean="0">
                <a:solidFill>
                  <a:schemeClr val="bg1">
                    <a:lumMod val="25000"/>
                  </a:schemeClr>
                </a:solidFill>
              </a:rPr>
              <a:t> - </a:t>
            </a:r>
            <a:r>
              <a:rPr lang="ru-RU" sz="8800" dirty="0" smtClean="0">
                <a:solidFill>
                  <a:schemeClr val="accent3">
                    <a:lumMod val="10000"/>
                  </a:schemeClr>
                </a:solidFill>
              </a:rPr>
              <a:t>на  боковой проекции можно случайно принять за образование в легком </a:t>
            </a:r>
          </a:p>
          <a:p>
            <a:r>
              <a:rPr lang="ru-RU" sz="8800" dirty="0" smtClean="0">
                <a:solidFill>
                  <a:schemeClr val="accent3">
                    <a:lumMod val="10000"/>
                  </a:schemeClr>
                </a:solidFill>
              </a:rPr>
              <a:t>При </a:t>
            </a:r>
            <a:r>
              <a:rPr lang="ru-RU" sz="8800" dirty="0">
                <a:solidFill>
                  <a:schemeClr val="accent3">
                    <a:lumMod val="10000"/>
                  </a:schemeClr>
                </a:solidFill>
              </a:rPr>
              <a:t>постановке диагноза необходимо оценить оба снимка</a:t>
            </a:r>
            <a:r>
              <a:rPr lang="ru-RU" sz="8000" dirty="0" smtClean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3">
                    <a:lumMod val="10000"/>
                  </a:schemeClr>
                </a:solidFill>
              </a:rPr>
            </a:br>
            <a:endParaRPr lang="ru-RU" sz="8000" dirty="0" smtClean="0">
              <a:solidFill>
                <a:schemeClr val="accent3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1986" name="Picture 2" descr="https://radiologyassistant.nl/assets/_1-osteofy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66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5072074"/>
            <a:ext cx="8858312" cy="17859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u="sng" dirty="0" smtClean="0">
                <a:solidFill>
                  <a:schemeClr val="bg1">
                    <a:lumMod val="25000"/>
                  </a:schemeClr>
                </a:solidFill>
              </a:rPr>
              <a:t>Лимфома Ходжкина</a:t>
            </a:r>
          </a:p>
          <a:p>
            <a:r>
              <a:rPr lang="ru-RU" sz="8000" dirty="0" smtClean="0"/>
              <a:t>В прямой проекции определяется расширение тени средостения</a:t>
            </a:r>
          </a:p>
          <a:p>
            <a:r>
              <a:rPr lang="ru-RU" sz="8000" dirty="0" smtClean="0"/>
              <a:t>На боковой рентгенограмме прослеживается снижение прозрачности ретростернального пространство, за счет увеличения лимфатических узлов средостения </a:t>
            </a:r>
          </a:p>
          <a:p>
            <a:endParaRPr lang="ru-RU" dirty="0"/>
          </a:p>
        </p:txBody>
      </p:sp>
      <p:pic>
        <p:nvPicPr>
          <p:cNvPr id="43010" name="Picture 2" descr="https://radiologyassistant.nl/assets/_1-mass-retroster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667500" cy="40386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1700" y="0"/>
            <a:ext cx="8520600" cy="10715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Рентгенограмма грудной клетки в  прямой и боковой проекции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7937"/>
            <a:ext cx="8029556" cy="7647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рыжа Бохдалека</a:t>
            </a:r>
            <a:endParaRPr lang="ru-RU" sz="3200" dirty="0"/>
          </a:p>
        </p:txBody>
      </p:sp>
      <p:sp>
        <p:nvSpPr>
          <p:cNvPr id="44036" name="AutoShape 4" descr="blob:https://radiologyassistant.nl/87f539f1-4b40-4995-bbe0-1b061642b9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49" y="911773"/>
            <a:ext cx="2959497" cy="35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0525" y="991593"/>
            <a:ext cx="3441489" cy="341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4" y="911773"/>
            <a:ext cx="295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Рентгенография  ОГК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боковая проекция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1183" y="965177"/>
            <a:ext cx="344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000"/>
            </a:pPr>
            <a:r>
              <a:rPr lang="ru-RU" kern="0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КТ, ОГК, а</a:t>
            </a:r>
            <a:r>
              <a:rPr lang="ru-RU" dirty="0">
                <a:solidFill>
                  <a:schemeClr val="accent5"/>
                </a:solidFill>
                <a:latin typeface="Roboto"/>
              </a:rPr>
              <a:t>ксиальная </a:t>
            </a:r>
            <a:r>
              <a:rPr lang="ru-RU" dirty="0" smtClean="0">
                <a:solidFill>
                  <a:schemeClr val="accent5"/>
                </a:solidFill>
                <a:latin typeface="Roboto"/>
              </a:rPr>
              <a:t>плоскость</a:t>
            </a:r>
            <a:endParaRPr lang="en-US" dirty="0">
              <a:solidFill>
                <a:schemeClr val="accent5"/>
              </a:solidFill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30" y="4490699"/>
            <a:ext cx="89815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Распространенной случайной находкой у взрослых является грыжа </a:t>
            </a:r>
            <a:r>
              <a:rPr lang="ru-RU" sz="2200" dirty="0" err="1">
                <a:solidFill>
                  <a:schemeClr val="accent4">
                    <a:lumMod val="10000"/>
                  </a:schemeClr>
                </a:solidFill>
              </a:rPr>
              <a:t>Бохдалека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, которая является врожденным дефектом заднего отдела диафрагмы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В большинстве случаев грыжа </a:t>
            </a:r>
            <a:r>
              <a:rPr lang="ru-RU" sz="2200" dirty="0" err="1">
                <a:solidFill>
                  <a:schemeClr val="accent4">
                    <a:lumMod val="10000"/>
                  </a:schemeClr>
                </a:solidFill>
              </a:rPr>
              <a:t>Бохдалека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 содержит забрюшинную клетчатку и протекает бессимптомно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У новорожденных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данный дефект может осложниться 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легочной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гипоплазией</a:t>
            </a:r>
            <a:endParaRPr lang="ru-RU" sz="2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6666"/>
            <a:ext cx="8143932" cy="123925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Системный подход к рентгенографии грудной клетки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643338" cy="342902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Метод –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Inside Out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approach</a:t>
            </a:r>
            <a:endParaRPr lang="ru-RU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Оцениваем состояние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СРЕДОСТЕНИЯ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ЛЕГКИХ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СТЕНОК ГРУДНОЙ КЛЕТКИ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БРЮШНОЙ ПОЛОСТИ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5058" name="AutoShape 2" descr="blob:https://radiologyassistant.nl/87f539f1-4b40-4995-bbe0-1b061642b9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blob:https://radiologyassistant.nl/87f539f1-4b40-4995-bbe0-1b061642b9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blob:https://radiologyassistant.nl/87f539f1-4b40-4995-bbe0-1b061642b9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blob:https://radiologyassistant.nl/7b22f50d-39c7-463f-bd6d-807b2565eb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143116"/>
            <a:ext cx="385762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ПАТОЛОГИЯ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29454" y="2571744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143248"/>
            <a:ext cx="391953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Pattern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371475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286256"/>
            <a:ext cx="40270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ДИФЕРЕНЦИАЛЬНЫЙ ДИАГНОЗ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929058" y="2285992"/>
            <a:ext cx="100013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92867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300" dirty="0" smtClean="0"/>
              <a:t>Рентгенограмма грудной клетки в  прямой и боковой проекции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57892"/>
            <a:ext cx="8929718" cy="85725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Очень важно при постановке диагноза оценивать предыдущие рентгенологические снимки </a:t>
            </a:r>
            <a:endParaRPr lang="ru-RU" sz="22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46082" name="Picture 2" descr="https://radiologyassistant.nl/assets/_1-decom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14922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857364"/>
            <a:ext cx="8520600" cy="257176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Рентгенография органов грудной клетки наиболее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    часто выполняемое радиологическое исследование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Каждый рентгенолог должен быть экспертом в чтении снимков грудной клетки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84550"/>
            <a:ext cx="8858280" cy="1773449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</a:rPr>
              <a:t>Усиление легочного рисунка за счет сосудистого компонента</a:t>
            </a:r>
          </a:p>
          <a:p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</a:rPr>
              <a:t>Границы сердца увеличены </a:t>
            </a:r>
          </a:p>
          <a:p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</a:rPr>
              <a:t>Линейные интерстициальные тени (линии </a:t>
            </a:r>
            <a:r>
              <a:rPr lang="ru-RU" sz="4000" dirty="0" err="1" smtClean="0">
                <a:solidFill>
                  <a:schemeClr val="accent3">
                    <a:lumMod val="10000"/>
                  </a:schemeClr>
                </a:solidFill>
              </a:rPr>
              <a:t>Керли</a:t>
            </a:r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</a:rPr>
              <a:t>) </a:t>
            </a:r>
          </a:p>
          <a:p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</a:rPr>
              <a:t>Плевральный выпот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7106" name="Picture 2" descr="https://radiologyassistant.nl/assets/_1-ol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50200"/>
            <a:ext cx="3714776" cy="4084443"/>
          </a:xfrm>
          <a:prstGeom prst="rect">
            <a:avLst/>
          </a:prstGeom>
          <a:noFill/>
        </p:spPr>
      </p:pic>
      <p:pic>
        <p:nvPicPr>
          <p:cNvPr id="47108" name="Picture 4" descr="https://radiologyassistant.nl/assets/_1-old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18340"/>
            <a:ext cx="3874936" cy="407196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8669" y="-15799"/>
            <a:ext cx="8786874" cy="10159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  <a:defRPr/>
            </a:pPr>
            <a:r>
              <a:rPr lang="ru-RU" sz="3200" dirty="0"/>
              <a:t>Динамика застойной сердечной недостаточности</a:t>
            </a:r>
            <a:r>
              <a:rPr lang="en-US" sz="3200" dirty="0"/>
              <a:t> </a:t>
            </a:r>
            <a:endParaRPr lang="ru-RU" sz="3200" dirty="0"/>
          </a:p>
          <a:p>
            <a:pPr algn="ctr">
              <a:buClr>
                <a:schemeClr val="dk1"/>
              </a:buClr>
              <a:buSzPts val="3000"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/>
            </a:r>
            <a:b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1214422"/>
            <a:ext cx="5357850" cy="221457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bg1">
                    <a:lumMod val="25000"/>
                  </a:schemeClr>
                </a:solidFill>
              </a:rPr>
              <a:t>  </a:t>
            </a:r>
            <a:endParaRPr lang="en-US" sz="38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chemeClr val="bg1">
                    <a:lumMod val="25000"/>
                  </a:schemeClr>
                </a:solidFill>
              </a:rPr>
              <a:t>  </a:t>
            </a:r>
            <a:r>
              <a:rPr lang="ru-RU" sz="3800" dirty="0" smtClean="0">
                <a:solidFill>
                  <a:schemeClr val="bg1">
                    <a:lumMod val="25000"/>
                  </a:schemeClr>
                </a:solidFill>
              </a:rPr>
              <a:t>Конец первой части </a:t>
            </a:r>
            <a:endParaRPr lang="ru-RU" sz="3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  </a:t>
            </a:r>
            <a:r>
              <a:rPr lang="en-US" sz="4800" dirty="0" smtClean="0"/>
              <a:t>  </a:t>
            </a:r>
            <a:r>
              <a:rPr lang="ru-RU" sz="4800" dirty="0" smtClean="0"/>
              <a:t>Спасибо за внимание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0034" y="285728"/>
            <a:ext cx="8286808" cy="810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Статья</a:t>
            </a:r>
            <a:r>
              <a:rPr lang="en-US" dirty="0" smtClean="0"/>
              <a:t> https://radiologyassistant.nl/chest/chest-x-ray/basic-interpretation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4929198"/>
            <a:ext cx="5929354" cy="19288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АВТОРЫ:</a:t>
            </a:r>
          </a:p>
          <a:p>
            <a:r>
              <a:rPr lang="ru-RU" sz="2400" b="1" dirty="0" smtClean="0"/>
              <a:t>Робин </a:t>
            </a:r>
            <a:r>
              <a:rPr lang="ru-RU" sz="2400" b="1" dirty="0" err="1" smtClean="0"/>
              <a:t>Смитуис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Отто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Делден</a:t>
            </a:r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51910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                   </a:t>
            </a:r>
            <a:r>
              <a:rPr lang="ru-RU" sz="4000" dirty="0" smtClean="0">
                <a:solidFill>
                  <a:schemeClr val="tx1"/>
                </a:solidFill>
              </a:rPr>
              <a:t>Цель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639833"/>
            <a:ext cx="8520600" cy="314648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</a:rPr>
              <a:t>Изучить методы лучевой диагностики при исследовании органов грудной полости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accent4">
                    <a:lumMod val="10000"/>
                  </a:schemeClr>
                </a:solidFill>
              </a:rPr>
              <a:t>Разобрать следующие разделы</a:t>
            </a: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Нормальной анатомии</a:t>
            </a: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Патологии : сердца, средостения, легких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плевры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грудной стенки и брюшной полости</a:t>
            </a:r>
          </a:p>
          <a:p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7786742" cy="92869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Пространство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Гольцкнехта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s://radiologyassistant.nl/assets/_1-azygo-esoph-recess-1649072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3"/>
            <a:ext cx="4476930" cy="308152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60032" y="1571612"/>
            <a:ext cx="3888432" cy="4737707"/>
          </a:xfrm>
          <a:solidFill>
            <a:schemeClr val="accent5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Патология  в данной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</a:t>
            </a:r>
            <a:r>
              <a:rPr lang="ru-RU" sz="2400" b="1" dirty="0" smtClean="0"/>
              <a:t>области может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</a:t>
            </a:r>
            <a:r>
              <a:rPr lang="ru-RU" sz="2400" b="1" dirty="0" smtClean="0"/>
              <a:t>быть  вызвана  </a:t>
            </a:r>
          </a:p>
          <a:p>
            <a:r>
              <a:rPr lang="ru-RU" sz="2400" dirty="0" smtClean="0"/>
              <a:t>Грыжей</a:t>
            </a:r>
            <a:r>
              <a:rPr lang="en-US" sz="2400" dirty="0" smtClean="0"/>
              <a:t> </a:t>
            </a:r>
            <a:r>
              <a:rPr lang="ru-RU" sz="2400" dirty="0" smtClean="0"/>
              <a:t>ПОД</a:t>
            </a:r>
          </a:p>
          <a:p>
            <a:r>
              <a:rPr lang="ru-RU" sz="2400" dirty="0" smtClean="0"/>
              <a:t>Заболевания  пищевода </a:t>
            </a:r>
          </a:p>
          <a:p>
            <a:r>
              <a:rPr lang="ru-RU" sz="2400" dirty="0" smtClean="0"/>
              <a:t>Увеличение левого предсердия </a:t>
            </a:r>
          </a:p>
          <a:p>
            <a:r>
              <a:rPr lang="ru-RU" sz="2400" dirty="0" smtClean="0"/>
              <a:t>Поражения внутригрудных 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лимфатических узлов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3643338" cy="841257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Прицельная </a:t>
            </a:r>
            <a:b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рентгенография ОГК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546580" cy="92869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Грыжа пищеводного отверстия диафрагмы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326401"/>
            <a:ext cx="3606489" cy="32214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518" y="1326401"/>
            <a:ext cx="3514258" cy="31741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285728"/>
            <a:ext cx="4000528" cy="10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2518" y="4725144"/>
            <a:ext cx="3514258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"/>
              </a:rPr>
              <a:t>Рентгеноскопия </a:t>
            </a:r>
            <a:r>
              <a:rPr lang="ru-RU" sz="2400" dirty="0" smtClean="0">
                <a:latin typeface="Roboto"/>
              </a:rPr>
              <a:t>желудка</a:t>
            </a:r>
            <a:endParaRPr lang="en-US" sz="2400" dirty="0" smtClean="0"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86322"/>
            <a:ext cx="8429684" cy="207167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Добавочная доля непарной вены</a:t>
            </a:r>
            <a:r>
              <a:rPr lang="en-US" sz="2200" b="1" dirty="0" smtClean="0">
                <a:solidFill>
                  <a:schemeClr val="tx1"/>
                </a:solidFill>
              </a:rPr>
              <a:t> -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является аномальным анатомическим изменением верхней доли правого легкого.</a:t>
            </a:r>
          </a:p>
          <a:p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На рентгенограмме прослеживается линейная тень, пересекающая верхушку правого легкого</a:t>
            </a:r>
          </a:p>
          <a:p>
            <a:endParaRPr lang="ru-RU" dirty="0"/>
          </a:p>
        </p:txBody>
      </p:sp>
      <p:pic>
        <p:nvPicPr>
          <p:cNvPr id="33794" name="Picture 2" descr="https://radiologyassistant.nl/assets/_1-azygo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667500" cy="375285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0"/>
            <a:ext cx="8546580" cy="1000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Рентгенограмма грудной клетки в  прямой проекции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3571900" cy="1238386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Рентгенограмма органов грудной клетки  в прямой проекции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8475142" cy="107154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800" dirty="0" smtClean="0">
                <a:solidFill>
                  <a:srgbClr val="2A3990"/>
                </a:solidFill>
              </a:rPr>
              <a:t> </a:t>
            </a:r>
            <a:r>
              <a:rPr lang="ru-RU" sz="12000" dirty="0" smtClean="0">
                <a:solidFill>
                  <a:srgbClr val="2A3990"/>
                </a:solidFill>
              </a:rPr>
              <a:t> Добавочная доля непарной вены </a:t>
            </a:r>
            <a:r>
              <a:rPr lang="ru-RU" sz="12800" dirty="0" smtClean="0">
                <a:solidFill>
                  <a:srgbClr val="2A3990"/>
                </a:solidFill>
              </a:rPr>
              <a:t/>
            </a:r>
            <a:br>
              <a:rPr lang="ru-RU" sz="12800" dirty="0" smtClean="0">
                <a:solidFill>
                  <a:srgbClr val="2A3990"/>
                </a:solidFill>
              </a:rPr>
            </a:br>
            <a:endParaRPr lang="ru-RU" sz="1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3222" y="5206382"/>
            <a:ext cx="3602680" cy="1246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КТ </a:t>
            </a:r>
            <a:r>
              <a:rPr lang="ru-RU" sz="2400" kern="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органов грудной клетки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в аксиальной плоскости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571900" cy="39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3494132" cy="39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5142" cy="100013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Рентгенограмма органов грудной клетки  в прямой проекции</a:t>
            </a:r>
            <a:endParaRPr lang="ru-RU" dirty="0"/>
          </a:p>
        </p:txBody>
      </p:sp>
      <p:pic>
        <p:nvPicPr>
          <p:cNvPr id="35842" name="Picture 2" descr="https://radiologyassistant.nl/assets/_1-r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59"/>
            <a:ext cx="6215106" cy="3231855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57224" y="4572008"/>
            <a:ext cx="7358114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Roboto"/>
              <a:buChar char="●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ru-RU" sz="2400" kern="0" dirty="0" smtClean="0">
                <a:solidFill>
                  <a:schemeClr val="accent3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На представленной рентгенограмме визуализируется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обызвествление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переднего отрезка первого ребра , что можно принять за образование в легком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92867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>Рентгенограмма органов грудной клетки в прямой и боковой проекции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256"/>
            <a:ext cx="8546580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Воронкообразная</a:t>
            </a:r>
            <a:r>
              <a:rPr lang="ru-RU" sz="2000" u="sng" dirty="0" smtClean="0">
                <a:solidFill>
                  <a:schemeClr val="tx1"/>
                </a:solidFill>
              </a:rPr>
              <a:t> </a:t>
            </a:r>
            <a:r>
              <a:rPr lang="ru-RU" sz="2000" b="1" u="sng" dirty="0" smtClean="0">
                <a:solidFill>
                  <a:schemeClr val="tx1"/>
                </a:solidFill>
              </a:rPr>
              <a:t>грудная</a:t>
            </a:r>
            <a:r>
              <a:rPr lang="ru-RU" sz="2000" u="sng" dirty="0" smtClean="0">
                <a:solidFill>
                  <a:schemeClr val="tx1"/>
                </a:solidFill>
              </a:rPr>
              <a:t> </a:t>
            </a:r>
            <a:r>
              <a:rPr lang="ru-RU" sz="2000" b="1" u="sng" dirty="0" smtClean="0">
                <a:solidFill>
                  <a:schemeClr val="tx1"/>
                </a:solidFill>
              </a:rPr>
              <a:t>клетка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– это врожденная аномалия развития, при которой наблюдается западение грудины и передних отделов ребер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accent4">
                    <a:lumMod val="10000"/>
                  </a:schemeClr>
                </a:solidFill>
              </a:rPr>
              <a:t>Особенности данной патологии </a:t>
            </a:r>
          </a:p>
          <a:p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Правая границы сердца определяются нечетко</a:t>
            </a:r>
          </a:p>
          <a:p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Деформация грудной клетки может имитировать  ателектаз  или уплотнение  легкого, в таких случаях помогает боковой снимок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69"/>
            <a:ext cx="3000396" cy="34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928670"/>
            <a:ext cx="30396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Другая 14">
      <a:dk1>
        <a:srgbClr val="2A3990"/>
      </a:dk1>
      <a:lt1>
        <a:srgbClr val="D6DBF3"/>
      </a:lt1>
      <a:dk2>
        <a:srgbClr val="434343"/>
      </a:dk2>
      <a:lt2>
        <a:srgbClr val="999999"/>
      </a:lt2>
      <a:accent1>
        <a:srgbClr val="2A3990"/>
      </a:accent1>
      <a:accent2>
        <a:srgbClr val="3949AB"/>
      </a:accent2>
      <a:accent3>
        <a:srgbClr val="F2F2F2"/>
      </a:accent3>
      <a:accent4>
        <a:srgbClr val="D8D8D8"/>
      </a:accent4>
      <a:accent5>
        <a:srgbClr val="FFFFFF"/>
      </a:accent5>
      <a:accent6>
        <a:srgbClr val="A9B3E5"/>
      </a:accent6>
      <a:hlink>
        <a:srgbClr val="F06292"/>
      </a:hlink>
      <a:folHlink>
        <a:srgbClr val="1016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9731</TotalTime>
  <Words>596</Words>
  <Application>Microsoft Office PowerPoint</Application>
  <PresentationFormat>Экран (4:3)</PresentationFormat>
  <Paragraphs>132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Geometric</vt:lpstr>
      <vt:lpstr>Рентгенография органов грудной клетки - базовая интерпретация  часть 1</vt:lpstr>
      <vt:lpstr>Введение</vt:lpstr>
      <vt:lpstr>                          Цель</vt:lpstr>
      <vt:lpstr>Пространство Гольцкнехта</vt:lpstr>
      <vt:lpstr>Прицельная  рентгенография ОГК</vt:lpstr>
      <vt:lpstr>Презентация PowerPoint</vt:lpstr>
      <vt:lpstr>Рентгенограмма органов грудной клетки  в прямой проекции</vt:lpstr>
      <vt:lpstr>Рентгенограмма органов грудной клетки  в прямой проекции</vt:lpstr>
      <vt:lpstr>Рентгенограмма органов грудной клетки в прямой и боковой проекции  </vt:lpstr>
      <vt:lpstr>Рентгенограмма органов грудной клетки в боковой проекции </vt:lpstr>
      <vt:lpstr>Рентгенограмма органов грудной клетки в боковой проекции </vt:lpstr>
      <vt:lpstr>Рентгенограмма органов грудной клетки в боковой проекции</vt:lpstr>
      <vt:lpstr>Рентгенограмма органов грудной клетки в  прямой и боковой проекции</vt:lpstr>
      <vt:lpstr>При саркоидозе выявляются следующие изменения: </vt:lpstr>
      <vt:lpstr>Рентгенограмма грудной клетки в  прямой и боковой проекции. Спондилез</vt:lpstr>
      <vt:lpstr>Презентация PowerPoint</vt:lpstr>
      <vt:lpstr>Грыжа Бохдалека</vt:lpstr>
      <vt:lpstr>Системный подход к рентгенографии грудной клетки</vt:lpstr>
      <vt:lpstr>Рентгенограмма грудной клетки в  прямой и боковой проекции </vt:lpstr>
      <vt:lpstr>Презентация PowerPoint</vt:lpstr>
      <vt:lpstr>Презентация PowerPoint</vt:lpstr>
      <vt:lpstr>Презентация PowerPoint</vt:lpstr>
      <vt:lpstr>Статья https://radiologyassistant.nl/chest/chest-x-ray/basic-interpretation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Рентген грудной клетки - базовая интерпретация</dc:title>
  <dc:creator>Светлана Балобанова</dc:creator>
  <cp:lastModifiedBy>Артем Колотурский</cp:lastModifiedBy>
  <cp:revision>300</cp:revision>
  <dcterms:created xsi:type="dcterms:W3CDTF">2023-02-07T06:01:50Z</dcterms:created>
  <dcterms:modified xsi:type="dcterms:W3CDTF">2023-06-12T08:22:34Z</dcterms:modified>
</cp:coreProperties>
</file>