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75" r:id="rId7"/>
    <p:sldId id="277" r:id="rId8"/>
    <p:sldId id="263" r:id="rId9"/>
    <p:sldId id="266" r:id="rId10"/>
    <p:sldId id="272" r:id="rId11"/>
    <p:sldId id="269" r:id="rId12"/>
    <p:sldId id="278" r:id="rId13"/>
    <p:sldId id="271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Оценка "отлично"</c:v>
                </c:pt>
                <c:pt idx="1">
                  <c:v>Оценка "хорошо"</c:v>
                </c:pt>
                <c:pt idx="2">
                  <c:v>Оценка "удовлетворительно"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13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55269553382958"/>
          <c:y val="0.12158506431040011"/>
          <c:w val="0.40389182184885442"/>
          <c:h val="0.75682987137919977"/>
        </c:manualLayout>
      </c:layout>
      <c:overlay val="0"/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Оценка "отлично"</c:v>
                </c:pt>
                <c:pt idx="1">
                  <c:v>Оценка "хорошо"</c:v>
                </c:pt>
                <c:pt idx="2">
                  <c:v>Оценка "удовлетворительно"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436068742136127"/>
          <c:y val="0.12158506431040011"/>
          <c:w val="0.40439546073010962"/>
          <c:h val="0.75682987137919977"/>
        </c:manualLayout>
      </c:layout>
      <c:overlay val="0"/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Оценка "отлично"</c:v>
                </c:pt>
                <c:pt idx="1">
                  <c:v>Оценка "хорошо"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24835395647862"/>
          <c:y val="0.18211122287281409"/>
          <c:w val="0.3395078743871226"/>
          <c:h val="0.49331298049904559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FE6F2-E5B8-4781-9A1F-64B9AA1CBB7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D85C9BA-58B0-4FF4-A412-72B792F3B690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Высокий проходной балл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D257D34-6966-4008-9041-5ECF761D6F18}" type="parTrans" cxnId="{0A0F9977-4D09-46A2-84AB-9F4CAD1AA09D}">
      <dgm:prSet/>
      <dgm:spPr/>
      <dgm:t>
        <a:bodyPr/>
        <a:lstStyle/>
        <a:p>
          <a:endParaRPr lang="ru-RU"/>
        </a:p>
      </dgm:t>
    </dgm:pt>
    <dgm:pt modelId="{74CE2037-60A6-4FBC-A3A2-E8F70B24196B}" type="sibTrans" cxnId="{0A0F9977-4D09-46A2-84AB-9F4CAD1AA09D}">
      <dgm:prSet/>
      <dgm:spPr/>
      <dgm:t>
        <a:bodyPr/>
        <a:lstStyle/>
        <a:p>
          <a:endParaRPr lang="ru-RU"/>
        </a:p>
      </dgm:t>
    </dgm:pt>
    <dgm:pt modelId="{F92D138A-D3D5-4C39-BF51-FC04B9CC8387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Планируемая тема поддержана выигранным грантом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86A7C975-A3F6-474B-AC9B-FF3817947707}" type="parTrans" cxnId="{9EA86B9A-BD4C-43D9-A255-ADA8D5B0E77A}">
      <dgm:prSet/>
      <dgm:spPr/>
      <dgm:t>
        <a:bodyPr/>
        <a:lstStyle/>
        <a:p>
          <a:endParaRPr lang="ru-RU"/>
        </a:p>
      </dgm:t>
    </dgm:pt>
    <dgm:pt modelId="{6773E2CC-E175-4984-8EE8-4E3AB3D7031A}" type="sibTrans" cxnId="{9EA86B9A-BD4C-43D9-A255-ADA8D5B0E77A}">
      <dgm:prSet/>
      <dgm:spPr/>
      <dgm:t>
        <a:bodyPr/>
        <a:lstStyle/>
        <a:p>
          <a:endParaRPr lang="ru-RU"/>
        </a:p>
      </dgm:t>
    </dgm:pt>
    <dgm:pt modelId="{48B7A8DB-D2E9-472D-83BB-44571704D389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Наличие статей из перечня ВАК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EC39568-FF61-400B-B190-94A46E977A23}" type="parTrans" cxnId="{256644A4-DC02-41A1-BEAD-45D4EA363D7C}">
      <dgm:prSet/>
      <dgm:spPr/>
      <dgm:t>
        <a:bodyPr/>
        <a:lstStyle/>
        <a:p>
          <a:endParaRPr lang="ru-RU"/>
        </a:p>
      </dgm:t>
    </dgm:pt>
    <dgm:pt modelId="{A582D606-804C-4BBE-8B13-0E7D560862EA}" type="sibTrans" cxnId="{256644A4-DC02-41A1-BEAD-45D4EA363D7C}">
      <dgm:prSet/>
      <dgm:spPr/>
      <dgm:t>
        <a:bodyPr/>
        <a:lstStyle/>
        <a:p>
          <a:endParaRPr lang="ru-RU"/>
        </a:p>
      </dgm:t>
    </dgm:pt>
    <dgm:pt modelId="{A0682A52-BB99-4EC3-B968-AB09689FF2B5}" type="pres">
      <dgm:prSet presAssocID="{E39FE6F2-E5B8-4781-9A1F-64B9AA1CBB72}" presName="CompostProcess" presStyleCnt="0">
        <dgm:presLayoutVars>
          <dgm:dir/>
          <dgm:resizeHandles val="exact"/>
        </dgm:presLayoutVars>
      </dgm:prSet>
      <dgm:spPr/>
    </dgm:pt>
    <dgm:pt modelId="{C402005E-0670-4D32-A56C-E17462DD6439}" type="pres">
      <dgm:prSet presAssocID="{E39FE6F2-E5B8-4781-9A1F-64B9AA1CBB72}" presName="arrow" presStyleLbl="bgShp" presStyleIdx="0" presStyleCnt="1"/>
      <dgm:spPr/>
    </dgm:pt>
    <dgm:pt modelId="{5EA1D6E1-087A-4304-941A-2B4D3156C5C9}" type="pres">
      <dgm:prSet presAssocID="{E39FE6F2-E5B8-4781-9A1F-64B9AA1CBB72}" presName="linearProcess" presStyleCnt="0"/>
      <dgm:spPr/>
    </dgm:pt>
    <dgm:pt modelId="{9A1A3039-96D6-43D4-B94B-2FF5F6876B08}" type="pres">
      <dgm:prSet presAssocID="{AD85C9BA-58B0-4FF4-A412-72B792F3B69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5F7F2-7528-41D2-A73A-D15913878D6D}" type="pres">
      <dgm:prSet presAssocID="{74CE2037-60A6-4FBC-A3A2-E8F70B24196B}" presName="sibTrans" presStyleCnt="0"/>
      <dgm:spPr/>
    </dgm:pt>
    <dgm:pt modelId="{6C01C4E4-7E5D-4F0C-8E32-576DC17CEDAA}" type="pres">
      <dgm:prSet presAssocID="{F92D138A-D3D5-4C39-BF51-FC04B9CC838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41962-25B6-4449-B99F-9D51C5F78BA2}" type="pres">
      <dgm:prSet presAssocID="{6773E2CC-E175-4984-8EE8-4E3AB3D7031A}" presName="sibTrans" presStyleCnt="0"/>
      <dgm:spPr/>
    </dgm:pt>
    <dgm:pt modelId="{F76ED739-49B7-4D26-A783-6E69AA9F0CD5}" type="pres">
      <dgm:prSet presAssocID="{48B7A8DB-D2E9-472D-83BB-44571704D38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C3FF27-4096-486F-8F3E-CCDA92E3B706}" type="presOf" srcId="{AD85C9BA-58B0-4FF4-A412-72B792F3B690}" destId="{9A1A3039-96D6-43D4-B94B-2FF5F6876B08}" srcOrd="0" destOrd="0" presId="urn:microsoft.com/office/officeart/2005/8/layout/hProcess9"/>
    <dgm:cxn modelId="{3A32202C-9228-4B9B-A419-56A6BF40BAC8}" type="presOf" srcId="{E39FE6F2-E5B8-4781-9A1F-64B9AA1CBB72}" destId="{A0682A52-BB99-4EC3-B968-AB09689FF2B5}" srcOrd="0" destOrd="0" presId="urn:microsoft.com/office/officeart/2005/8/layout/hProcess9"/>
    <dgm:cxn modelId="{256644A4-DC02-41A1-BEAD-45D4EA363D7C}" srcId="{E39FE6F2-E5B8-4781-9A1F-64B9AA1CBB72}" destId="{48B7A8DB-D2E9-472D-83BB-44571704D389}" srcOrd="2" destOrd="0" parTransId="{5EC39568-FF61-400B-B190-94A46E977A23}" sibTransId="{A582D606-804C-4BBE-8B13-0E7D560862EA}"/>
    <dgm:cxn modelId="{3BE77381-A6AF-4D56-A8CB-55244044DCBD}" type="presOf" srcId="{48B7A8DB-D2E9-472D-83BB-44571704D389}" destId="{F76ED739-49B7-4D26-A783-6E69AA9F0CD5}" srcOrd="0" destOrd="0" presId="urn:microsoft.com/office/officeart/2005/8/layout/hProcess9"/>
    <dgm:cxn modelId="{0A0F9977-4D09-46A2-84AB-9F4CAD1AA09D}" srcId="{E39FE6F2-E5B8-4781-9A1F-64B9AA1CBB72}" destId="{AD85C9BA-58B0-4FF4-A412-72B792F3B690}" srcOrd="0" destOrd="0" parTransId="{8D257D34-6966-4008-9041-5ECF761D6F18}" sibTransId="{74CE2037-60A6-4FBC-A3A2-E8F70B24196B}"/>
    <dgm:cxn modelId="{9EA86B9A-BD4C-43D9-A255-ADA8D5B0E77A}" srcId="{E39FE6F2-E5B8-4781-9A1F-64B9AA1CBB72}" destId="{F92D138A-D3D5-4C39-BF51-FC04B9CC8387}" srcOrd="1" destOrd="0" parTransId="{86A7C975-A3F6-474B-AC9B-FF3817947707}" sibTransId="{6773E2CC-E175-4984-8EE8-4E3AB3D7031A}"/>
    <dgm:cxn modelId="{AF92AAF6-3718-4E7B-B2E7-13DF06F277B0}" type="presOf" srcId="{F92D138A-D3D5-4C39-BF51-FC04B9CC8387}" destId="{6C01C4E4-7E5D-4F0C-8E32-576DC17CEDAA}" srcOrd="0" destOrd="0" presId="urn:microsoft.com/office/officeart/2005/8/layout/hProcess9"/>
    <dgm:cxn modelId="{6148D93B-0F7B-40F0-8FA7-30C1B6CB530E}" type="presParOf" srcId="{A0682A52-BB99-4EC3-B968-AB09689FF2B5}" destId="{C402005E-0670-4D32-A56C-E17462DD6439}" srcOrd="0" destOrd="0" presId="urn:microsoft.com/office/officeart/2005/8/layout/hProcess9"/>
    <dgm:cxn modelId="{A3B3F373-3085-4A4F-914D-5CFC3435DBF7}" type="presParOf" srcId="{A0682A52-BB99-4EC3-B968-AB09689FF2B5}" destId="{5EA1D6E1-087A-4304-941A-2B4D3156C5C9}" srcOrd="1" destOrd="0" presId="urn:microsoft.com/office/officeart/2005/8/layout/hProcess9"/>
    <dgm:cxn modelId="{DE1A5A35-CD3C-46FC-9661-92775E54C904}" type="presParOf" srcId="{5EA1D6E1-087A-4304-941A-2B4D3156C5C9}" destId="{9A1A3039-96D6-43D4-B94B-2FF5F6876B08}" srcOrd="0" destOrd="0" presId="urn:microsoft.com/office/officeart/2005/8/layout/hProcess9"/>
    <dgm:cxn modelId="{A1B9390B-3A86-4558-AD71-F49BC5F102FC}" type="presParOf" srcId="{5EA1D6E1-087A-4304-941A-2B4D3156C5C9}" destId="{8065F7F2-7528-41D2-A73A-D15913878D6D}" srcOrd="1" destOrd="0" presId="urn:microsoft.com/office/officeart/2005/8/layout/hProcess9"/>
    <dgm:cxn modelId="{576A49E2-CA0D-4D58-8BF3-7B1B15873ED1}" type="presParOf" srcId="{5EA1D6E1-087A-4304-941A-2B4D3156C5C9}" destId="{6C01C4E4-7E5D-4F0C-8E32-576DC17CEDAA}" srcOrd="2" destOrd="0" presId="urn:microsoft.com/office/officeart/2005/8/layout/hProcess9"/>
    <dgm:cxn modelId="{B71C2520-D682-48E2-B6F8-5E3D36811D13}" type="presParOf" srcId="{5EA1D6E1-087A-4304-941A-2B4D3156C5C9}" destId="{90941962-25B6-4449-B99F-9D51C5F78BA2}" srcOrd="3" destOrd="0" presId="urn:microsoft.com/office/officeart/2005/8/layout/hProcess9"/>
    <dgm:cxn modelId="{6E6A8BCB-61F5-4EBB-BF46-2CC5EB8FEBBB}" type="presParOf" srcId="{5EA1D6E1-087A-4304-941A-2B4D3156C5C9}" destId="{F76ED739-49B7-4D26-A783-6E69AA9F0CD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BB8CA-1E02-4E37-A4D1-F85EC13E656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6F9359F-BB45-47E6-AF93-A0179F1A904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В соответствии с приказом № 464 осн.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от 27.07.2015 на </a:t>
          </a: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очную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бюджетную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 форму обучения зачислены </a:t>
          </a:r>
          <a:r>
            <a: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16</a:t>
          </a:r>
          <a:r>
            <a:rPr lang="ru-RU" sz="28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человек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C49974EA-F50F-4A95-8454-93100E05FCE3}" type="parTrans" cxnId="{E833E202-8499-4FE6-97B3-053AA4A0B7D3}">
      <dgm:prSet/>
      <dgm:spPr/>
      <dgm:t>
        <a:bodyPr/>
        <a:lstStyle/>
        <a:p>
          <a:endParaRPr lang="ru-RU"/>
        </a:p>
      </dgm:t>
    </dgm:pt>
    <dgm:pt modelId="{C323CB95-0165-45A4-995C-592683E6512F}" type="sibTrans" cxnId="{E833E202-8499-4FE6-97B3-053AA4A0B7D3}">
      <dgm:prSet/>
      <dgm:spPr/>
      <dgm:t>
        <a:bodyPr/>
        <a:lstStyle/>
        <a:p>
          <a:endParaRPr lang="ru-RU"/>
        </a:p>
      </dgm:t>
    </dgm:pt>
    <dgm:pt modelId="{1E5F28D0-5F1D-4A00-B507-9A05A943F45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В соответствии с приказом № 465 осн.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от 27.07.2015  на </a:t>
          </a: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очн</a:t>
          </a:r>
          <a:r>
            <a:rPr lang="ru-RU" sz="20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ую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коммерческую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 форму обучения зачислены </a:t>
          </a:r>
          <a:r>
            <a: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</a:t>
          </a:r>
          <a:r>
            <a: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человека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F43D8B85-5220-4D79-9787-A499896DC1E3}" type="parTrans" cxnId="{5E797F1D-C13D-450C-BD20-CC2CB4E7344C}">
      <dgm:prSet/>
      <dgm:spPr/>
      <dgm:t>
        <a:bodyPr/>
        <a:lstStyle/>
        <a:p>
          <a:endParaRPr lang="ru-RU"/>
        </a:p>
      </dgm:t>
    </dgm:pt>
    <dgm:pt modelId="{B28659E9-B831-4523-940B-CCA571C84CF3}" type="sibTrans" cxnId="{5E797F1D-C13D-450C-BD20-CC2CB4E7344C}">
      <dgm:prSet/>
      <dgm:spPr/>
      <dgm:t>
        <a:bodyPr/>
        <a:lstStyle/>
        <a:p>
          <a:endParaRPr lang="ru-RU"/>
        </a:p>
      </dgm:t>
    </dgm:pt>
    <dgm:pt modelId="{98EFCF84-9D59-4963-9C18-F81A19E07C7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В соответствии с приказом № 465 осн.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от 27.07.2015  на </a:t>
          </a:r>
          <a:r>
            <a:rPr lang="ru-RU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за</a:t>
          </a: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очн</a:t>
          </a:r>
          <a:r>
            <a:rPr lang="ru-RU" sz="20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ую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коммерческую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 форму обучения зачислены </a:t>
          </a:r>
          <a:r>
            <a: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11</a:t>
          </a: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человек</a:t>
          </a:r>
          <a:endParaRPr lang="ru-RU" sz="2400" dirty="0"/>
        </a:p>
      </dgm:t>
    </dgm:pt>
    <dgm:pt modelId="{24CFB5CA-30F1-46C0-A7DC-78DFFD40430E}" type="parTrans" cxnId="{F6F0B78D-BBAF-4B3F-86AE-64E1E8894C1D}">
      <dgm:prSet/>
      <dgm:spPr/>
      <dgm:t>
        <a:bodyPr/>
        <a:lstStyle/>
        <a:p>
          <a:endParaRPr lang="ru-RU"/>
        </a:p>
      </dgm:t>
    </dgm:pt>
    <dgm:pt modelId="{463288F2-82B7-4938-9559-3FE5DC529BBC}" type="sibTrans" cxnId="{F6F0B78D-BBAF-4B3F-86AE-64E1E8894C1D}">
      <dgm:prSet/>
      <dgm:spPr/>
      <dgm:t>
        <a:bodyPr/>
        <a:lstStyle/>
        <a:p>
          <a:endParaRPr lang="ru-RU"/>
        </a:p>
      </dgm:t>
    </dgm:pt>
    <dgm:pt modelId="{8DFE7E41-166D-4F04-9C09-500B6A764500}" type="pres">
      <dgm:prSet presAssocID="{0ABBB8CA-1E02-4E37-A4D1-F85EC13E656C}" presName="compositeShape" presStyleCnt="0">
        <dgm:presLayoutVars>
          <dgm:dir/>
          <dgm:resizeHandles/>
        </dgm:presLayoutVars>
      </dgm:prSet>
      <dgm:spPr/>
    </dgm:pt>
    <dgm:pt modelId="{AB885C48-232E-4675-9A3D-F8E38329AE55}" type="pres">
      <dgm:prSet presAssocID="{0ABBB8CA-1E02-4E37-A4D1-F85EC13E656C}" presName="pyramid" presStyleLbl="node1" presStyleIdx="0" presStyleCnt="1"/>
      <dgm:spPr/>
    </dgm:pt>
    <dgm:pt modelId="{3701BB26-8193-4856-AC65-9EB05C632332}" type="pres">
      <dgm:prSet presAssocID="{0ABBB8CA-1E02-4E37-A4D1-F85EC13E656C}" presName="theList" presStyleCnt="0"/>
      <dgm:spPr/>
    </dgm:pt>
    <dgm:pt modelId="{2FC2E6FC-EEA8-404F-809A-0C65D1708B0B}" type="pres">
      <dgm:prSet presAssocID="{86F9359F-BB45-47E6-AF93-A0179F1A9040}" presName="aNode" presStyleLbl="fgAcc1" presStyleIdx="0" presStyleCnt="3" custScaleX="177497" custLinFactNeighborX="1513" custLinFactNeighborY="29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894B8-5F79-42B5-B5AC-ECEFB8755E10}" type="pres">
      <dgm:prSet presAssocID="{86F9359F-BB45-47E6-AF93-A0179F1A9040}" presName="aSpace" presStyleCnt="0"/>
      <dgm:spPr/>
    </dgm:pt>
    <dgm:pt modelId="{ED6F2E08-BDF1-4154-A023-60FA95CDF2D2}" type="pres">
      <dgm:prSet presAssocID="{1E5F28D0-5F1D-4A00-B507-9A05A943F456}" presName="aNode" presStyleLbl="fgAcc1" presStyleIdx="1" presStyleCnt="3" custScaleX="175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76C21-B37C-492D-BBC5-33137CC09018}" type="pres">
      <dgm:prSet presAssocID="{1E5F28D0-5F1D-4A00-B507-9A05A943F456}" presName="aSpace" presStyleCnt="0"/>
      <dgm:spPr/>
    </dgm:pt>
    <dgm:pt modelId="{D843716E-9FAB-4018-9FFE-9C18E2098162}" type="pres">
      <dgm:prSet presAssocID="{98EFCF84-9D59-4963-9C18-F81A19E07C72}" presName="aNode" presStyleLbl="fgAcc1" presStyleIdx="2" presStyleCnt="3" custScaleX="174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EDDF1-3BC7-4F06-A51A-D80C8C0F6343}" type="pres">
      <dgm:prSet presAssocID="{98EFCF84-9D59-4963-9C18-F81A19E07C72}" presName="aSpace" presStyleCnt="0"/>
      <dgm:spPr/>
    </dgm:pt>
  </dgm:ptLst>
  <dgm:cxnLst>
    <dgm:cxn modelId="{BF60730A-5FB3-48BB-8CAE-E661159CA8C8}" type="presOf" srcId="{98EFCF84-9D59-4963-9C18-F81A19E07C72}" destId="{D843716E-9FAB-4018-9FFE-9C18E2098162}" srcOrd="0" destOrd="0" presId="urn:microsoft.com/office/officeart/2005/8/layout/pyramid2"/>
    <dgm:cxn modelId="{E833E202-8499-4FE6-97B3-053AA4A0B7D3}" srcId="{0ABBB8CA-1E02-4E37-A4D1-F85EC13E656C}" destId="{86F9359F-BB45-47E6-AF93-A0179F1A9040}" srcOrd="0" destOrd="0" parTransId="{C49974EA-F50F-4A95-8454-93100E05FCE3}" sibTransId="{C323CB95-0165-45A4-995C-592683E6512F}"/>
    <dgm:cxn modelId="{E3FEB242-66EC-4DB7-B94B-B9148D7CCDBA}" type="presOf" srcId="{0ABBB8CA-1E02-4E37-A4D1-F85EC13E656C}" destId="{8DFE7E41-166D-4F04-9C09-500B6A764500}" srcOrd="0" destOrd="0" presId="urn:microsoft.com/office/officeart/2005/8/layout/pyramid2"/>
    <dgm:cxn modelId="{5E797F1D-C13D-450C-BD20-CC2CB4E7344C}" srcId="{0ABBB8CA-1E02-4E37-A4D1-F85EC13E656C}" destId="{1E5F28D0-5F1D-4A00-B507-9A05A943F456}" srcOrd="1" destOrd="0" parTransId="{F43D8B85-5220-4D79-9787-A499896DC1E3}" sibTransId="{B28659E9-B831-4523-940B-CCA571C84CF3}"/>
    <dgm:cxn modelId="{4018C751-39FA-4C19-AA5B-0F323F8E3B18}" type="presOf" srcId="{1E5F28D0-5F1D-4A00-B507-9A05A943F456}" destId="{ED6F2E08-BDF1-4154-A023-60FA95CDF2D2}" srcOrd="0" destOrd="0" presId="urn:microsoft.com/office/officeart/2005/8/layout/pyramid2"/>
    <dgm:cxn modelId="{F86C6A1C-9A6B-4F36-B2F9-C1CA05D593DB}" type="presOf" srcId="{86F9359F-BB45-47E6-AF93-A0179F1A9040}" destId="{2FC2E6FC-EEA8-404F-809A-0C65D1708B0B}" srcOrd="0" destOrd="0" presId="urn:microsoft.com/office/officeart/2005/8/layout/pyramid2"/>
    <dgm:cxn modelId="{F6F0B78D-BBAF-4B3F-86AE-64E1E8894C1D}" srcId="{0ABBB8CA-1E02-4E37-A4D1-F85EC13E656C}" destId="{98EFCF84-9D59-4963-9C18-F81A19E07C72}" srcOrd="2" destOrd="0" parTransId="{24CFB5CA-30F1-46C0-A7DC-78DFFD40430E}" sibTransId="{463288F2-82B7-4938-9559-3FE5DC529BBC}"/>
    <dgm:cxn modelId="{759BFFD8-FA69-4D0A-B3AC-96B0FE3D9135}" type="presParOf" srcId="{8DFE7E41-166D-4F04-9C09-500B6A764500}" destId="{AB885C48-232E-4675-9A3D-F8E38329AE55}" srcOrd="0" destOrd="0" presId="urn:microsoft.com/office/officeart/2005/8/layout/pyramid2"/>
    <dgm:cxn modelId="{7487E92C-B051-482C-880F-C81FA45AE70D}" type="presParOf" srcId="{8DFE7E41-166D-4F04-9C09-500B6A764500}" destId="{3701BB26-8193-4856-AC65-9EB05C632332}" srcOrd="1" destOrd="0" presId="urn:microsoft.com/office/officeart/2005/8/layout/pyramid2"/>
    <dgm:cxn modelId="{2C8716D4-0AA8-4BDC-A7F7-016786F42CA0}" type="presParOf" srcId="{3701BB26-8193-4856-AC65-9EB05C632332}" destId="{2FC2E6FC-EEA8-404F-809A-0C65D1708B0B}" srcOrd="0" destOrd="0" presId="urn:microsoft.com/office/officeart/2005/8/layout/pyramid2"/>
    <dgm:cxn modelId="{F52D076E-584C-4711-A892-2211826359E4}" type="presParOf" srcId="{3701BB26-8193-4856-AC65-9EB05C632332}" destId="{A68894B8-5F79-42B5-B5AC-ECEFB8755E10}" srcOrd="1" destOrd="0" presId="urn:microsoft.com/office/officeart/2005/8/layout/pyramid2"/>
    <dgm:cxn modelId="{93F72146-5085-43AB-97DB-BAD84D9D2041}" type="presParOf" srcId="{3701BB26-8193-4856-AC65-9EB05C632332}" destId="{ED6F2E08-BDF1-4154-A023-60FA95CDF2D2}" srcOrd="2" destOrd="0" presId="urn:microsoft.com/office/officeart/2005/8/layout/pyramid2"/>
    <dgm:cxn modelId="{3401BDF6-C390-4796-A07F-26AC84E9FCBA}" type="presParOf" srcId="{3701BB26-8193-4856-AC65-9EB05C632332}" destId="{E1276C21-B37C-492D-BBC5-33137CC09018}" srcOrd="3" destOrd="0" presId="urn:microsoft.com/office/officeart/2005/8/layout/pyramid2"/>
    <dgm:cxn modelId="{24353447-5C66-4637-A123-DBACFE350EA0}" type="presParOf" srcId="{3701BB26-8193-4856-AC65-9EB05C632332}" destId="{D843716E-9FAB-4018-9FFE-9C18E2098162}" srcOrd="4" destOrd="0" presId="urn:microsoft.com/office/officeart/2005/8/layout/pyramid2"/>
    <dgm:cxn modelId="{65E9610A-FDB3-4C27-B0AD-ABF9A95370EE}" type="presParOf" srcId="{3701BB26-8193-4856-AC65-9EB05C632332}" destId="{634EDDF1-3BC7-4F06-A51A-D80C8C0F634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24AEA8-9B9D-4A37-B7F3-73B0AC9A74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859641-3C4C-4632-95B8-83C675EF5A1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latin typeface="Arial" pitchFamily="34" charset="0"/>
              <a:cs typeface="Arial" pitchFamily="34" charset="0"/>
            </a:rPr>
            <a:t>Проведение информационно-патентного поиска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latin typeface="Arial" pitchFamily="34" charset="0"/>
              <a:cs typeface="Arial" pitchFamily="34" charset="0"/>
            </a:rPr>
            <a:t>по теме диссертации</a:t>
          </a:r>
          <a:endParaRPr lang="ru-RU" sz="2400" dirty="0"/>
        </a:p>
      </dgm:t>
    </dgm:pt>
    <dgm:pt modelId="{93C3258F-8B99-445E-982A-52F742BD7302}" type="parTrans" cxnId="{58933A7D-63B2-44CB-BD62-72BD5E7BFF8C}">
      <dgm:prSet/>
      <dgm:spPr/>
      <dgm:t>
        <a:bodyPr/>
        <a:lstStyle/>
        <a:p>
          <a:endParaRPr lang="ru-RU"/>
        </a:p>
      </dgm:t>
    </dgm:pt>
    <dgm:pt modelId="{C5EAF903-7221-4E07-8C92-BEF1F4D3F3A1}" type="sibTrans" cxnId="{58933A7D-63B2-44CB-BD62-72BD5E7BFF8C}">
      <dgm:prSet/>
      <dgm:spPr/>
      <dgm:t>
        <a:bodyPr/>
        <a:lstStyle/>
        <a:p>
          <a:endParaRPr lang="ru-RU"/>
        </a:p>
      </dgm:t>
    </dgm:pt>
    <dgm:pt modelId="{8E46F125-D823-4504-B827-AE82D608D99A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Прохождение локального этического комитета</a:t>
          </a:r>
          <a:endParaRPr lang="ru-RU" sz="2400" dirty="0"/>
        </a:p>
      </dgm:t>
    </dgm:pt>
    <dgm:pt modelId="{D8832113-73BE-476F-870D-3B9B69CDDE08}" type="parTrans" cxnId="{CA2122A9-C07B-4E81-8DC1-E0FE4F0A0025}">
      <dgm:prSet/>
      <dgm:spPr/>
      <dgm:t>
        <a:bodyPr/>
        <a:lstStyle/>
        <a:p>
          <a:endParaRPr lang="ru-RU"/>
        </a:p>
      </dgm:t>
    </dgm:pt>
    <dgm:pt modelId="{660B14F4-AEDF-4C94-93EC-47204121BA09}" type="sibTrans" cxnId="{CA2122A9-C07B-4E81-8DC1-E0FE4F0A0025}">
      <dgm:prSet/>
      <dgm:spPr/>
      <dgm:t>
        <a:bodyPr/>
        <a:lstStyle/>
        <a:p>
          <a:endParaRPr lang="ru-RU"/>
        </a:p>
      </dgm:t>
    </dgm:pt>
    <dgm:pt modelId="{ACAE9797-5A15-4180-A1C3-9CD22F34DF76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Прохождение проблемной комиссии</a:t>
          </a:r>
          <a:endParaRPr lang="ru-RU" sz="2400" dirty="0"/>
        </a:p>
      </dgm:t>
    </dgm:pt>
    <dgm:pt modelId="{B8F9419B-512B-4433-9DA6-0CDE146C5560}" type="parTrans" cxnId="{E82B2B69-E3C9-44ED-81AB-56FE0FDA79F3}">
      <dgm:prSet/>
      <dgm:spPr/>
      <dgm:t>
        <a:bodyPr/>
        <a:lstStyle/>
        <a:p>
          <a:endParaRPr lang="ru-RU"/>
        </a:p>
      </dgm:t>
    </dgm:pt>
    <dgm:pt modelId="{61C8439A-5FA5-4BD2-9132-285DFD6AAA83}" type="sibTrans" cxnId="{E82B2B69-E3C9-44ED-81AB-56FE0FDA79F3}">
      <dgm:prSet/>
      <dgm:spPr/>
      <dgm:t>
        <a:bodyPr/>
        <a:lstStyle/>
        <a:p>
          <a:endParaRPr lang="ru-RU"/>
        </a:p>
      </dgm:t>
    </dgm:pt>
    <dgm:pt modelId="{D447B40F-9F22-45A7-93B4-A8E6778F2BBC}" type="pres">
      <dgm:prSet presAssocID="{CA24AEA8-9B9D-4A37-B7F3-73B0AC9A747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BA3A5-A89E-45CE-9505-EEEA3290E400}" type="pres">
      <dgm:prSet presAssocID="{AE859641-3C4C-4632-95B8-83C675EF5A17}" presName="parentLin" presStyleCnt="0"/>
      <dgm:spPr/>
    </dgm:pt>
    <dgm:pt modelId="{532DB762-2FCF-4147-B250-F16B7D128A57}" type="pres">
      <dgm:prSet presAssocID="{AE859641-3C4C-4632-95B8-83C675EF5A1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85565D-4C26-41BA-A42A-10992F0735E9}" type="pres">
      <dgm:prSet presAssocID="{AE859641-3C4C-4632-95B8-83C675EF5A17}" presName="parentText" presStyleLbl="node1" presStyleIdx="0" presStyleCnt="3" custScaleY="2223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05BF8-5A40-432E-A3DF-89AB47615D51}" type="pres">
      <dgm:prSet presAssocID="{AE859641-3C4C-4632-95B8-83C675EF5A17}" presName="negativeSpace" presStyleCnt="0"/>
      <dgm:spPr/>
    </dgm:pt>
    <dgm:pt modelId="{533AD133-CB42-4CAF-B137-162EBA727EF3}" type="pres">
      <dgm:prSet presAssocID="{AE859641-3C4C-4632-95B8-83C675EF5A17}" presName="childText" presStyleLbl="conFgAcc1" presStyleIdx="0" presStyleCnt="3">
        <dgm:presLayoutVars>
          <dgm:bulletEnabled val="1"/>
        </dgm:presLayoutVars>
      </dgm:prSet>
      <dgm:spPr/>
    </dgm:pt>
    <dgm:pt modelId="{212A2C89-4336-4DB8-AC80-92B34CE395D9}" type="pres">
      <dgm:prSet presAssocID="{C5EAF903-7221-4E07-8C92-BEF1F4D3F3A1}" presName="spaceBetweenRectangles" presStyleCnt="0"/>
      <dgm:spPr/>
    </dgm:pt>
    <dgm:pt modelId="{C86DB233-A2E3-4837-8D9A-E0C0DAC15837}" type="pres">
      <dgm:prSet presAssocID="{8E46F125-D823-4504-B827-AE82D608D99A}" presName="parentLin" presStyleCnt="0"/>
      <dgm:spPr/>
    </dgm:pt>
    <dgm:pt modelId="{6E3DDF96-E9DC-4D43-8B67-AC6A822B2B16}" type="pres">
      <dgm:prSet presAssocID="{8E46F125-D823-4504-B827-AE82D608D99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B01A96E-ED3D-473A-B94F-14063CDBD758}" type="pres">
      <dgm:prSet presAssocID="{8E46F125-D823-4504-B827-AE82D608D99A}" presName="parentText" presStyleLbl="node1" presStyleIdx="1" presStyleCnt="3" custScaleY="1325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A85C9-5742-4171-B62F-8DBA15E8F69B}" type="pres">
      <dgm:prSet presAssocID="{8E46F125-D823-4504-B827-AE82D608D99A}" presName="negativeSpace" presStyleCnt="0"/>
      <dgm:spPr/>
    </dgm:pt>
    <dgm:pt modelId="{42B974BD-8211-41CD-9F8A-DF6E988C4327}" type="pres">
      <dgm:prSet presAssocID="{8E46F125-D823-4504-B827-AE82D608D99A}" presName="childText" presStyleLbl="conFgAcc1" presStyleIdx="1" presStyleCnt="3">
        <dgm:presLayoutVars>
          <dgm:bulletEnabled val="1"/>
        </dgm:presLayoutVars>
      </dgm:prSet>
      <dgm:spPr/>
    </dgm:pt>
    <dgm:pt modelId="{05BC2BFB-705F-4072-8F75-F9C501249C56}" type="pres">
      <dgm:prSet presAssocID="{660B14F4-AEDF-4C94-93EC-47204121BA09}" presName="spaceBetweenRectangles" presStyleCnt="0"/>
      <dgm:spPr/>
    </dgm:pt>
    <dgm:pt modelId="{40FF13EB-93D2-4475-8A46-9A644A76F556}" type="pres">
      <dgm:prSet presAssocID="{ACAE9797-5A15-4180-A1C3-9CD22F34DF76}" presName="parentLin" presStyleCnt="0"/>
      <dgm:spPr/>
    </dgm:pt>
    <dgm:pt modelId="{0AFC80BD-AF70-4EE8-A66B-94BABFCF2E60}" type="pres">
      <dgm:prSet presAssocID="{ACAE9797-5A15-4180-A1C3-9CD22F34DF7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71A80E4-1539-41A0-AF1E-DB58E80996B7}" type="pres">
      <dgm:prSet presAssocID="{ACAE9797-5A15-4180-A1C3-9CD22F34DF76}" presName="parentText" presStyleLbl="node1" presStyleIdx="2" presStyleCnt="3" custScaleY="142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65221-B8BB-45C6-85F5-9161F92AD4B2}" type="pres">
      <dgm:prSet presAssocID="{ACAE9797-5A15-4180-A1C3-9CD22F34DF76}" presName="negativeSpace" presStyleCnt="0"/>
      <dgm:spPr/>
    </dgm:pt>
    <dgm:pt modelId="{D8C70ABE-A070-44BC-89F2-54B578EBBCE8}" type="pres">
      <dgm:prSet presAssocID="{ACAE9797-5A15-4180-A1C3-9CD22F34DF7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4269970-2B80-4AF4-836D-C8ECF6A6B8A5}" type="presOf" srcId="{8E46F125-D823-4504-B827-AE82D608D99A}" destId="{6E3DDF96-E9DC-4D43-8B67-AC6A822B2B16}" srcOrd="0" destOrd="0" presId="urn:microsoft.com/office/officeart/2005/8/layout/list1"/>
    <dgm:cxn modelId="{ADDF4E05-8819-4441-B56D-1FA72ABCDAE4}" type="presOf" srcId="{ACAE9797-5A15-4180-A1C3-9CD22F34DF76}" destId="{0AFC80BD-AF70-4EE8-A66B-94BABFCF2E60}" srcOrd="0" destOrd="0" presId="urn:microsoft.com/office/officeart/2005/8/layout/list1"/>
    <dgm:cxn modelId="{E82B2B69-E3C9-44ED-81AB-56FE0FDA79F3}" srcId="{CA24AEA8-9B9D-4A37-B7F3-73B0AC9A7471}" destId="{ACAE9797-5A15-4180-A1C3-9CD22F34DF76}" srcOrd="2" destOrd="0" parTransId="{B8F9419B-512B-4433-9DA6-0CDE146C5560}" sibTransId="{61C8439A-5FA5-4BD2-9132-285DFD6AAA83}"/>
    <dgm:cxn modelId="{CA2122A9-C07B-4E81-8DC1-E0FE4F0A0025}" srcId="{CA24AEA8-9B9D-4A37-B7F3-73B0AC9A7471}" destId="{8E46F125-D823-4504-B827-AE82D608D99A}" srcOrd="1" destOrd="0" parTransId="{D8832113-73BE-476F-870D-3B9B69CDDE08}" sibTransId="{660B14F4-AEDF-4C94-93EC-47204121BA09}"/>
    <dgm:cxn modelId="{312EAD53-BD2C-4848-817C-99C8C029AAA3}" type="presOf" srcId="{AE859641-3C4C-4632-95B8-83C675EF5A17}" destId="{532DB762-2FCF-4147-B250-F16B7D128A57}" srcOrd="0" destOrd="0" presId="urn:microsoft.com/office/officeart/2005/8/layout/list1"/>
    <dgm:cxn modelId="{F7F636AE-A61C-4426-B459-4EDA43522494}" type="presOf" srcId="{AE859641-3C4C-4632-95B8-83C675EF5A17}" destId="{C285565D-4C26-41BA-A42A-10992F0735E9}" srcOrd="1" destOrd="0" presId="urn:microsoft.com/office/officeart/2005/8/layout/list1"/>
    <dgm:cxn modelId="{58933A7D-63B2-44CB-BD62-72BD5E7BFF8C}" srcId="{CA24AEA8-9B9D-4A37-B7F3-73B0AC9A7471}" destId="{AE859641-3C4C-4632-95B8-83C675EF5A17}" srcOrd="0" destOrd="0" parTransId="{93C3258F-8B99-445E-982A-52F742BD7302}" sibTransId="{C5EAF903-7221-4E07-8C92-BEF1F4D3F3A1}"/>
    <dgm:cxn modelId="{85A92C7C-ED08-453C-AB0F-E830062C06A3}" type="presOf" srcId="{8E46F125-D823-4504-B827-AE82D608D99A}" destId="{6B01A96E-ED3D-473A-B94F-14063CDBD758}" srcOrd="1" destOrd="0" presId="urn:microsoft.com/office/officeart/2005/8/layout/list1"/>
    <dgm:cxn modelId="{972187E2-F439-4B49-B2E3-F260489F8C69}" type="presOf" srcId="{CA24AEA8-9B9D-4A37-B7F3-73B0AC9A7471}" destId="{D447B40F-9F22-45A7-93B4-A8E6778F2BBC}" srcOrd="0" destOrd="0" presId="urn:microsoft.com/office/officeart/2005/8/layout/list1"/>
    <dgm:cxn modelId="{B913D0FF-E557-47B0-BB01-0D6415E51E0E}" type="presOf" srcId="{ACAE9797-5A15-4180-A1C3-9CD22F34DF76}" destId="{A71A80E4-1539-41A0-AF1E-DB58E80996B7}" srcOrd="1" destOrd="0" presId="urn:microsoft.com/office/officeart/2005/8/layout/list1"/>
    <dgm:cxn modelId="{9BAC79B5-51C6-498B-8720-D7092C8D8D35}" type="presParOf" srcId="{D447B40F-9F22-45A7-93B4-A8E6778F2BBC}" destId="{D37BA3A5-A89E-45CE-9505-EEEA3290E400}" srcOrd="0" destOrd="0" presId="urn:microsoft.com/office/officeart/2005/8/layout/list1"/>
    <dgm:cxn modelId="{9D29FD83-3BEA-4864-8A0C-6722178D55F6}" type="presParOf" srcId="{D37BA3A5-A89E-45CE-9505-EEEA3290E400}" destId="{532DB762-2FCF-4147-B250-F16B7D128A57}" srcOrd="0" destOrd="0" presId="urn:microsoft.com/office/officeart/2005/8/layout/list1"/>
    <dgm:cxn modelId="{33E26902-654B-4725-8BAC-30A0C100C638}" type="presParOf" srcId="{D37BA3A5-A89E-45CE-9505-EEEA3290E400}" destId="{C285565D-4C26-41BA-A42A-10992F0735E9}" srcOrd="1" destOrd="0" presId="urn:microsoft.com/office/officeart/2005/8/layout/list1"/>
    <dgm:cxn modelId="{38727DFC-E9FD-4D9C-9B03-AAB919658E9B}" type="presParOf" srcId="{D447B40F-9F22-45A7-93B4-A8E6778F2BBC}" destId="{01805BF8-5A40-432E-A3DF-89AB47615D51}" srcOrd="1" destOrd="0" presId="urn:microsoft.com/office/officeart/2005/8/layout/list1"/>
    <dgm:cxn modelId="{C049E0C2-5CBF-4B60-AF04-0C4B9508E710}" type="presParOf" srcId="{D447B40F-9F22-45A7-93B4-A8E6778F2BBC}" destId="{533AD133-CB42-4CAF-B137-162EBA727EF3}" srcOrd="2" destOrd="0" presId="urn:microsoft.com/office/officeart/2005/8/layout/list1"/>
    <dgm:cxn modelId="{904E9A43-1242-4B82-B810-8D961B13B2FB}" type="presParOf" srcId="{D447B40F-9F22-45A7-93B4-A8E6778F2BBC}" destId="{212A2C89-4336-4DB8-AC80-92B34CE395D9}" srcOrd="3" destOrd="0" presId="urn:microsoft.com/office/officeart/2005/8/layout/list1"/>
    <dgm:cxn modelId="{D69564C5-676A-4BAE-B117-6C0E4FE57FC9}" type="presParOf" srcId="{D447B40F-9F22-45A7-93B4-A8E6778F2BBC}" destId="{C86DB233-A2E3-4837-8D9A-E0C0DAC15837}" srcOrd="4" destOrd="0" presId="urn:microsoft.com/office/officeart/2005/8/layout/list1"/>
    <dgm:cxn modelId="{DF61A376-A40C-44A3-A9CF-D18C1A1D2FCC}" type="presParOf" srcId="{C86DB233-A2E3-4837-8D9A-E0C0DAC15837}" destId="{6E3DDF96-E9DC-4D43-8B67-AC6A822B2B16}" srcOrd="0" destOrd="0" presId="urn:microsoft.com/office/officeart/2005/8/layout/list1"/>
    <dgm:cxn modelId="{3B69882F-4FBA-4B9B-B0FD-BAA361D61CFD}" type="presParOf" srcId="{C86DB233-A2E3-4837-8D9A-E0C0DAC15837}" destId="{6B01A96E-ED3D-473A-B94F-14063CDBD758}" srcOrd="1" destOrd="0" presId="urn:microsoft.com/office/officeart/2005/8/layout/list1"/>
    <dgm:cxn modelId="{3EED7528-41B0-435C-8D77-2729AB97A47D}" type="presParOf" srcId="{D447B40F-9F22-45A7-93B4-A8E6778F2BBC}" destId="{326A85C9-5742-4171-B62F-8DBA15E8F69B}" srcOrd="5" destOrd="0" presId="urn:microsoft.com/office/officeart/2005/8/layout/list1"/>
    <dgm:cxn modelId="{EF9579C4-0256-4482-81E1-369B5927EAE1}" type="presParOf" srcId="{D447B40F-9F22-45A7-93B4-A8E6778F2BBC}" destId="{42B974BD-8211-41CD-9F8A-DF6E988C4327}" srcOrd="6" destOrd="0" presId="urn:microsoft.com/office/officeart/2005/8/layout/list1"/>
    <dgm:cxn modelId="{19C643B2-3EAF-4542-B191-CF1FD6E1BE45}" type="presParOf" srcId="{D447B40F-9F22-45A7-93B4-A8E6778F2BBC}" destId="{05BC2BFB-705F-4072-8F75-F9C501249C56}" srcOrd="7" destOrd="0" presId="urn:microsoft.com/office/officeart/2005/8/layout/list1"/>
    <dgm:cxn modelId="{E8C30ED5-15CB-4E5A-90EE-E48634FB8A75}" type="presParOf" srcId="{D447B40F-9F22-45A7-93B4-A8E6778F2BBC}" destId="{40FF13EB-93D2-4475-8A46-9A644A76F556}" srcOrd="8" destOrd="0" presId="urn:microsoft.com/office/officeart/2005/8/layout/list1"/>
    <dgm:cxn modelId="{D9214449-A5C3-445F-AF60-32DA19FEF112}" type="presParOf" srcId="{40FF13EB-93D2-4475-8A46-9A644A76F556}" destId="{0AFC80BD-AF70-4EE8-A66B-94BABFCF2E60}" srcOrd="0" destOrd="0" presId="urn:microsoft.com/office/officeart/2005/8/layout/list1"/>
    <dgm:cxn modelId="{A1A2EA63-621D-45E2-A2CF-B7F03F3D7EC9}" type="presParOf" srcId="{40FF13EB-93D2-4475-8A46-9A644A76F556}" destId="{A71A80E4-1539-41A0-AF1E-DB58E80996B7}" srcOrd="1" destOrd="0" presId="urn:microsoft.com/office/officeart/2005/8/layout/list1"/>
    <dgm:cxn modelId="{462E6703-6DCC-480C-B539-D742EB81E539}" type="presParOf" srcId="{D447B40F-9F22-45A7-93B4-A8E6778F2BBC}" destId="{10365221-B8BB-45C6-85F5-9161F92AD4B2}" srcOrd="9" destOrd="0" presId="urn:microsoft.com/office/officeart/2005/8/layout/list1"/>
    <dgm:cxn modelId="{B47E21EF-AEF7-4B79-BB2E-1CDCB2D0635C}" type="presParOf" srcId="{D447B40F-9F22-45A7-93B4-A8E6778F2BBC}" destId="{D8C70ABE-A070-44BC-89F2-54B578EBBCE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0.36464</cdr:x>
      <cdr:y>0.41756</cdr:y>
    </cdr:from>
    <cdr:to>
      <cdr:x>0.49691</cdr:x>
      <cdr:y>0.67819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0900" y="14649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 smtClean="0">
              <a:latin typeface="Arial" pitchFamily="34" charset="0"/>
              <a:cs typeface="Arial" pitchFamily="34" charset="0"/>
            </a:rPr>
            <a:t>58 %</a:t>
          </a:r>
          <a:endParaRPr lang="ru-RU" sz="28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0.36792</cdr:x>
      <cdr:y>0.65008</cdr:y>
    </cdr:from>
    <cdr:to>
      <cdr:x>0.48772</cdr:x>
      <cdr:y>0.87939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2592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dirty="0" smtClean="0">
              <a:latin typeface="Arial" pitchFamily="34" charset="0"/>
              <a:cs typeface="Arial" pitchFamily="34" charset="0"/>
            </a:rPr>
            <a:t>88 %</a:t>
          </a:r>
          <a:endParaRPr lang="ru-RU" sz="3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0.27358</cdr:x>
      <cdr:y>0.05417</cdr:y>
    </cdr:from>
    <cdr:to>
      <cdr:x>0.39338</cdr:x>
      <cdr:y>0.28348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8232" y="216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dirty="0" smtClean="0">
              <a:latin typeface="Arial" pitchFamily="34" charset="0"/>
              <a:cs typeface="Arial" pitchFamily="34" charset="0"/>
            </a:rPr>
            <a:t>12 %</a:t>
          </a:r>
          <a:endParaRPr lang="ru-RU" sz="3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B5EFB6-52D7-4CC8-9174-41044C13D2DC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98C6E7-FF12-491E-A9C3-714A71CC33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3403" y="2420888"/>
            <a:ext cx="3336989" cy="209004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зачисления в аспирантуру </a:t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2015 году 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509121"/>
            <a:ext cx="3528392" cy="156966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Проректор по научной работе д.м.н.,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рофессор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М.М.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Петрова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зав. отделом аспирантуры и докторанту-</a:t>
            </a:r>
            <a:r>
              <a:rPr lang="ru-RU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к.м.н. </a:t>
            </a:r>
            <a:r>
              <a:rPr lang="ru-RU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Тепляшина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Е.А.</a:t>
            </a:r>
            <a:endParaRPr lang="ru-RU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сентября 2015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78748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ГБОУ ВПО  </a:t>
            </a:r>
            <a:endParaRPr lang="ru-RU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Красноярский государственный медицинский университет </a:t>
            </a:r>
            <a:b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 профессора  В.Ф. Войно-Ясенецкого»  </a:t>
            </a:r>
            <a:endParaRPr lang="ru-RU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здравоохранения РФ</a:t>
            </a:r>
            <a:endParaRPr lang="ru-RU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&amp;Pcy;&amp;rcy;&amp;ocy;&amp;tscy;&amp;iecy;&amp;dcy;&amp;ucy;&amp;rcy;&amp;acy; &amp;pcy;&amp;rcy;&amp;iecy;&amp;dcy;&amp;zcy;&amp;acy;&amp;shchcy;&amp;icy;&amp;tcy;&amp;ycy; &amp;dcy;&amp;icy;&amp;scy;&amp;scy;&amp;iecy;&amp;rcy;&amp;tcy;&amp;acy;&amp;tscy;&amp;i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624"/>
            <a:ext cx="3096344" cy="2131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1627" y="4509120"/>
            <a:ext cx="4464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Наука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открывает тем, кто ей служит, грандиозные перспективы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(Фредерик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Жолио-Кюри)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05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9144000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Итоги зачисления в аспирантуру КрасГМУ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95929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9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6864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Информация о предоставлении учебных планов аспирантов в отдел аспирантуры </a:t>
            </a:r>
            <a:b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докторантуры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128792" cy="3508977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Очные и заочные аспиранты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год обучения)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предоставляют учебные планы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(годовой и индивидуальный) до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конца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ноября 2015 года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Очные и заочные аспиранты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(2-4 год обучения)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предоставляют учебные планы до конца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сентября 2015 года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7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Планирование </a:t>
            </a:r>
            <a:b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научно-исследовательской работы для аспирантов 1-ого года обучения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включает: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977309"/>
              </p:ext>
            </p:extLst>
          </p:nvPr>
        </p:nvGraphicFramePr>
        <p:xfrm>
          <a:off x="827584" y="1700808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625453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Получение номера госрегистрации темы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диссертации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 1 февраля 2016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635896" y="5301208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28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024744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Распоряжением Губернатора </a:t>
            </a:r>
            <a:br>
              <a:rPr lang="ru-RU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Красноярского края государственные премии 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области профессионального образования 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2015 </a:t>
            </a:r>
            <a:r>
              <a:rPr lang="ru-RU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году присуждены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754674"/>
              </p:ext>
            </p:extLst>
          </p:nvPr>
        </p:nvGraphicFramePr>
        <p:xfrm>
          <a:off x="755575" y="1916833"/>
          <a:ext cx="756084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22926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4386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ЮРЬЕВА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МАРГАРИТА ЮРЬЕВНА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Кафедра общей хирургии им. проф. М.И. Гульмана</a:t>
                      </a:r>
                    </a:p>
                    <a:p>
                      <a:endParaRPr lang="ru-RU" sz="16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Аспирант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СЕРОВА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ЕКАТЕРИНА ВАЛЕРЬЕВНА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Кафедра общей хирургии им. проф. М.И. Гульмана</a:t>
                      </a:r>
                    </a:p>
                    <a:p>
                      <a:endParaRPr lang="ru-RU" sz="16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Докторант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ШИМОХИНА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НАТАЛЬЯ ЮРЬЕВНА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Кафедра поликлинической терапии, семейной медицины и ЗОЖ с курсом ПО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Докторант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53" y="2053259"/>
            <a:ext cx="1428750" cy="195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244" y="2053259"/>
            <a:ext cx="1368151" cy="195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533" y="2053260"/>
            <a:ext cx="1428750" cy="195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584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Благодарю за внимание !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35533"/>
            <a:ext cx="7560840" cy="47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53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136815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цифры приема в аспирантуру за счет бюджетных ассигнований федерального бюджета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2015 году</a:t>
            </a:r>
            <a:b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№ 539 к приказу Министерства образования</a:t>
            </a:r>
            <a:b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науки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от 28 апреля 2014 г. № 416</a:t>
            </a:r>
            <a:endParaRPr lang="ru-RU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259590"/>
              </p:ext>
            </p:extLst>
          </p:nvPr>
        </p:nvGraphicFramePr>
        <p:xfrm>
          <a:off x="539552" y="2204864"/>
          <a:ext cx="8064897" cy="431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088232"/>
                <a:gridCol w="2808313"/>
              </a:tblGrid>
              <a:tr h="101756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направления подготовки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 направления подготовки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Контрольные цифры приема  граждан, обучающихся</a:t>
                      </a:r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 счет бюджетных средств </a:t>
                      </a:r>
                    </a:p>
                    <a:p>
                      <a:pPr algn="ctr"/>
                      <a:r>
                        <a:rPr lang="ru-RU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программам аспирантуры 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93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Биологические науки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06.06.01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93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Фундаментальная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медицина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30.06.01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93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Клинические медицина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31.06.01</a:t>
                      </a:r>
                    </a:p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93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Медико-профилактическое дело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32.06.01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93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Психологические науки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37.06.01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936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4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мест по специальностям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(бюджет)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426994"/>
              </p:ext>
            </p:extLst>
          </p:nvPr>
        </p:nvGraphicFramePr>
        <p:xfrm>
          <a:off x="539552" y="1052736"/>
          <a:ext cx="8136904" cy="543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944216"/>
                <a:gridCol w="1152128"/>
                <a:gridCol w="1152128"/>
                <a:gridCol w="1224136"/>
                <a:gridCol w="1080120"/>
              </a:tblGrid>
              <a:tr h="6320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направления подготовки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Специальность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обучения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поданных заявлений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зачисленных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Проходной балл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135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Биологические науки</a:t>
                      </a:r>
                      <a:endParaRPr lang="ru-RU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Клеточная биология, цитология, гистология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108">
                <a:tc rowSpan="2">
                  <a:txBody>
                    <a:bodyPr/>
                    <a:lstStyle/>
                    <a:p>
                      <a:endParaRPr lang="ru-RU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Фундаментальная медицина</a:t>
                      </a:r>
                      <a:endParaRPr lang="ru-RU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Анатомия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человека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1358">
                <a:tc vMerge="1"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Патологическая физиология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108">
                <a:tc rowSpan="5">
                  <a:txBody>
                    <a:bodyPr/>
                    <a:lstStyle/>
                    <a:p>
                      <a:endParaRPr lang="ru-RU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 медицина</a:t>
                      </a:r>
                      <a:endParaRPr lang="ru-RU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Кардиология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108">
                <a:tc vMerge="1"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Педиатрия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108">
                <a:tc vMerge="1"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Нервные болезни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1358">
                <a:tc vMerge="1"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Лучевая диагностика, лучевая терапия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108">
                <a:tc vMerge="1"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108">
                <a:tc>
                  <a:txBody>
                    <a:bodyPr/>
                    <a:lstStyle/>
                    <a:p>
                      <a:endParaRPr lang="ru-RU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Хирургия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892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Медико-профилактическое дело</a:t>
                      </a:r>
                      <a:endParaRPr lang="ru-RU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Общественное здоровье и здравоохранение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135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Психологические науки</a:t>
                      </a:r>
                      <a:endParaRPr lang="ru-RU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психология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1164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632848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</a:t>
            </a:r>
            <a:r>
              <a:rPr lang="ru-RU" sz="31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 по специальностям </a:t>
            </a:r>
            <a:r>
              <a:rPr lang="ru-RU" sz="3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очная </a:t>
            </a:r>
            <a:r>
              <a:rPr lang="ru-RU" sz="3100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форма обучения </a:t>
            </a:r>
            <a:r>
              <a:rPr lang="ru-RU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(по договорам)</a:t>
            </a:r>
            <a:br>
              <a:rPr lang="ru-RU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968938"/>
              </p:ext>
            </p:extLst>
          </p:nvPr>
        </p:nvGraphicFramePr>
        <p:xfrm>
          <a:off x="611560" y="1844824"/>
          <a:ext cx="7848870" cy="4408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440160"/>
                <a:gridCol w="1296144"/>
                <a:gridCol w="1224136"/>
                <a:gridCol w="1296144"/>
                <a:gridCol w="1080118"/>
              </a:tblGrid>
              <a:tr h="1064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направления подготовки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Специальность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обучения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поданных заявлений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зачисленных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Проходной балл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 медицина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Внутренние болезни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очная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Хирургия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008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Психологические науки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психология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00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70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мест по специальностям </a:t>
            </a:r>
            <a:r>
              <a:rPr lang="ru-RU" sz="3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заочная </a:t>
            </a:r>
            <a:r>
              <a:rPr lang="ru-RU" sz="3100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форма обучения </a:t>
            </a:r>
            <a:r>
              <a:rPr lang="ru-RU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(по договорам)</a:t>
            </a:r>
            <a:br>
              <a:rPr lang="ru-RU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07304"/>
              </p:ext>
            </p:extLst>
          </p:nvPr>
        </p:nvGraphicFramePr>
        <p:xfrm>
          <a:off x="611560" y="1844824"/>
          <a:ext cx="7920878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041"/>
                <a:gridCol w="1598710"/>
                <a:gridCol w="1051711"/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 направления подготовки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Специальность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обучения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поданных заявлений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зачисленных 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Проходной балл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 медицина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Акушерство и гинекология</a:t>
                      </a:r>
                    </a:p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Кардиология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Анестезиология и реаниматология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Урология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Наркология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45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Результат вступительного экзамена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аспирантуру по философии</a:t>
            </a:r>
            <a:endParaRPr lang="ru-RU" sz="32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636694"/>
              </p:ext>
            </p:extLst>
          </p:nvPr>
        </p:nvGraphicFramePr>
        <p:xfrm>
          <a:off x="755576" y="1988840"/>
          <a:ext cx="7488832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7904" y="3645024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53 %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7890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35 %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803" y="2365996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12 %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0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632848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Результат вступительного экзамена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аспирантуру по иностранному языку</a:t>
            </a:r>
            <a:endParaRPr lang="ru-RU" sz="32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289249"/>
              </p:ext>
            </p:extLst>
          </p:nvPr>
        </p:nvGraphicFramePr>
        <p:xfrm>
          <a:off x="1042988" y="2324100"/>
          <a:ext cx="6913388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3933056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34 %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492896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8 %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7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Результат вступительного экзамена в аспирантуру по специальности</a:t>
            </a: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490499"/>
              </p:ext>
            </p:extLst>
          </p:nvPr>
        </p:nvGraphicFramePr>
        <p:xfrm>
          <a:off x="827584" y="1988840"/>
          <a:ext cx="7632848" cy="398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43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04856" cy="100811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Преимущественные критерии отбора лиц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зачисленных в аспирантуру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284508"/>
              </p:ext>
            </p:extLst>
          </p:nvPr>
        </p:nvGraphicFramePr>
        <p:xfrm>
          <a:off x="683568" y="2290658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38004" y="1628800"/>
            <a:ext cx="7114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69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360</TotalTime>
  <Words>542</Words>
  <Application>Microsoft Office PowerPoint</Application>
  <PresentationFormat>Экран (4:3)</PresentationFormat>
  <Paragraphs>233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Итоги зачисления в аспирантуру  в 2015 году </vt:lpstr>
      <vt:lpstr>Контрольные цифры приема в аспирантуру за счет бюджетных ассигнований федерального бюджета в 2015 году  Приложение № 539 к приказу Министерства образования и науки Российской Федерации от 28 апреля 2014 г. № 416</vt:lpstr>
      <vt:lpstr>Распределение мест по специальностям (бюджет)</vt:lpstr>
      <vt:lpstr>        Распределение мест по специальностям  очная форма обучения (по договорам) </vt:lpstr>
      <vt:lpstr> Распределение мест по специальностям  заочная форма обучения (по договорам) </vt:lpstr>
      <vt:lpstr>Результат вступительного экзамена в аспирантуру по философии</vt:lpstr>
      <vt:lpstr>Результат вступительного экзамена  в аспирантуру по иностранному языку</vt:lpstr>
      <vt:lpstr>Результат вступительного экзамена в аспирантуру по специальности</vt:lpstr>
      <vt:lpstr>Преимущественные критерии отбора лиц, зачисленных в аспирантуру </vt:lpstr>
      <vt:lpstr>Итоги зачисления в аспирантуру КрасГМУ </vt:lpstr>
      <vt:lpstr>Информация о предоставлении учебных планов аспирантов в отдел аспирантуры  и докторантуры</vt:lpstr>
      <vt:lpstr>Планирование  научно-исследовательской работы для аспирантов 1-ого года обучения включает:</vt:lpstr>
      <vt:lpstr>Распоряжением Губернатора  Красноярского края государственные премии  в области профессионального образования  в 2015 году присуждены</vt:lpstr>
      <vt:lpstr>Благодарю за внимание 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ПетроваММ</cp:lastModifiedBy>
  <cp:revision>67</cp:revision>
  <dcterms:created xsi:type="dcterms:W3CDTF">2015-09-10T01:30:02Z</dcterms:created>
  <dcterms:modified xsi:type="dcterms:W3CDTF">2015-09-14T04:06:13Z</dcterms:modified>
</cp:coreProperties>
</file>