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64" r:id="rId12"/>
    <p:sldId id="268" r:id="rId13"/>
    <p:sldId id="265" r:id="rId14"/>
    <p:sldId id="272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53B2-0D2E-4C4A-B512-65DE14D92EF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3E52-F4FC-4C0E-B430-35899E60AF3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84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53B2-0D2E-4C4A-B512-65DE14D92EF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3E52-F4FC-4C0E-B430-35899E60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73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53B2-0D2E-4C4A-B512-65DE14D92EF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3E52-F4FC-4C0E-B430-35899E60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346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53B2-0D2E-4C4A-B512-65DE14D92EF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3E52-F4FC-4C0E-B430-35899E60AF3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4750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53B2-0D2E-4C4A-B512-65DE14D92EF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3E52-F4FC-4C0E-B430-35899E60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683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53B2-0D2E-4C4A-B512-65DE14D92EF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3E52-F4FC-4C0E-B430-35899E60AF3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9856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53B2-0D2E-4C4A-B512-65DE14D92EF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3E52-F4FC-4C0E-B430-35899E60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0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53B2-0D2E-4C4A-B512-65DE14D92EF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3E52-F4FC-4C0E-B430-35899E60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79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53B2-0D2E-4C4A-B512-65DE14D92EF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3E52-F4FC-4C0E-B430-35899E60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53B2-0D2E-4C4A-B512-65DE14D92EF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3E52-F4FC-4C0E-B430-35899E60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0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53B2-0D2E-4C4A-B512-65DE14D92EF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3E52-F4FC-4C0E-B430-35899E60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51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53B2-0D2E-4C4A-B512-65DE14D92EF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3E52-F4FC-4C0E-B430-35899E60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5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53B2-0D2E-4C4A-B512-65DE14D92EF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3E52-F4FC-4C0E-B430-35899E60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45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53B2-0D2E-4C4A-B512-65DE14D92EF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3E52-F4FC-4C0E-B430-35899E60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09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53B2-0D2E-4C4A-B512-65DE14D92EF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3E52-F4FC-4C0E-B430-35899E60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8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53B2-0D2E-4C4A-B512-65DE14D92EF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3E52-F4FC-4C0E-B430-35899E60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4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53B2-0D2E-4C4A-B512-65DE14D92EF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3E52-F4FC-4C0E-B430-35899E60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6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23853B2-0D2E-4C4A-B512-65DE14D92EF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2F3E52-F4FC-4C0E-B430-35899E60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640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Особенности удаления временных зубов. Тактика врача стоматолога.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42997" y="4776717"/>
            <a:ext cx="4521958" cy="1273790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ординатор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стоматологии ИПО по специальности «стоматология детского возраста»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Шиговдинова Т.В.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 к.м.н., доцент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Буянкина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 Г.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08704" y="6488668"/>
            <a:ext cx="223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Красноярск, 2022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37648" y="208745"/>
            <a:ext cx="8666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стоматологии ИПО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90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9523" y="761100"/>
            <a:ext cx="63529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7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06" y="474891"/>
            <a:ext cx="8534400" cy="150706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операции: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1633" y="1981958"/>
            <a:ext cx="8534400" cy="3615267"/>
          </a:xfrm>
        </p:spPr>
        <p:txBody>
          <a:bodyPr>
            <a:noAutofit/>
          </a:bodyPr>
          <a:lstStyle/>
          <a:p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тсепаровка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тканей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десневого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аложение щипцов (за экватор молочного зуба);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мыкание щипцов;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руговые или боковые движения зуба и полное освобождение его от зубной связки и связок периодонта (при резких движениях может произойти перелом корня зуба);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ыведение зуба из лунки (всех временных  зубов в сторону преддверия полости рта) с соблюдением осторожности, так как возможен перелом наружной стенки альвеолярного отростка;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ближение краев лунки пальцами под тампоном;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аблюдение за формированием кровяного сгустка в лунке удаленного зуба (примерно 10—15 мин). Больной не должен накусывать тампон и не оставлять его во рту! Тампоном легко разрушается сгусток, раздавливаются края лунки и возможна аспирация тампона;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азначения и рекомендации родителям.</a:t>
            </a:r>
          </a:p>
          <a:p>
            <a:pPr marL="0" indent="0" algn="ctr">
              <a:buNone/>
            </a:pPr>
            <a:r>
              <a:rPr lang="ru-RU" sz="1800" b="1" u="sng" dirty="0" smtClean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</a:t>
            </a:r>
            <a:r>
              <a:rPr lang="ru-RU" sz="1800" b="1" u="sng" dirty="0" err="1" smtClean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эпителизация</a:t>
            </a:r>
            <a:r>
              <a:rPr lang="ru-RU" sz="1800" b="1" u="sng" dirty="0" smtClean="0">
                <a:solidFill>
                  <a:srgbClr val="4A20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лунки происходит через 7—9 дней.</a:t>
            </a:r>
            <a:endParaRPr lang="ru-RU" sz="1800" b="1" u="sng" dirty="0">
              <a:solidFill>
                <a:srgbClr val="4A20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7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61243"/>
            <a:ext cx="8534400" cy="1507067"/>
          </a:xfrm>
        </p:spPr>
        <p:txBody>
          <a:bodyPr/>
          <a:lstStyle/>
          <a:p>
            <a:r>
              <a:rPr lang="ru-RU" dirty="0" smtClean="0"/>
              <a:t>Осложнения во время удаления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8676" y="1968310"/>
            <a:ext cx="4937655" cy="3615267"/>
          </a:xfrm>
        </p:spPr>
        <p:txBody>
          <a:bodyPr>
            <a:normAutofit lnSpcReduction="10000"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 корня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Неверная техника удаления;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 формы и расположения корешей;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Попадание корня или зуба в мягкие ткани;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Кровотечение;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Аспирация зуба;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зачатков постоянных зубов;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Поломка инструмента.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7167" y="1825625"/>
            <a:ext cx="5181600" cy="36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59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7595"/>
            <a:ext cx="8534400" cy="1507067"/>
          </a:xfrm>
        </p:spPr>
        <p:txBody>
          <a:bodyPr/>
          <a:lstStyle/>
          <a:p>
            <a:r>
              <a:rPr lang="ru-RU" dirty="0" smtClean="0"/>
              <a:t>Осложнения после удаления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отдаленное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луночковое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кровотечение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альвеолит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7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448" y="258395"/>
            <a:ext cx="8491925" cy="636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4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325" y="180832"/>
            <a:ext cx="8534400" cy="1507067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803" y="2036929"/>
            <a:ext cx="8534400" cy="361526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удаления зубов является самым частым вмешательством, входящим в компетенцию хирурга-стоматолога. Им должен владеть и любой детский стоматолог, так как удаление зуба входит в некоторых случаях в понятие «неотложная стоматологическая помощь». В тех регионах, где до настоящего времени ведется так называемый смешанный прием (больных с терапевтическими и хирургическими заболеваниями), удаление зуба является ежедневным вмешательством и для врача, ведущего такой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недиффенцированный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прием больных. Частота операции удаления зуба в детском возрасте резко возрастает по равнению с частотой этого вмешательства у взрослых за счет необходимости удаления в ременных зубов в период их смены практически у каждого ребенка и зачастую не по одному разу. Главными условиями для успешного выполнения операции являются хороший психологический контакт с ребенком и адекватный способ обезболивания.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427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29" y="270173"/>
            <a:ext cx="8534400" cy="1507067"/>
          </a:xfrm>
        </p:spPr>
        <p:txBody>
          <a:bodyPr/>
          <a:lstStyle/>
          <a:p>
            <a:r>
              <a:rPr lang="ru-RU" dirty="0" smtClean="0"/>
              <a:t>Список используемой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029" y="2296236"/>
            <a:ext cx="8534400" cy="3615267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 детского возраста: учебник: в 3 ч. /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О.З.Топольницкий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 др.). - М.: ГЭОТАР – Медиа, 2016. – Ч.2. Хирургия. - 320 с.: ил.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стоматология: учебник / под ред.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О.О.Янушевича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Л.П.Кисельниковой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О.З.Топольницкого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М.: ГЭОТАР-Медиа, 2017. - 744 с.: ил.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Челюстно-лицевая хирургия: национальное руководство / под ред.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А.А.Кулакова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авторском коллективе –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О.З.Топольницкий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Р.Н.Федотов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- Москва: ГЭОТАР-Медиа, 2019. – 692 с. – (Серия «Национальные руководства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челюстно-лицевая хирургия. Руководство к практическим занятиям / под ред.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О.З.Топольницкого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А.П.Гургенадзе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2-е изд. – Москва: ГЭОТАР-Медиа, 2020. – 168 с.: ил.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 детского возраста. – Изд. 9-е,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/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Л.С.Персин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В.М.Елизарова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С.В.Дьякова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Медицина, 2015. – 740 с.: ил.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Афанасьев, В. В. Стоматология : учебник / Афанасьев В. В. [и др. ] - Москва : ГЭОТАР-Медиа, 2018. - 448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76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операции удаления временных зубов у детей необходимо: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метод обезболивания (наиболее надежный в конкретной ситуации);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 в необходимости седативной подготовки ребенка к оперативному вмешательству;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показания и выполнить этапы операции удаления зуба, используя подготовленный набор инструментов (щипцы соответственно групповой принадлежности зуба, гладилка-распатор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91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0991" y="126242"/>
            <a:ext cx="5310803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Показания к удалению зубов во временном прикусе (до 6 лет)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49907"/>
            <a:ext cx="5943600" cy="415309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08979" y="1497842"/>
            <a:ext cx="5542815" cy="2472266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зубы, с которыми ребенок родился и которые препятствуют естественному вскармливанию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Острые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одонтогенные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заболевания (остеомиелит, гнойный периостит, абсцесс, флегмона, лимфаденит)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Неэффективное лечение хронического гранулирующего периодонтита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Рассасывание корня более чем на ½ его длины и подвижность зуба II-III степени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Удаление вследствие травмы или травматическая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дистопия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резцов при наличии резорбции корней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Перелом коронки на уровне шейки или верхней трети корня при его резорбции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6" y="685800"/>
            <a:ext cx="10415066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Показания к удалению зубов в сменном прикусе (от 6 до 11 лет)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2811" y="2112638"/>
            <a:ext cx="5677919" cy="380365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Замедленная резорбция корней временного зуба, мешающая своевременному прорезыванию постоянного 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виды травматических переломов корня временного зуба 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Перелом коронки зуба, если корень его находится в стадии рассасывания 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Расположенные в линии перелома челюсти временные и постоянные зубы 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аномалиях прикуса и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ортодонтическим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показаниям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5154" y="2414515"/>
            <a:ext cx="5443633" cy="364509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одонтогенные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заболевания (гнойный периостит, абсцесс, флегмона, лимфаденит) при условии, что корни временного зуба рассосались более чем на 1/2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Острый или хронический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одонтогенный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остеомиелит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Острый пульпит и периодонтит временных моляров у детей 9-10 лет при наличии зачатков постоянных зубов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Неэффективность лечения хронического периодонтита временных и постоянных зубов  Распространение очага воспаления на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межкорневую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перегородку постоянных или временных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многокорневых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зубов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временного зуба или его корня, когда постоянный уже прорезался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74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322" y="75010"/>
            <a:ext cx="9600749" cy="68575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126617"/>
            <a:ext cx="3827746" cy="33870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Абсолютные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0606" y="1909586"/>
            <a:ext cx="5157787" cy="36845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противопоказаний нет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199" y="1039719"/>
            <a:ext cx="3968087" cy="37964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Относительные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1381" y="1465323"/>
            <a:ext cx="5537579" cy="4128851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ССС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почек (острый или обострившийся хронический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гломерулонефрит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декомпенсированной функцией, почечная недостаточность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острые инфекционные заболевания (дифтерия, скарлатина, корь, коклюш и т.п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крови (лейкоз, гемофилия, тромбоцитопения и т.п.);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ЦНС (менингит, энцефалит); психические заболевания в период обострения (эпилепсия, шизофрения и т.п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воспалительные заболевания слизистой оболочки ротовой полости (гингивит, стоматит);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зубы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расположенные в злокачественной опухоли или костной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гемангиоме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дыхательных путей (грипп, бронхит, пневмония и т.п.); временные зубы у взрослых из-за отсутствия закладки постоянных;</a:t>
            </a:r>
          </a:p>
        </p:txBody>
      </p:sp>
    </p:spTree>
    <p:extLst>
      <p:ext uri="{BB962C8B-B14F-4D97-AF65-F5344CB8AC3E}">
        <p14:creationId xmlns:p14="http://schemas.microsoft.com/office/powerpoint/2010/main" val="308480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632" y="379356"/>
            <a:ext cx="8534400" cy="1507067"/>
          </a:xfrm>
        </p:spPr>
        <p:txBody>
          <a:bodyPr/>
          <a:lstStyle/>
          <a:p>
            <a:r>
              <a:rPr lang="ru-RU" dirty="0" smtClean="0"/>
              <a:t>Выбор метода обезболивания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1758" y="1743738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психоэмоционального состояния ребенка,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предполагаемой травматичности операции,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непереносимости анестетика,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этиологии и этапа патогенеза заболевания, по поводу которого необходимо проводить операцию удаления зуба.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младшей возрастной группы ( от 1 года до 4 лет) с неустойчивым психоэмоциональным статусом, у детей с органическими поражениями ЦНС (независимо от возраста), острыми гнойными воспалительными заболеваниями, непереносимостью лекарственных препаратов операция удаления зуба должна выполняться под наркозом.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295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847" y="35166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применением местной анестезии необходимо собрать следующие анамнестические данные:</a:t>
            </a: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проводилась ли ранее местная анестезия;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имелись ли осложнения местной анестезии;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отмечались ли аллергические реакции на местные анестетики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534" y="3908023"/>
            <a:ext cx="3774070" cy="251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70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301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Обезболивание при операции удаления молочных зубов</a:t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55752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естное инфильтрационное обезболивание у детей применяют более широко, чем у взрослых, так как обезболивающие растворы у них хорошо проникают через тонкую пористую кортикальную пластинку и создают локальное депо на длительный период (как это бывает при внутрикостной анестезии). С помощью этой методики могут быть удалены молочные зубы верхней и нижней челюстей.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составляет возрастной период 4— 7 лет, когда при удалении молочных моляров на нижней челюсти обезболивающий эффект инфильтрационного введения анестетика недостаточен. В этом случае прибегают к проводниковому виду обезболивания.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48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удаления временного зуба имеет следующие особенности: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ее проведении не продвигают щипцы вдоль оси зуба и не проводят </a:t>
            </a:r>
            <a:r>
              <a:rPr lang="ru-RU" sz="28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кюретаж</a:t>
            </a:r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лунки</a:t>
            </a:r>
            <a:r>
              <a:rPr lang="ru-RU" sz="28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16099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98</TotalTime>
  <Words>1087</Words>
  <Application>Microsoft Office PowerPoint</Application>
  <PresentationFormat>Широкоэкранный</PresentationFormat>
  <Paragraphs>94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Century Gothic</vt:lpstr>
      <vt:lpstr>Times New Roman</vt:lpstr>
      <vt:lpstr>Wingdings 3</vt:lpstr>
      <vt:lpstr>Сектор</vt:lpstr>
      <vt:lpstr>Особенности удаления временных зубов. Тактика врача стоматолога. </vt:lpstr>
      <vt:lpstr>Презентация PowerPoint</vt:lpstr>
      <vt:lpstr>Показания к удалению зубов во временном прикусе (до 6 лет) </vt:lpstr>
      <vt:lpstr>Показания к удалению зубов в сменном прикусе (от 6 до 11 лет) </vt:lpstr>
      <vt:lpstr>Противопоказания</vt:lpstr>
      <vt:lpstr>Выбор метода обезболивания </vt:lpstr>
      <vt:lpstr>Презентация PowerPoint</vt:lpstr>
      <vt:lpstr>Обезболивание при операции удаления молочных зубов </vt:lpstr>
      <vt:lpstr>Презентация PowerPoint</vt:lpstr>
      <vt:lpstr>Презентация PowerPoint</vt:lpstr>
      <vt:lpstr>Этапы операции: </vt:lpstr>
      <vt:lpstr>Осложнения во время удаления </vt:lpstr>
      <vt:lpstr>Осложнения после удаления </vt:lpstr>
      <vt:lpstr>Презентация PowerPoint</vt:lpstr>
      <vt:lpstr>Заключение</vt:lpstr>
      <vt:lpstr>Список используемой литературы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Аля Шиговдинова</dc:creator>
  <cp:lastModifiedBy>Аля Шиговдинова</cp:lastModifiedBy>
  <cp:revision>9</cp:revision>
  <dcterms:created xsi:type="dcterms:W3CDTF">2022-01-27T03:19:42Z</dcterms:created>
  <dcterms:modified xsi:type="dcterms:W3CDTF">2022-01-27T04:58:05Z</dcterms:modified>
</cp:coreProperties>
</file>