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1"/>
  </p:notesMasterIdLst>
  <p:sldIdLst>
    <p:sldId id="256" r:id="rId3"/>
    <p:sldId id="257" r:id="rId4"/>
    <p:sldId id="271" r:id="rId5"/>
    <p:sldId id="272" r:id="rId6"/>
    <p:sldId id="273" r:id="rId7"/>
    <p:sldId id="274" r:id="rId8"/>
    <p:sldId id="275" r:id="rId9"/>
    <p:sldId id="285" r:id="rId10"/>
    <p:sldId id="276" r:id="rId11"/>
    <p:sldId id="277" r:id="rId12"/>
    <p:sldId id="278" r:id="rId13"/>
    <p:sldId id="279" r:id="rId14"/>
    <p:sldId id="287" r:id="rId15"/>
    <p:sldId id="288" r:id="rId16"/>
    <p:sldId id="289" r:id="rId17"/>
    <p:sldId id="280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81" r:id="rId28"/>
    <p:sldId id="286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1F7AF-7E60-47B8-A0BA-8EF8CCA7E600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3098B-1D94-4AE1-B224-1AF6DEF31B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B508F-9A46-492B-9EB4-A9474144F07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54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209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907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00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543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34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31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8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82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9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2494-8D5B-4713-9650-9ABCED5B61D4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1E13-41B6-4C61-8B42-DF0BCCF34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0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59" y="279229"/>
            <a:ext cx="7929586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 «Красноярский государственный медицинский университет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имени профессора В.Ф. </a:t>
            </a:r>
            <a:r>
              <a:rPr lang="ru-RU" sz="1200" cap="all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5" y="1989463"/>
            <a:ext cx="8649653" cy="28623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МДК: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«Здоровый человек и его окружение»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Лекция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«Потребности человека в разные возрастные периоды ».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обучающихся по специальности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34.02.01 – Сестринское дело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5072074"/>
            <a:ext cx="3329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Битковская Венера Геннадьевна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Фукалова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 Васильевна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2928" y="6158984"/>
            <a:ext cx="1848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 2020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7383194" cy="1938992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развитием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понимать процесс количественных и качественных изменений, происходящих в организме человека, приводящих к повышению уровнен сложности организации и взаимодействия всех его систем. 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t="23235" b="27107"/>
          <a:stretch>
            <a:fillRect/>
          </a:stretch>
        </p:blipFill>
        <p:spPr bwMode="auto">
          <a:xfrm>
            <a:off x="611560" y="3429000"/>
            <a:ext cx="6644545" cy="247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548680"/>
            <a:ext cx="4786346" cy="1938992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количественный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процесс, характеризующийся непрерывным увеличением массы организма и сопровождающийся изменением числа его клеток или их размеров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000364" cy="676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11076" r="4420" b="30458"/>
          <a:stretch>
            <a:fillRect/>
          </a:stretch>
        </p:blipFill>
        <p:spPr bwMode="auto">
          <a:xfrm>
            <a:off x="323528" y="3501008"/>
            <a:ext cx="5559573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2357430"/>
            <a:ext cx="72866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неравномерность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гетерохрония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опережающее созревание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 важных функциональных систем.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0"/>
            <a:ext cx="77867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Основные закономерности роста и развития человека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7308"/>
          <a:stretch>
            <a:fillRect/>
          </a:stretch>
        </p:blipFill>
        <p:spPr bwMode="auto">
          <a:xfrm>
            <a:off x="614690" y="1508105"/>
            <a:ext cx="7131736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рост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влияют: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факторы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той или иной группе народов.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077072"/>
            <a:ext cx="597666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процесс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человека отвечает соматотропный гормон</a:t>
            </a:r>
          </a:p>
        </p:txBody>
      </p:sp>
    </p:spTree>
    <p:extLst>
      <p:ext uri="{BB962C8B-B14F-4D97-AF65-F5344CB8AC3E}">
        <p14:creationId xmlns:p14="http://schemas.microsoft.com/office/powerpoint/2010/main" val="2509710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698477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роста и развития в разные возрастные периоды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970" y="1628800"/>
            <a:ext cx="74553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Наибольшей интенсивностью рост ребенка отличается в первый год жизни и в период полового созревания, то есть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11-15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рождении рост ребенка в среднем равен 50 см, то к концу первого года жизни он достигает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75-80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см, т. е. увеличивается более чем на 50%; масса тела за год утраивается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рождении ребенка она равна в среднем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3,0-3,2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кг, а к концу года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- 9,5-10,0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последующие годы до периода полового созревания темп роста снижается и ежегодная прибавка массы составляет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1,5-2,0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кг, с увеличением длины тела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4,0-5,0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см.</a:t>
            </a:r>
          </a:p>
        </p:txBody>
      </p:sp>
    </p:spTree>
    <p:extLst>
      <p:ext uri="{BB962C8B-B14F-4D97-AF65-F5344CB8AC3E}">
        <p14:creationId xmlns:p14="http://schemas.microsoft.com/office/powerpoint/2010/main" val="2280889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скачок роста связан с наступлением полового созревания. За год длина тела увеличивается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7-8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даже 10 см. Причем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11-12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девочки несколько опережают в росте мальчиков в связи с более ранним началом полового созревания.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13-14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девочки и мальчики растут почти одинаково, а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14 -15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мальчики и юноши обгоняют в росте девушек, и это превышение роста у мужчин над женщинами сохраняется в течение всей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1743628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Периоды детского возраста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7416824" cy="532453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Внутриутробный период развития: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Эмбриональная фаза (эмбрион) – от зачатия до 12 - 14 недель беременности.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Плацентарная фаза (плод) – с 12 недель до рождения.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Интранатальный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период 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родов).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Внеутробный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период (постнатальный период)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момента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рождения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новорожденности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неонатальный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период) – с 1 до 28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дней.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грудного возраста (период младенчества) – от 29 дней жизни до 12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месяцев.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молочных зубов: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преддошкольный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(старший ясельный) – 1-3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3 -7 лет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Период отрочества (младший школьный) –  от 7 до  11-12 лет.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Период полового созревания (период старшего школьного возраста – период пубертатный) – 12 -18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56084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оказывающие воздействие на возникновение, рост и развитие заболеваний у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16832"/>
            <a:ext cx="4572000" cy="3785652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человека закладывается до его рождения, т.к. оно определяется в первую очередь здоровьем будущих родителей. Во время беременности на плод оказывают влияние внешние факторы и внутренние, связанные с состоянием здоровья беременной женщины и с течением самой беременности.</a:t>
            </a:r>
          </a:p>
        </p:txBody>
      </p:sp>
      <p:pic>
        <p:nvPicPr>
          <p:cNvPr id="1026" name="Picture 2" descr="https://www.firestock.ru/wp-content/uploads/2015/10/istock_000016749699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606663" cy="540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45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Желанность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беременности и положительный эмоциональный настрой на будущее материнство и отцовство.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растет и развивается быстрее, реже болеет, не испытывает страха и дискомфорта, т.к. чувствует себя нужным. При нежеланной беременности может наступить выкидыш и даже гибель плода. Такой ребенок постоянно чувствует свою ненужность.</a:t>
            </a:r>
          </a:p>
        </p:txBody>
      </p:sp>
      <p:pic>
        <p:nvPicPr>
          <p:cNvPr id="2050" name="Picture 2" descr="https://pediatr-site.ru/wp-content/uploads/1/d/c/1dce9779122f64fec1ccfa18d7c909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57468"/>
            <a:ext cx="4244479" cy="283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278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5608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Возраст родителей.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материнства 21-25 лет, отцовства 25-27 лет, когда организм подготовлен к беременности, нет накопленных болезней, есть время растить ребенка. При первой беременности в 30-35 лет возрастает риск рождения ребенка с наследственными заболеваниями (болезнь Дауна и др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Наследственность (наследственная предрасположенность).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наследственности необходимо: а) тщательно собрать анамнез семьи; б) построить генеалогическое дерево; в) провести медико-генетическое консультирование.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болезни, риск передачи которых очень высок (например, гемофилия); и болезни, которые могут проявиться при определенных условиях (сахарный диабет, бронхиальная астма и т.д.). </a:t>
            </a:r>
          </a:p>
        </p:txBody>
      </p:sp>
    </p:spTree>
    <p:extLst>
      <p:ext uri="{BB962C8B-B14F-4D97-AF65-F5344CB8AC3E}">
        <p14:creationId xmlns:p14="http://schemas.microsoft.com/office/powerpoint/2010/main" val="8809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57232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лекции: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Понятия: «потребности человека», «возраст», «возрастные периоды», «хронологический возраст», «биологический возраст» и «юридический возраст».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Основные потребности человека в разные возрастные периоды.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Понятия: «рост» и «развитие».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Основные закономерности роста и развития человека.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Характеристика роста и развития в разные возрастные периоды.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Периоды детского возраста.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Место проживания родителей, экологическая ситуация в регионе.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ухудшающейся экологической ситуации (радиация, применение для выращивания продуктов химических удобрений, выбросы в атмосферу отходов промышленных предприятий и т.д.) этот фактор становится все более актуальным. Взрыв на Чернобыльской АЭС дал всплеск многих заболеваний и больше всего онкологических.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Профессиональные вредности.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относятся: работа с токсическими веществами, тяжелый физический труд, контакт с инфекционными больными и т.д. Более опасны эти влияния при ранних сроках беременности и тем губительнее проявления.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3909021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привычки.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беременности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табакокурение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наркомания, алкоголизм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токсикомания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051" y="4437112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Прием лекарственных средств.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препараты могут быть назначены только врачом в определенной дозе, учитывая их влияние на плод. Многие препараты запрещены к применению, т.к. проникают через плаценту.</a:t>
            </a:r>
          </a:p>
        </p:txBody>
      </p:sp>
      <p:pic>
        <p:nvPicPr>
          <p:cNvPr id="3076" name="Picture 4" descr="http://www.heyvafamily.com/upload/articles/big/1074156889%D8%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305" y="1841561"/>
            <a:ext cx="3744416" cy="235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497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7632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Соматические заболевания матери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(бронхиальная астма, сахарный диабет, гипертиреоз и др.) Они могут нарушать течение беременности, рост и развитие плода, маточно-плацентарное кровообращение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Острые инфекционные заболевания матери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(грипп, ангина и т.д.) и инфицированность рядом возбудителей (хламидии, микоплазмы,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герпесвирусы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цитомегаловирусы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уреаплазма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токсоплазма и т.д.) Возможно развитие внутриутробного инфицирования и рождение нежизнеспособного или больного ребенка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Наличие очагов хронической инфекции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(хронический тонзиллит, хронический пиелонефрит, хронический синусит). Приводят к инфицированию плода, развитию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имунодефицитного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состояния. Локализация процесса в почках повышает риск развития поздних токсикозов беременности.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824091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Физические нагрузки, переутомление.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активности должны чередоваться с периодами отдыха и сна и первый должен постепенно уменьшаться, а сон и отдых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увеличиваться. Необходимо для предупреждения патологии плаценты и преждевременных родов.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Питание беременной женщины.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полноценным, т.к. плод получает от матери все необходимые вещества и энергию. Дефицит каких-либо компонентов приводит к нарушению роста и развития органов и систем плода.</a:t>
            </a:r>
          </a:p>
        </p:txBody>
      </p:sp>
    </p:spTree>
    <p:extLst>
      <p:ext uri="{BB962C8B-B14F-4D97-AF65-F5344CB8AC3E}">
        <p14:creationId xmlns:p14="http://schemas.microsoft.com/office/powerpoint/2010/main" val="3319151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Режим дня и пребывание на свежем воздухе.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Беременная женщина обеспечивает кислородом и себя, и будущего ребенка, следовательно ей необходим постоянный приток воздуха. Для этого необходимо чаще проветривать помещение, где находится беременная и 2-3 раза в день гулять на свежем воздухе (лесополосе).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Течение родов.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возникать патологические состояния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травма, асфиксия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приводящие к нарушению здоровья и, прежде всего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периоде новорожденности.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282722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Организация вскармливания и ухода за ребенком после рождения; методы его воспитания.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вскармливание, рациональное вскармливание, правильный уход, закаливание, физическое воспитание и т.д. имеют огромнейшее значение в росте и развитии ребенка.</a:t>
            </a:r>
          </a:p>
        </p:txBody>
      </p:sp>
      <p:pic>
        <p:nvPicPr>
          <p:cNvPr id="4098" name="Picture 2" descr="https://kto-chto-gde.ru/wp-content/uploads/2016/09/blog-cover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4632449" cy="30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60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7812360" cy="5632311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Здоровые дети,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группа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риска) – Дети здоровые, но с функциональными и морфологическими отклонениями,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Дети со стойким нарушением здоровья – хроническое заболевание в стадии компенсации.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Дети с хроническими заболеваниями и врожденными пороками развития в стадии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субкомпенсации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(периодической функциональной декомпенсацией).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Дети – инвалиды,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требующие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постоянного ухода и применения медицинской технологий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1945" y="260648"/>
            <a:ext cx="3968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Группы здоровья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7525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 для закрепления: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Дайте определение понятиям «потребности человека», «возраст»,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«возрастные периоды», «хронологический возраст», «биологический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возраст» и «юридический возраст».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Перечислите периоды жизни человека.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 основные приоритетные потребности человека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возраста человека.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Охарактеризуйте понятия: «рост» и «развитие».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факторы, влияющие на рост.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и охарактеризуйте основные закономерности роста и развития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характеристику роста и развития в разные возрастные периоды.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и охарактеризуйте периоды детского возраста.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факторы оказывают воздействие на возникновение, рост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заболеваний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группы здоровья различают в детском возрасте?</a:t>
            </a:r>
          </a:p>
        </p:txBody>
      </p:sp>
    </p:spTree>
    <p:extLst>
      <p:ext uri="{BB962C8B-B14F-4D97-AF65-F5344CB8AC3E}">
        <p14:creationId xmlns:p14="http://schemas.microsoft.com/office/powerpoint/2010/main" val="3582398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052736"/>
            <a:ext cx="7715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 С.Р., Волкова М.М. Здоровый человек и его окружение: Учебник.  М.: ОАО «Издательство «Медицина»,  2010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Крюкова Д. А.,. Лысак Л. 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Фурса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О. В. Здоровый человек и его окружение «Феникс», 2010 – 384с.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здоровья детей и подростков: учебное пособие для средних медработников/ под ред.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Сопиной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З.Е. – М.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ГЭОТАР_Медиа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2009 –  368с.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Фукалова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 Пивоварова Т.В. Здоровый человек и его окружение.  Курс лекций, - Красноярск красноярский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фармацевтический колледж – 2004 – 250 с.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жизнедеятельности человека и медицинские услуги в разные возрастные периоды» под. ред. В.Р. Кучмы, В.Н. Серова,  М., 2002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772400" cy="609600"/>
          </a:xfrm>
          <a:noFill/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Что нужно человеку?</a:t>
            </a:r>
          </a:p>
        </p:txBody>
      </p:sp>
      <p:pic>
        <p:nvPicPr>
          <p:cNvPr id="66576" name="Picture 16" descr="C:\Program Files\Common Files\Microsoft Shared\Clipart\cagcat50\BD06663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5988" y="990600"/>
            <a:ext cx="1928812" cy="16732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CC00"/>
            </a:solidFill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371600" y="1371600"/>
            <a:ext cx="4024313" cy="892175"/>
            <a:chOff x="864" y="864"/>
            <a:chExt cx="2535" cy="562"/>
          </a:xfrm>
        </p:grpSpPr>
        <p:sp>
          <p:nvSpPr>
            <p:cNvPr id="6657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864" y="864"/>
              <a:ext cx="1569" cy="5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Хочу!</a:t>
              </a:r>
            </a:p>
          </p:txBody>
        </p:sp>
        <p:sp>
          <p:nvSpPr>
            <p:cNvPr id="66578" name="AutoShape 18"/>
            <p:cNvSpPr>
              <a:spLocks noChangeArrowheads="1"/>
            </p:cNvSpPr>
            <p:nvPr/>
          </p:nvSpPr>
          <p:spPr bwMode="auto">
            <a:xfrm>
              <a:off x="2784" y="1008"/>
              <a:ext cx="615" cy="306"/>
            </a:xfrm>
            <a:prstGeom prst="leftArrow">
              <a:avLst>
                <a:gd name="adj1" fmla="val 50000"/>
                <a:gd name="adj2" fmla="val 50245"/>
              </a:avLst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79512" y="2276872"/>
            <a:ext cx="7772400" cy="1639888"/>
            <a:chOff x="576" y="1440"/>
            <a:chExt cx="4896" cy="1033"/>
          </a:xfrm>
        </p:grpSpPr>
        <p:sp>
          <p:nvSpPr>
            <p:cNvPr id="66580" name="Line 20"/>
            <p:cNvSpPr>
              <a:spLocks noChangeShapeType="1"/>
            </p:cNvSpPr>
            <p:nvPr/>
          </p:nvSpPr>
          <p:spPr bwMode="auto">
            <a:xfrm>
              <a:off x="1680" y="1440"/>
              <a:ext cx="0" cy="336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6581" name="Text Box 21" descr="Зеленый мрамор"/>
            <p:cNvSpPr txBox="1">
              <a:spLocks noChangeArrowheads="1"/>
            </p:cNvSpPr>
            <p:nvPr/>
          </p:nvSpPr>
          <p:spPr bwMode="auto">
            <a:xfrm>
              <a:off x="576" y="1872"/>
              <a:ext cx="4896" cy="60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762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Жизнь-непрерывный</a:t>
              </a:r>
              <a:r>
                <a:rPr lang="ru-RU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процесс удовлетворения потребностей человека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00063" y="4267201"/>
            <a:ext cx="2962275" cy="2195513"/>
            <a:chOff x="315" y="2688"/>
            <a:chExt cx="1866" cy="1383"/>
          </a:xfrm>
        </p:grpSpPr>
        <p:pic>
          <p:nvPicPr>
            <p:cNvPr id="66583" name="Picture 23" descr="C:\Program Files\Common Files\Microsoft Shared\Clipart\cagcat50\PE02622_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8" y="2688"/>
              <a:ext cx="1196" cy="97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66584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15" y="3735"/>
              <a:ext cx="1866" cy="336"/>
            </a:xfrm>
            <a:prstGeom prst="rect">
              <a:avLst/>
            </a:prstGeom>
            <a:no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chemeClr val="tx2">
                      <a:lumMod val="10000"/>
                    </a:scheme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Потребность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3352800" y="4572000"/>
            <a:ext cx="4603576" cy="1371600"/>
            <a:chOff x="2112" y="2736"/>
            <a:chExt cx="3408" cy="864"/>
          </a:xfrm>
        </p:grpSpPr>
        <p:sp>
          <p:nvSpPr>
            <p:cNvPr id="66586" name="AutoShape 26"/>
            <p:cNvSpPr>
              <a:spLocks noChangeArrowheads="1"/>
            </p:cNvSpPr>
            <p:nvPr/>
          </p:nvSpPr>
          <p:spPr bwMode="auto">
            <a:xfrm>
              <a:off x="2112" y="3024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7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880" y="2736"/>
              <a:ext cx="2640" cy="8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Arial"/>
                  <a:cs typeface="Arial"/>
                </a:rPr>
                <a:t>Нужда человека</a:t>
              </a:r>
            </a:p>
            <a:p>
              <a:pPr algn="ctr"/>
              <a:r>
                <a:rPr lang="ru-RU" sz="3600" b="1" kern="10" dirty="0"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Arial"/>
                  <a:cs typeface="Arial"/>
                </a:rPr>
                <a:t>в чём-либо!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7560840" cy="2246769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Потребность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нужда — внутреннее состояние психологического или функционального ощущения недостаточности чего-либо, проявляется в зависимости от ситуационных факторов.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AutoShape 2" descr="https://ktovdepressii.ru/wp-content/uploads/2018/01/Piramida-potrebnostej-Maslou-ierarhiya-primery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Piramida-potrebnostej-Maslou-ierarhiya-primery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551" y="2852936"/>
            <a:ext cx="6848761" cy="3852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78579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48680"/>
            <a:ext cx="6786610" cy="255454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Возраст —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продолжительность периода от момента рождения живого организма до настоящего или любого другого определённого момента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времени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cosmeton.ru/wp-content/uploads/5december.jpg"/>
          <p:cNvPicPr>
            <a:picLocks noChangeAspect="1" noChangeArrowheads="1"/>
          </p:cNvPicPr>
          <p:nvPr/>
        </p:nvPicPr>
        <p:blipFill>
          <a:blip r:embed="rId2" cstate="print"/>
          <a:srcRect t="15120"/>
          <a:stretch>
            <a:fillRect/>
          </a:stretch>
        </p:blipFill>
        <p:spPr bwMode="auto">
          <a:xfrm>
            <a:off x="611560" y="3468894"/>
            <a:ext cx="6480720" cy="3094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628800"/>
            <a:ext cx="6952856" cy="452431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Период новорождённости — первые 4 недели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Грудной период 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месяц - 1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Раннее детство — 1-3 года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Первое детство — 4-7 лет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Второе детство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Подростковый период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Юношеский период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Зрелый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возраст (1 период)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Зрелый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возраст (2 период)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Преклонный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(пожилой) возраст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Старческий возраст — 75-90 лет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Долгожители — 90 лет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04664"/>
            <a:ext cx="714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Возрастные  периоды жизни человека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7768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длительность существования организма от момента рождения до настоящего времени в любом масштабе времени.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(паспортный, хронологический) – выражен в календарной шкале, то есть, измерен количеством вращений вокруг солнца.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степень истинного здоровья, уровень жизнеспособности и общего здоровья организма, всех его функций.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Трудоспособный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возраст, в котором человек способен к трудовой деятельности, имеет право трудиться. В России Т. в. для мужчин16-59 лет, для женщин-16-54 года.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возраст когда наступает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юридическая ответственность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 которого возможно употребление спиртных напитков, вступать в брак и т. 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44824"/>
            <a:ext cx="6876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Основные универсальные потребности человека в разные возрастные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периоды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511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2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Возрастной период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780" marR="5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Основные универсальные потребности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780" marR="50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1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период новорожденности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780" marR="50780" marT="0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дышать, есть, спать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780" marR="50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грудной возраст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780" marR="50780" marT="0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быть чистым, двигаться, общаться, играть, быть в безопасности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780" marR="50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1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ранний возраст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 и 2 период детства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780" marR="50780" marT="0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избегать опасности, в ласке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780" marR="50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6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школьный период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780" marR="50780" marT="0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учиться, принадлежать к какой – либо группе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780" marR="507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юношеский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780" marR="50780" marT="0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самосознание, самоутверждение, самовыражение (своего “я”)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780" marR="50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4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годы наибольшей активности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780" marR="50780" marT="0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работать, отдыхать, профессиональный рост, самоутверждение себя в любви, сексе, карьере, семье, обществе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780" marR="507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4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средний возраст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780" marR="50780" marT="0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признание, профессиональное мастерство, авторитет, успех в карьере, материальный достаток, положение в семье, сексе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780" marR="507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2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ранний период старости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780" marR="50780" marT="0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физиологическое и психологическое равновесие; оценка полученного опыта, социального, профессионального и передача новым поколениям; снижение социального напряжения, отдых от активной жизни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780" marR="507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старость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780" marR="50780" marT="0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переоценка жизненного опыта, желание поделиться им; общения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780" marR="507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1876</Words>
  <Application>Microsoft Office PowerPoint</Application>
  <PresentationFormat>Экран (4:3)</PresentationFormat>
  <Paragraphs>158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Impact</vt:lpstr>
      <vt:lpstr>Symbol</vt:lpstr>
      <vt:lpstr>Times New Roman</vt:lpstr>
      <vt:lpstr>Trebuchet MS</vt:lpstr>
      <vt:lpstr>Wingdings</vt:lpstr>
      <vt:lpstr>Wingdings 2</vt:lpstr>
      <vt:lpstr>Изящная</vt:lpstr>
      <vt:lpstr>Тема Office</vt:lpstr>
      <vt:lpstr>Презентация PowerPoint</vt:lpstr>
      <vt:lpstr>Презентация PowerPoint</vt:lpstr>
      <vt:lpstr>Что нужно человеку?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Потребности человека в разные возрастные периоды</dc:title>
  <dc:creator>Венера</dc:creator>
  <cp:lastModifiedBy>79832089713</cp:lastModifiedBy>
  <cp:revision>33</cp:revision>
  <dcterms:created xsi:type="dcterms:W3CDTF">2020-09-29T07:11:14Z</dcterms:created>
  <dcterms:modified xsi:type="dcterms:W3CDTF">2021-01-10T03:22:34Z</dcterms:modified>
</cp:coreProperties>
</file>