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899" r:id="rId2"/>
  </p:sldMasterIdLst>
  <p:notesMasterIdLst>
    <p:notesMasterId r:id="rId31"/>
  </p:notesMasterIdLst>
  <p:sldIdLst>
    <p:sldId id="268" r:id="rId3"/>
    <p:sldId id="271" r:id="rId4"/>
    <p:sldId id="273" r:id="rId5"/>
    <p:sldId id="256" r:id="rId6"/>
    <p:sldId id="330" r:id="rId7"/>
    <p:sldId id="341" r:id="rId8"/>
    <p:sldId id="342" r:id="rId9"/>
    <p:sldId id="343" r:id="rId10"/>
    <p:sldId id="275" r:id="rId11"/>
    <p:sldId id="332" r:id="rId12"/>
    <p:sldId id="331" r:id="rId13"/>
    <p:sldId id="333" r:id="rId14"/>
    <p:sldId id="334" r:id="rId15"/>
    <p:sldId id="335" r:id="rId16"/>
    <p:sldId id="336" r:id="rId17"/>
    <p:sldId id="344" r:id="rId18"/>
    <p:sldId id="345" r:id="rId19"/>
    <p:sldId id="322" r:id="rId20"/>
    <p:sldId id="278" r:id="rId21"/>
    <p:sldId id="346" r:id="rId22"/>
    <p:sldId id="347" r:id="rId23"/>
    <p:sldId id="324" r:id="rId24"/>
    <p:sldId id="348" r:id="rId25"/>
    <p:sldId id="350" r:id="rId26"/>
    <p:sldId id="349" r:id="rId27"/>
    <p:sldId id="262" r:id="rId28"/>
    <p:sldId id="265" r:id="rId29"/>
    <p:sldId id="326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66"/>
    <a:srgbClr val="FFFF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606" autoAdjust="0"/>
    <p:restoredTop sz="94660"/>
  </p:normalViewPr>
  <p:slideViewPr>
    <p:cSldViewPr>
      <p:cViewPr>
        <p:scale>
          <a:sx n="76" d="100"/>
          <a:sy n="76" d="100"/>
        </p:scale>
        <p:origin x="-972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E634C-F97B-4E27-9103-39BC42FCD6A0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5AD44-5E91-4C01-8474-551CB13632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981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D65E5B09-22E2-420B-B506-62C9DD103D1E}" type="slidenum">
              <a:rPr lang="ru-RU"/>
              <a:pPr lvl="1">
                <a:defRPr/>
              </a:pPr>
              <a:t>‹#›</a:t>
            </a:fld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F2A64-DD91-4723-AD2C-C283B76539DA}" type="datetimeFigureOut">
              <a:rPr lang="ru-RU"/>
              <a:pPr>
                <a:defRPr/>
              </a:pPr>
              <a:t>22.06.2017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421E0F8-4618-4B02-81BA-E7178CA80B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20366-73F7-4A7D-8B9B-1AD4728BC883}" type="datetimeFigureOut">
              <a:rPr lang="ru-RU"/>
              <a:pPr>
                <a:defRPr/>
              </a:pPr>
              <a:t>22.06.2017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4A3E7-E3D7-47B6-82C7-0AF6B9F3FF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601D8-852D-40AC-9D6D-CE24442BF3BE}" type="datetimeFigureOut">
              <a:rPr lang="ru-RU"/>
              <a:pPr>
                <a:defRPr/>
              </a:pPr>
              <a:t>22.06.2017</a:t>
            </a:fld>
            <a:endParaRPr lang="ru-RU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2DED3-4DA8-4D49-B48D-D74DDF5F11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F0E34-727A-4E42-BA47-60D21E706FAC}" type="datetimeFigureOut">
              <a:rPr lang="ru-RU"/>
              <a:pPr>
                <a:defRPr/>
              </a:pPr>
              <a:t>22.06.2017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1F23A-8354-4076-8715-637B1183EE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A2615-0840-4F80-92DD-E2872B78F1A2}" type="datetimeFigureOut">
              <a:rPr lang="ru-RU"/>
              <a:pPr>
                <a:defRPr/>
              </a:pPr>
              <a:t>22.06.2017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EB55D-7320-41BB-9925-F23DDA517E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1DE0D-42E7-4AF5-8B01-A05AC40009DD}" type="datetimeFigureOut">
              <a:rPr lang="ru-RU"/>
              <a:pPr>
                <a:defRPr/>
              </a:pPr>
              <a:t>22.06.2017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C97F6-30CC-43AF-A0D5-A4E0CDFC44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85B84-1088-457B-8DCD-0E4A8A7A0E28}" type="datetimeFigureOut">
              <a:rPr lang="ru-RU"/>
              <a:pPr>
                <a:defRPr/>
              </a:pPr>
              <a:t>22.06.2017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90719-F3B3-4B6A-A86B-77D59BA18D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4B7E2-886D-4C8C-BDC3-829697D7EDFB}" type="datetimeFigureOut">
              <a:rPr lang="ru-RU"/>
              <a:pPr>
                <a:defRPr/>
              </a:pPr>
              <a:t>22.06.2017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84012-CE5B-45F9-AF2C-244D64B400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6D652-20C7-4BE6-8016-7E0F770391F9}" type="datetimeFigureOut">
              <a:rPr lang="ru-RU"/>
              <a:pPr>
                <a:defRPr/>
              </a:pPr>
              <a:t>22.06.2017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1069518-85F9-4249-BD61-7C2F83BF77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34C87-2BDC-4E56-AAE4-B8B6242D4669}" type="datetimeFigureOut">
              <a:rPr lang="ru-RU"/>
              <a:pPr>
                <a:defRPr/>
              </a:pPr>
              <a:t>22.06.2017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0711E-E241-4AC9-AA5B-2D37A276EF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26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A0430506-99F3-4130-BB62-ECBAA2DAE54C}" type="slidenum">
              <a:rPr lang="ru-RU"/>
              <a:pPr lvl="1">
                <a:defRPr/>
              </a:pPr>
              <a:t>‹#›</a:t>
            </a:fld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ADD1C-8C58-4881-AF15-ED9EBB5A4970}" type="datetimeFigureOut">
              <a:rPr lang="ru-RU"/>
              <a:pPr>
                <a:defRPr/>
              </a:pPr>
              <a:t>22.06.2017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7997E-4F9D-4C96-BBB5-69325D7940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5A6BDF52-597E-45E1-99C4-24E188C9B879}" type="slidenum">
              <a:rPr lang="ru-RU"/>
              <a:pPr lvl="1">
                <a:defRPr/>
              </a:pPr>
              <a:t>‹#›</a:t>
            </a:fld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AF2BB863-76DD-4969-9063-45D771D1132F}" type="slidenum">
              <a:rPr lang="ru-RU"/>
              <a:pPr lvl="1">
                <a:defRPr/>
              </a:pPr>
              <a:t>‹#›</a:t>
            </a:fld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4FA28004-AD0F-4C4D-BC4B-A0C7A2C702FA}" type="slidenum">
              <a:rPr lang="ru-RU"/>
              <a:pPr lvl="1">
                <a:defRPr/>
              </a:pPr>
              <a:t>‹#›</a:t>
            </a:fld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A6A3F451-2718-433F-B401-49F24759559D}" type="slidenum">
              <a:rPr lang="ru-RU"/>
              <a:pPr lvl="1">
                <a:defRPr/>
              </a:pPr>
              <a:t>‹#›</a:t>
            </a:fld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696E2A57-C6B0-4DA7-AA9C-5D4400FDA288}" type="slidenum">
              <a:rPr lang="ru-RU"/>
              <a:pPr lvl="1">
                <a:defRPr/>
              </a:pPr>
              <a:t>‹#›</a:t>
            </a:fld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4B88CBF6-C9C1-456A-A39A-BCCF550487BD}" type="slidenum">
              <a:rPr lang="ru-RU"/>
              <a:pPr lvl="1">
                <a:defRPr/>
              </a:pPr>
              <a:t>‹#›</a:t>
            </a:fld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20193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2625" y="609600"/>
            <a:ext cx="5908675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03FE8472-A261-4171-B514-338A4BD3FE23}" type="slidenum">
              <a:rPr lang="ru-RU"/>
              <a:pPr lvl="1">
                <a:defRPr/>
              </a:pPr>
              <a:t>‹#›</a:t>
            </a:fld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8405813" y="4763"/>
            <a:ext cx="17538701" cy="13690600"/>
            <a:chOff x="-5295" y="3"/>
            <a:chExt cx="11048" cy="8624"/>
          </a:xfrm>
        </p:grpSpPr>
        <p:sp>
          <p:nvSpPr>
            <p:cNvPr id="72707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3" name="Arc 4"/>
            <p:cNvSpPr>
              <a:spLocks/>
            </p:cNvSpPr>
            <p:nvPr/>
          </p:nvSpPr>
          <p:spPr bwMode="auto">
            <a:xfrm>
              <a:off x="-5295" y="3"/>
              <a:ext cx="10596" cy="8624"/>
            </a:xfrm>
            <a:custGeom>
              <a:avLst/>
              <a:gdLst>
                <a:gd name="T0" fmla="*/ 9 w 43200"/>
                <a:gd name="T1" fmla="*/ 1 h 43200"/>
                <a:gd name="T2" fmla="*/ 5 w 43200"/>
                <a:gd name="T3" fmla="*/ 0 h 43200"/>
                <a:gd name="T4" fmla="*/ 5 w 43200"/>
                <a:gd name="T5" fmla="*/ 1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lnTo>
                    <a:pt x="43200" y="21600"/>
                  </a:lnTo>
                  <a:close/>
                </a:path>
              </a:pathLst>
            </a:custGeom>
            <a:noFill/>
            <a:ln w="12700" cap="sq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270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609600"/>
            <a:ext cx="8080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15188" y="6442075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271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2625" y="6365875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271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99313" y="6148388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0" rIns="92075" bIns="0" numCol="1" anchor="b" anchorCtr="0" compatLnSpc="1">
            <a:prstTxWarp prst="textNoShape">
              <a:avLst/>
            </a:prstTxWarp>
          </a:bodyPr>
          <a:lstStyle>
            <a:lvl2pPr lvl="1" algn="r">
              <a:defRPr kumimoji="0" sz="1400">
                <a:latin typeface="Arial" pitchFamily="34" charset="0"/>
                <a:cs typeface="Arial" pitchFamily="34" charset="0"/>
              </a:defRPr>
            </a:lvl2pPr>
          </a:lstStyle>
          <a:p>
            <a:pPr lvl="1">
              <a:defRPr/>
            </a:pPr>
            <a:fld id="{04A424BC-DF8B-4719-A455-058706A1F5CC}" type="slidenum">
              <a:rPr lang="ru-RU"/>
              <a:pPr lvl="1"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Arial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Arial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Arial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Arial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Arial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Arial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kumimoji="1" sz="28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CCFF"/>
        </a:buClr>
        <a:buSzPct val="65000"/>
        <a:buFont typeface="Wingdings" pitchFamily="2" charset="2"/>
        <a:buChar char="l"/>
        <a:defRPr kumimoji="1" sz="24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kumimoji="1" sz="20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76200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219" y="5885656"/>
            <a:ext cx="1316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  <a:lvl2pPr lvl="1">
              <a:defRPr/>
            </a:lvl2pPr>
          </a:lstStyle>
          <a:p>
            <a:pPr lvl="1">
              <a:defRPr/>
            </a:pPr>
            <a:fld id="{D68DE3B1-CA29-4EFA-B3BD-402ADDF4A371}" type="slidenum">
              <a:rPr lang="ru-RU"/>
              <a:pPr lvl="1">
                <a:defRPr/>
              </a:pPr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5" y="0"/>
            <a:ext cx="142875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5" y="1371600"/>
            <a:ext cx="142875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 spc="-6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ts val="600"/>
        </a:spcAft>
        <a:buFont typeface="Arial" charset="0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Безымян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62046" cy="131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288" y="1341438"/>
            <a:ext cx="8424862" cy="5111750"/>
          </a:xfrm>
        </p:spPr>
        <p:txBody>
          <a:bodyPr lIns="92075" tIns="46038" rIns="92075" bIns="46038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Отчёт </a:t>
            </a:r>
            <a:br>
              <a:rPr lang="ru-RU" altLang="ru-RU" sz="3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ru-RU" altLang="ru-RU" sz="3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о проведении Государственной итоговой аттестации </a:t>
            </a:r>
            <a:r>
              <a:rPr lang="ru-RU" altLang="ru-RU" sz="3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/>
            </a:r>
            <a:br>
              <a:rPr lang="ru-RU" altLang="ru-RU" sz="3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ru-RU" altLang="ru-RU" sz="3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выпускников института стоматологии</a:t>
            </a:r>
            <a:br>
              <a:rPr lang="ru-RU" altLang="ru-RU" sz="3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ru-RU" altLang="ru-RU" sz="3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- НОЦ инновационной стоматологии </a:t>
            </a:r>
            <a:r>
              <a:rPr lang="ru-RU" altLang="ru-RU" sz="3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Ф</a:t>
            </a:r>
            <a:r>
              <a:rPr lang="ru-RU" altLang="ru-RU" sz="3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ГБОУ ВО «</a:t>
            </a:r>
            <a:r>
              <a:rPr lang="ru-RU" altLang="ru-RU" sz="30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КрасГМУ</a:t>
            </a:r>
            <a:r>
              <a:rPr lang="ru-RU" altLang="ru-RU" sz="3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br>
              <a:rPr lang="ru-RU" altLang="ru-RU" sz="3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ru-RU" altLang="ru-RU" sz="3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им. проф. В.Ф. </a:t>
            </a:r>
            <a:r>
              <a:rPr lang="ru-RU" altLang="ru-RU" sz="30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Войно-Ясенецкого</a:t>
            </a:r>
            <a:r>
              <a:rPr lang="ru-RU" altLang="ru-RU" sz="3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» Минздрава России </a:t>
            </a:r>
            <a:br>
              <a:rPr lang="ru-RU" altLang="ru-RU" sz="3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ru-RU" altLang="ru-RU" sz="3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в 2017 г.</a:t>
            </a:r>
            <a:br>
              <a:rPr lang="ru-RU" altLang="ru-RU" sz="3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ru-RU" alt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/>
            </a:r>
            <a:br>
              <a:rPr lang="ru-RU" alt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Председатель ГЭК специальности «Стоматология», </a:t>
            </a:r>
            <a: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к.м.н. С.А. Моисеенко</a:t>
            </a:r>
            <a:b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</a:br>
            <a: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23.06.2017 </a:t>
            </a:r>
            <a: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г</a:t>
            </a:r>
            <a: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14348" y="428604"/>
            <a:ext cx="8080375" cy="796925"/>
          </a:xfrm>
        </p:spPr>
        <p:txBody>
          <a:bodyPr lIns="92075" tIns="46038" rIns="92075" bIns="46038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II </a:t>
            </a:r>
            <a:r>
              <a:rPr lang="ru-RU" alt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этап </a:t>
            </a:r>
            <a:r>
              <a:rPr lang="ru-RU" altLang="ru-RU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/>
            </a:r>
            <a:br>
              <a:rPr lang="ru-RU" altLang="ru-RU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ru-RU" alt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практический экзамен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5425" y="1401764"/>
            <a:ext cx="8594725" cy="1870670"/>
          </a:xfrm>
        </p:spPr>
        <p:txBody>
          <a:bodyPr lIns="182562" tIns="46038" rIns="182562" bIns="46038"/>
          <a:lstStyle/>
          <a:p>
            <a:pPr eaLnBrk="1" hangingPunct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lang="ru-RU" altLang="ru-RU" sz="2800" b="0" dirty="0" smtClean="0">
                <a:latin typeface="Times New Roman" pitchFamily="18" charset="0"/>
                <a:cs typeface="Arial" charset="0"/>
              </a:rPr>
              <a:t>Пять станций практических навыков прописанных в маршрутном листе, не более 10 минут на выполнение каждого навыка, контроль выполнения навыка с использованием электронных чек-листов. </a:t>
            </a:r>
            <a:endParaRPr lang="ru-RU" altLang="ru-RU" sz="2400" b="0" dirty="0" smtClean="0">
              <a:latin typeface="Times New Roman" pitchFamily="18" charset="0"/>
              <a:cs typeface="Arial" charset="0"/>
            </a:endParaRPr>
          </a:p>
        </p:txBody>
      </p:sp>
      <p:pic>
        <p:nvPicPr>
          <p:cNvPr id="33796" name="Picture 6" descr="Безымян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70782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2887574"/>
            <a:ext cx="2931184" cy="38146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r="44724"/>
          <a:stretch/>
        </p:blipFill>
        <p:spPr>
          <a:xfrm>
            <a:off x="4549043" y="2909302"/>
            <a:ext cx="2334672" cy="384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38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0034" y="428604"/>
            <a:ext cx="8080375" cy="796925"/>
          </a:xfrm>
        </p:spPr>
        <p:txBody>
          <a:bodyPr lIns="92075" tIns="46038" rIns="92075" bIns="46038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II </a:t>
            </a:r>
            <a:r>
              <a:rPr lang="ru-RU" alt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этап </a:t>
            </a:r>
            <a:r>
              <a:rPr lang="ru-RU" altLang="ru-RU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/>
            </a:r>
            <a:br>
              <a:rPr lang="ru-RU" altLang="ru-RU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ru-RU" alt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практический экзамен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9" b="21986"/>
          <a:stretch/>
        </p:blipFill>
        <p:spPr>
          <a:xfrm>
            <a:off x="2643174" y="1428736"/>
            <a:ext cx="4078360" cy="3512576"/>
          </a:xfrm>
          <a:prstGeom prst="rect">
            <a:avLst/>
          </a:prstGeom>
        </p:spPr>
      </p:pic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8596" y="5214950"/>
            <a:ext cx="8423611" cy="1071570"/>
          </a:xfrm>
        </p:spPr>
        <p:txBody>
          <a:bodyPr lIns="182562" tIns="46038" rIns="182562" bIns="46038"/>
          <a:lstStyle/>
          <a:p>
            <a:pPr eaLnBrk="1" hangingPunct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lang="ru-RU" altLang="ru-RU" sz="3200" dirty="0" smtClean="0">
                <a:latin typeface="Times New Roman" pitchFamily="18" charset="0"/>
                <a:cs typeface="Arial" charset="0"/>
              </a:rPr>
              <a:t>Станция №1: </a:t>
            </a:r>
          </a:p>
          <a:p>
            <a:pPr eaLnBrk="1" hangingPunct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lang="ru-RU" altLang="ru-RU" sz="3200" dirty="0" smtClean="0">
                <a:latin typeface="Times New Roman" pitchFamily="18" charset="0"/>
                <a:cs typeface="Arial" charset="0"/>
              </a:rPr>
              <a:t>СЕРДЕЧНО-ЛЕГОЧНАЯ РЕАНИМАЦИЯ  (БАЗОВАЯ)</a:t>
            </a:r>
            <a:endParaRPr lang="ru-RU" altLang="ru-RU" sz="2800" dirty="0" smtClean="0">
              <a:latin typeface="Times New Roman" pitchFamily="18" charset="0"/>
              <a:cs typeface="Arial" charset="0"/>
            </a:endParaRPr>
          </a:p>
        </p:txBody>
      </p:sp>
      <p:pic>
        <p:nvPicPr>
          <p:cNvPr id="33796" name="Picture 6" descr="Безымянны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70782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013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7158" y="357166"/>
            <a:ext cx="8080375" cy="796925"/>
          </a:xfrm>
        </p:spPr>
        <p:txBody>
          <a:bodyPr lIns="92075" tIns="46038" rIns="92075" bIns="46038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II </a:t>
            </a:r>
            <a:r>
              <a:rPr lang="ru-RU" alt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этап </a:t>
            </a:r>
            <a:r>
              <a:rPr lang="ru-RU" altLang="ru-RU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/>
            </a:r>
            <a:br>
              <a:rPr lang="ru-RU" altLang="ru-RU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ru-RU" alt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практический экзамен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 t="-27" r="23201" b="14753"/>
          <a:stretch/>
        </p:blipFill>
        <p:spPr>
          <a:xfrm>
            <a:off x="2357422" y="1310030"/>
            <a:ext cx="4098139" cy="3404854"/>
          </a:xfrm>
          <a:prstGeom prst="rect">
            <a:avLst/>
          </a:prstGeom>
        </p:spPr>
      </p:pic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5720" y="4929198"/>
            <a:ext cx="8594725" cy="1571625"/>
          </a:xfrm>
        </p:spPr>
        <p:txBody>
          <a:bodyPr lIns="182562" tIns="46038" rIns="182562" bIns="46038"/>
          <a:lstStyle/>
          <a:p>
            <a:pPr eaLnBrk="1" hangingPunct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lang="ru-RU" altLang="ru-RU" sz="3200" dirty="0" smtClean="0">
                <a:latin typeface="Times New Roman" pitchFamily="18" charset="0"/>
                <a:cs typeface="Arial" charset="0"/>
              </a:rPr>
              <a:t>Станция №2: </a:t>
            </a:r>
          </a:p>
          <a:p>
            <a:pPr eaLnBrk="1" hangingPunct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lang="ru-RU" altLang="ru-RU" sz="3200" dirty="0" smtClean="0">
                <a:latin typeface="Times New Roman" pitchFamily="18" charset="0"/>
                <a:cs typeface="Arial" charset="0"/>
              </a:rPr>
              <a:t>ПЕРВИЧНЫЙ ОСМОТР СТОМАТОЛОГИЧЕСКОГО ПАЦИЕНТА</a:t>
            </a:r>
          </a:p>
        </p:txBody>
      </p:sp>
      <p:pic>
        <p:nvPicPr>
          <p:cNvPr id="33796" name="Picture 6" descr="Безымянны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85852" cy="115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344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0034" y="428604"/>
            <a:ext cx="8080375" cy="796925"/>
          </a:xfrm>
        </p:spPr>
        <p:txBody>
          <a:bodyPr lIns="92075" tIns="46038" rIns="92075" bIns="46038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II </a:t>
            </a:r>
            <a:r>
              <a:rPr lang="ru-RU" alt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этап </a:t>
            </a:r>
            <a:r>
              <a:rPr lang="ru-RU" altLang="ru-RU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/>
            </a:r>
            <a:br>
              <a:rPr lang="ru-RU" altLang="ru-RU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ru-RU" alt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практический экзамен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4282" y="5572140"/>
            <a:ext cx="8594725" cy="1285860"/>
          </a:xfrm>
        </p:spPr>
        <p:txBody>
          <a:bodyPr lIns="182562" tIns="46038" rIns="182562" bIns="46038"/>
          <a:lstStyle/>
          <a:p>
            <a:pPr eaLnBrk="1" hangingPunct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lang="ru-RU" altLang="ru-RU" sz="3200" dirty="0" smtClean="0">
                <a:latin typeface="Times New Roman" pitchFamily="18" charset="0"/>
                <a:cs typeface="Arial" charset="0"/>
              </a:rPr>
              <a:t>Станция №3: </a:t>
            </a:r>
          </a:p>
          <a:p>
            <a:pPr eaLnBrk="1" hangingPunct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lang="ru-RU" altLang="ru-RU" sz="3200" dirty="0" smtClean="0">
                <a:latin typeface="Times New Roman" pitchFamily="18" charset="0"/>
                <a:cs typeface="Arial" charset="0"/>
              </a:rPr>
              <a:t>ПЛОМБИРОВАНИЕ ПОЛОСТИ ЗУБА</a:t>
            </a:r>
            <a:endParaRPr lang="ru-RU" altLang="ru-RU" sz="2800" dirty="0" smtClean="0">
              <a:latin typeface="Times New Roman" pitchFamily="18" charset="0"/>
              <a:cs typeface="Arial" charset="0"/>
            </a:endParaRPr>
          </a:p>
        </p:txBody>
      </p:sp>
      <p:pic>
        <p:nvPicPr>
          <p:cNvPr id="33796" name="Picture 6" descr="Безымян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4414" cy="1092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5" r="22439"/>
          <a:stretch/>
        </p:blipFill>
        <p:spPr>
          <a:xfrm>
            <a:off x="4357686" y="1357298"/>
            <a:ext cx="3942466" cy="38576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62" y="1357298"/>
            <a:ext cx="2924986" cy="391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0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14348" y="428604"/>
            <a:ext cx="8080375" cy="796925"/>
          </a:xfrm>
        </p:spPr>
        <p:txBody>
          <a:bodyPr lIns="92075" tIns="46038" rIns="92075" bIns="46038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II </a:t>
            </a:r>
            <a:r>
              <a:rPr lang="ru-RU" alt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этап </a:t>
            </a:r>
            <a:r>
              <a:rPr lang="ru-RU" altLang="ru-RU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/>
            </a:r>
            <a:br>
              <a:rPr lang="ru-RU" altLang="ru-RU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ru-RU" alt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практический экзамен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5720" y="5643565"/>
            <a:ext cx="8429684" cy="1214435"/>
          </a:xfrm>
        </p:spPr>
        <p:txBody>
          <a:bodyPr lIns="182562" tIns="46038" rIns="182562" bIns="46038"/>
          <a:lstStyle/>
          <a:p>
            <a:pPr eaLnBrk="1" hangingPunct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lang="ru-RU" altLang="ru-RU" sz="3200" dirty="0" smtClean="0">
                <a:latin typeface="Times New Roman" pitchFamily="18" charset="0"/>
                <a:cs typeface="Arial" charset="0"/>
              </a:rPr>
              <a:t>Станция №4: </a:t>
            </a:r>
          </a:p>
          <a:p>
            <a:pPr eaLnBrk="1" hangingPunct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lang="ru-RU" altLang="ru-RU" sz="3200" dirty="0" smtClean="0">
                <a:latin typeface="Times New Roman" pitchFamily="18" charset="0"/>
                <a:cs typeface="Arial" charset="0"/>
              </a:rPr>
              <a:t>ОДОНТОПРЕПАРИРОВАНИЕ</a:t>
            </a:r>
            <a:endParaRPr lang="ru-RU" altLang="ru-RU" sz="2800" dirty="0" smtClean="0">
              <a:latin typeface="Times New Roman" pitchFamily="18" charset="0"/>
              <a:cs typeface="Arial" charset="0"/>
            </a:endParaRPr>
          </a:p>
        </p:txBody>
      </p:sp>
      <p:pic>
        <p:nvPicPr>
          <p:cNvPr id="33796" name="Picture 6" descr="Безымян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70782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80" y="1571612"/>
            <a:ext cx="3045894" cy="407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20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85786" y="357166"/>
            <a:ext cx="8080375" cy="796925"/>
          </a:xfrm>
        </p:spPr>
        <p:txBody>
          <a:bodyPr lIns="92075" tIns="46038" rIns="92075" bIns="46038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II </a:t>
            </a:r>
            <a:r>
              <a:rPr lang="ru-RU" alt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этап </a:t>
            </a:r>
            <a:r>
              <a:rPr lang="ru-RU" altLang="ru-RU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/>
            </a:r>
            <a:br>
              <a:rPr lang="ru-RU" altLang="ru-RU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ru-RU" alt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практический экзамен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4282" y="5572127"/>
            <a:ext cx="8501122" cy="1285873"/>
          </a:xfrm>
        </p:spPr>
        <p:txBody>
          <a:bodyPr lIns="182562" tIns="46038" rIns="182562" bIns="46038"/>
          <a:lstStyle/>
          <a:p>
            <a:pPr eaLnBrk="1" hangingPunct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lang="ru-RU" altLang="ru-RU" sz="3200" dirty="0" smtClean="0">
                <a:latin typeface="Times New Roman" pitchFamily="18" charset="0"/>
                <a:cs typeface="Arial" charset="0"/>
              </a:rPr>
              <a:t>Станция №5: </a:t>
            </a:r>
          </a:p>
          <a:p>
            <a:pPr eaLnBrk="1" hangingPunct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lang="ru-RU" altLang="ru-RU" sz="3200" dirty="0" smtClean="0">
                <a:latin typeface="Times New Roman" pitchFamily="18" charset="0"/>
                <a:cs typeface="Arial" charset="0"/>
              </a:rPr>
              <a:t>УДАЛЕНИЕ ЗУБА, АНЕСТЕЗИЯ</a:t>
            </a:r>
            <a:endParaRPr lang="ru-RU" altLang="ru-RU" sz="2800" dirty="0" smtClean="0">
              <a:latin typeface="Times New Roman" pitchFamily="18" charset="0"/>
              <a:cs typeface="Arial" charset="0"/>
            </a:endParaRPr>
          </a:p>
        </p:txBody>
      </p:sp>
      <p:pic>
        <p:nvPicPr>
          <p:cNvPr id="33796" name="Picture 6" descr="Безымян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4414" cy="1092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4" y="1428736"/>
            <a:ext cx="3132333" cy="418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13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254145"/>
              </p:ext>
            </p:extLst>
          </p:nvPr>
        </p:nvGraphicFramePr>
        <p:xfrm>
          <a:off x="401032" y="620688"/>
          <a:ext cx="8352929" cy="3096343"/>
        </p:xfrm>
        <a:graphic>
          <a:graphicData uri="http://schemas.openxmlformats.org/drawingml/2006/table">
            <a:tbl>
              <a:tblPr firstRow="1" firstCol="1" bandRow="1" bandCol="1">
                <a:tableStyleId>{FABFCF23-3B69-468F-B69F-88F6DE6A72F2}</a:tableStyleId>
              </a:tblPr>
              <a:tblGrid>
                <a:gridCol w="1277587"/>
                <a:gridCol w="1446016"/>
                <a:gridCol w="1308846"/>
                <a:gridCol w="1579077"/>
                <a:gridCol w="1229235"/>
                <a:gridCol w="1512168"/>
              </a:tblGrid>
              <a:tr h="1330436"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28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Результаты практического экзамена</a:t>
                      </a: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8181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удовлетворительно</a:t>
                      </a:r>
                      <a:endParaRPr lang="ru-RU" sz="2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хорошо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отлично</a:t>
                      </a:r>
                      <a:endParaRPr lang="ru-RU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72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абс.</a:t>
                      </a:r>
                      <a:endParaRPr lang="ru-RU" sz="1600" b="1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число</a:t>
                      </a:r>
                      <a:endParaRPr lang="ru-RU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%</a:t>
                      </a:r>
                      <a:endParaRPr lang="ru-RU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абс. число</a:t>
                      </a:r>
                      <a:endParaRPr lang="ru-RU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%</a:t>
                      </a:r>
                      <a:endParaRPr lang="ru-RU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</a:rPr>
                        <a:t>абс</a:t>
                      </a:r>
                      <a:r>
                        <a:rPr lang="ru-RU" sz="1800" b="1" dirty="0">
                          <a:effectLst/>
                        </a:rPr>
                        <a:t>. число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%</a:t>
                      </a:r>
                      <a:endParaRPr lang="ru-RU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6204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</a:rPr>
                        <a:t>1,23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</a:rPr>
                        <a:t>18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</a:rPr>
                        <a:t>21,12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</a:rPr>
                        <a:t>66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</a:rPr>
                        <a:t>77,65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1012765" y="4221088"/>
            <a:ext cx="7129462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kumimoji="0" lang="ru-RU" altLang="ru-RU" sz="2800" dirty="0"/>
              <a:t>Общая успеваемость – </a:t>
            </a:r>
            <a:r>
              <a:rPr kumimoji="0" lang="ru-RU" altLang="ru-RU" sz="2800" dirty="0" smtClean="0"/>
              <a:t>100,0%</a:t>
            </a:r>
            <a:endParaRPr kumimoji="0" lang="ru-RU" altLang="ru-RU" sz="2800" dirty="0"/>
          </a:p>
          <a:p>
            <a:pPr algn="ctr">
              <a:buFont typeface="Wingdings" pitchFamily="2" charset="2"/>
              <a:buNone/>
            </a:pPr>
            <a:r>
              <a:rPr kumimoji="0" lang="ru-RU" altLang="ru-RU" sz="2800" dirty="0"/>
              <a:t>Качественный показатель – </a:t>
            </a:r>
            <a:r>
              <a:rPr kumimoji="0" lang="ru-RU" altLang="ru-RU" sz="2800" dirty="0" smtClean="0"/>
              <a:t>98,77%</a:t>
            </a:r>
            <a:endParaRPr kumimoji="0" lang="ru-RU" altLang="ru-RU" sz="2800" dirty="0"/>
          </a:p>
          <a:p>
            <a:pPr algn="ctr">
              <a:buFont typeface="Wingdings" pitchFamily="2" charset="2"/>
              <a:buNone/>
            </a:pPr>
            <a:r>
              <a:rPr kumimoji="0" lang="ru-RU" altLang="ru-RU" sz="2800" dirty="0"/>
              <a:t>Средний балл – </a:t>
            </a:r>
            <a:r>
              <a:rPr kumimoji="0" lang="ru-RU" altLang="ru-RU" sz="2800" dirty="0" smtClean="0"/>
              <a:t>4,82</a:t>
            </a:r>
            <a:endParaRPr kumimoji="0" lang="ru-RU" altLang="ru-RU" sz="2800" dirty="0"/>
          </a:p>
        </p:txBody>
      </p:sp>
    </p:spTree>
    <p:extLst>
      <p:ext uri="{BB962C8B-B14F-4D97-AF65-F5344CB8AC3E}">
        <p14:creationId xmlns:p14="http://schemas.microsoft.com/office/powerpoint/2010/main" val="164832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928802"/>
            <a:ext cx="7488832" cy="15128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lnSpc>
                <a:spcPts val="3300"/>
              </a:lnSpc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Качественный показатель практического экзамена Государственной итоговой аттестации выпускников Института стоматологии - НОЦ инновационной стоматологии в </a:t>
            </a:r>
            <a:r>
              <a:rPr lang="ru-RU" altLang="ru-RU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2 2016-2017 гг</a:t>
            </a:r>
            <a:r>
              <a:rPr lang="ru-RU" alt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.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8629287"/>
              </p:ext>
            </p:extLst>
          </p:nvPr>
        </p:nvGraphicFramePr>
        <p:xfrm>
          <a:off x="928662" y="3929066"/>
          <a:ext cx="7272288" cy="1403435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636144"/>
                <a:gridCol w="3636144"/>
              </a:tblGrid>
              <a:tr h="88529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2016</a:t>
                      </a:r>
                      <a:endParaRPr lang="ru-RU" sz="2800" dirty="0"/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2017</a:t>
                      </a:r>
                      <a:endParaRPr lang="ru-RU" sz="2800" dirty="0"/>
                    </a:p>
                  </a:txBody>
                  <a:tcPr marT="45711" marB="45711" anchor="ctr"/>
                </a:tc>
              </a:tr>
              <a:tr h="51805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97,1%</a:t>
                      </a:r>
                      <a:endParaRPr lang="ru-RU" sz="2800" dirty="0"/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98,77%</a:t>
                      </a:r>
                      <a:endParaRPr lang="ru-RU" sz="2800" dirty="0"/>
                    </a:p>
                  </a:txBody>
                  <a:tcPr marT="45711" marB="45711" anchor="ctr"/>
                </a:tc>
              </a:tr>
            </a:tbl>
          </a:graphicData>
        </a:graphic>
      </p:graphicFrame>
      <p:pic>
        <p:nvPicPr>
          <p:cNvPr id="7" name="Picture 6" descr="Безымян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3175"/>
            <a:ext cx="1407630" cy="1265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верх 4"/>
          <p:cNvSpPr/>
          <p:nvPr/>
        </p:nvSpPr>
        <p:spPr>
          <a:xfrm>
            <a:off x="4286248" y="4071942"/>
            <a:ext cx="720080" cy="1152128"/>
          </a:xfrm>
          <a:prstGeom prst="up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03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14" y="2214554"/>
            <a:ext cx="7092950" cy="10636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lnSpc>
                <a:spcPts val="3300"/>
              </a:lnSpc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Средний балл </a:t>
            </a:r>
            <a:br>
              <a:rPr lang="ru-RU" alt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ru-RU" alt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практического экзамена</a:t>
            </a:r>
            <a:br>
              <a:rPr lang="ru-RU" alt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ru-RU" alt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Государственной итоговой аттестации </a:t>
            </a:r>
            <a:br>
              <a:rPr lang="ru-RU" alt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ru-RU" alt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выпускников Института стоматологии - НОЦ инновационной стоматологии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6369804"/>
              </p:ext>
            </p:extLst>
          </p:nvPr>
        </p:nvGraphicFramePr>
        <p:xfrm>
          <a:off x="755650" y="4005263"/>
          <a:ext cx="7620000" cy="1323976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810000"/>
                <a:gridCol w="3810000"/>
              </a:tblGrid>
              <a:tr h="66198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2016 г.</a:t>
                      </a:r>
                      <a:endParaRPr lang="ru-RU" sz="28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2017 г.</a:t>
                      </a:r>
                      <a:endParaRPr lang="ru-RU" sz="2800" dirty="0"/>
                    </a:p>
                  </a:txBody>
                  <a:tcPr marT="45707" marB="45707"/>
                </a:tc>
              </a:tr>
              <a:tr h="66198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4,5</a:t>
                      </a:r>
                      <a:endParaRPr lang="ru-RU" sz="28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4,82</a:t>
                      </a:r>
                      <a:endParaRPr lang="ru-RU" sz="2800" dirty="0"/>
                    </a:p>
                  </a:txBody>
                  <a:tcPr marT="45707" marB="45707"/>
                </a:tc>
              </a:tr>
            </a:tbl>
          </a:graphicData>
        </a:graphic>
      </p:graphicFrame>
      <p:pic>
        <p:nvPicPr>
          <p:cNvPr id="40973" name="Picture 6" descr="Безымян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79578" cy="1329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верх 4"/>
          <p:cNvSpPr/>
          <p:nvPr/>
        </p:nvSpPr>
        <p:spPr>
          <a:xfrm>
            <a:off x="4205610" y="4091187"/>
            <a:ext cx="720080" cy="1152128"/>
          </a:xfrm>
          <a:prstGeom prst="up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596" y="714356"/>
            <a:ext cx="8439150" cy="555625"/>
          </a:xfrm>
        </p:spPr>
        <p:txBody>
          <a:bodyPr lIns="92075" tIns="46038" rIns="92075" bIns="46038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III </a:t>
            </a:r>
            <a:r>
              <a:rPr lang="ru-RU" alt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этап </a:t>
            </a:r>
            <a:r>
              <a:rPr lang="ru-RU" altLang="ru-RU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/>
            </a:r>
            <a:br>
              <a:rPr lang="ru-RU" altLang="ru-RU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ru-RU" alt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собеседование</a:t>
            </a:r>
          </a:p>
        </p:txBody>
      </p:sp>
      <p:pic>
        <p:nvPicPr>
          <p:cNvPr id="41988" name="Picture 6" descr="Безымян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41462" cy="120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" t="36399" r="-399" b="13201"/>
          <a:stretch/>
        </p:blipFill>
        <p:spPr>
          <a:xfrm>
            <a:off x="357158" y="4299829"/>
            <a:ext cx="8358246" cy="236953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928802"/>
            <a:ext cx="1663233" cy="2223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1928802"/>
            <a:ext cx="2928958" cy="2190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1928802"/>
            <a:ext cx="2928958" cy="2190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85786" y="357166"/>
            <a:ext cx="7861300" cy="760413"/>
          </a:xfrm>
        </p:spPr>
        <p:txBody>
          <a:bodyPr lIns="92075" tIns="46038" rIns="92075" bIns="46038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Регламентирующие документы:</a:t>
            </a:r>
            <a:r>
              <a:rPr lang="ru-RU" altLang="ru-RU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b="1" dirty="0" smtClean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052513"/>
            <a:ext cx="8532813" cy="5772150"/>
          </a:xfrm>
        </p:spPr>
        <p:txBody>
          <a:bodyPr lIns="182562" tIns="46038" rIns="182562" bIns="46038" rtlCol="0">
            <a:normAutofit/>
          </a:bodyPr>
          <a:lstStyle/>
          <a:p>
            <a:pPr algn="just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2600" b="0" dirty="0" smtClean="0">
                <a:latin typeface="Times New Roman" pitchFamily="18" charset="0"/>
                <a:cs typeface="Arial" charset="0"/>
              </a:rPr>
              <a:t>      </a:t>
            </a:r>
            <a:endParaRPr lang="ru-RU" altLang="ru-RU" sz="2800" dirty="0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340768"/>
            <a:ext cx="7488832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just" fontAlgn="auto">
              <a:lnSpc>
                <a:spcPct val="90000"/>
              </a:lnSpc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2400" dirty="0" smtClean="0"/>
              <a:t>Федеральный государственный образовательный стандарт </a:t>
            </a:r>
            <a:r>
              <a:rPr lang="ru-RU" sz="2400" dirty="0"/>
              <a:t>высшего образования по направлению подготовки 31.05.03 Стоматология (уровень </a:t>
            </a:r>
            <a:r>
              <a:rPr lang="ru-RU" sz="2400" dirty="0" err="1"/>
              <a:t>специалитета</a:t>
            </a:r>
            <a:r>
              <a:rPr lang="ru-RU" sz="2400" dirty="0"/>
              <a:t>) утвержденный приказом </a:t>
            </a:r>
            <a:r>
              <a:rPr lang="ru-RU" sz="2400" dirty="0" err="1"/>
              <a:t>Минобрнауки</a:t>
            </a:r>
            <a:r>
              <a:rPr lang="ru-RU" sz="2400" dirty="0"/>
              <a:t> России №96 от 9 февраля 2016 г.</a:t>
            </a:r>
          </a:p>
          <a:p>
            <a:pPr marL="609600" indent="-609600" algn="just" fontAlgn="auto">
              <a:lnSpc>
                <a:spcPct val="90000"/>
              </a:lnSpc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cs typeface="Times New Roman" panose="02020603050405020304" pitchFamily="18" charset="0"/>
              </a:rPr>
              <a:t>Приказ Министерства образования и науки Российской Федерации №636 от 29 июня 2015 года «Об утверждении порядка проведения государственной итоговой аттестации по образовательным программам высшего образования, программам </a:t>
            </a:r>
            <a:r>
              <a:rPr lang="ru-RU" sz="2400" dirty="0" err="1">
                <a:cs typeface="Times New Roman" panose="02020603050405020304" pitchFamily="18" charset="0"/>
              </a:rPr>
              <a:t>бакалавриата</a:t>
            </a:r>
            <a:r>
              <a:rPr lang="ru-RU" sz="2400" dirty="0">
                <a:cs typeface="Times New Roman" panose="02020603050405020304" pitchFamily="18" charset="0"/>
              </a:rPr>
              <a:t>, программам </a:t>
            </a:r>
            <a:r>
              <a:rPr lang="ru-RU" sz="2400" dirty="0" err="1">
                <a:cs typeface="Times New Roman" panose="02020603050405020304" pitchFamily="18" charset="0"/>
              </a:rPr>
              <a:t>специалитета</a:t>
            </a:r>
            <a:r>
              <a:rPr lang="ru-RU" sz="2400" dirty="0">
                <a:cs typeface="Times New Roman" panose="02020603050405020304" pitchFamily="18" charset="0"/>
              </a:rPr>
              <a:t> и программам магистратуры</a:t>
            </a:r>
            <a:r>
              <a:rPr lang="ru-RU" sz="2400" dirty="0" smtClean="0">
                <a:cs typeface="Times New Roman" panose="02020603050405020304" pitchFamily="18" charset="0"/>
              </a:rPr>
              <a:t>»</a:t>
            </a:r>
            <a:endParaRPr lang="ru-RU" sz="2400" dirty="0">
              <a:cs typeface="Times New Roman" panose="02020603050405020304" pitchFamily="18" charset="0"/>
            </a:endParaRPr>
          </a:p>
          <a:p>
            <a:pPr marL="609600" lvl="0" indent="-609600" algn="just" fontAlgn="auto">
              <a:lnSpc>
                <a:spcPct val="90000"/>
              </a:lnSpc>
              <a:buSzPct val="150000"/>
              <a:buFont typeface="Arial" panose="020B0604020202020204" pitchFamily="34" charset="0"/>
              <a:buChar char="•"/>
              <a:defRPr/>
            </a:pPr>
            <a:endParaRPr lang="ru-R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85786" y="357166"/>
            <a:ext cx="8135938" cy="865188"/>
          </a:xfrm>
        </p:spPr>
        <p:txBody>
          <a:bodyPr lIns="92075" tIns="46038" rIns="92075" bIns="46038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Результаты  собеседования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056727"/>
              </p:ext>
            </p:extLst>
          </p:nvPr>
        </p:nvGraphicFramePr>
        <p:xfrm>
          <a:off x="395536" y="2348880"/>
          <a:ext cx="8280919" cy="2037844"/>
        </p:xfrm>
        <a:graphic>
          <a:graphicData uri="http://schemas.openxmlformats.org/drawingml/2006/table">
            <a:tbl>
              <a:tblPr firstRow="1" firstCol="1" bandRow="1" bandCol="1">
                <a:tableStyleId>{FABFCF23-3B69-468F-B69F-88F6DE6A72F2}</a:tableStyleId>
              </a:tblPr>
              <a:tblGrid>
                <a:gridCol w="1266574"/>
                <a:gridCol w="1433549"/>
                <a:gridCol w="1332325"/>
                <a:gridCol w="1530701"/>
                <a:gridCol w="1277611"/>
                <a:gridCol w="1440159"/>
              </a:tblGrid>
              <a:tr h="628144"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Результат</a:t>
                      </a:r>
                      <a:r>
                        <a:rPr lang="ru-RU" sz="1800" b="1" baseline="0" dirty="0" smtClean="0">
                          <a:effectLst/>
                        </a:rPr>
                        <a:t> с</a:t>
                      </a:r>
                      <a:r>
                        <a:rPr lang="ru-RU" sz="1800" b="1" dirty="0" smtClean="0">
                          <a:effectLst/>
                        </a:rPr>
                        <a:t>обеседования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9075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удовлетворительно</a:t>
                      </a:r>
                      <a:endParaRPr lang="ru-RU" sz="2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хорошо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отлично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абс.</a:t>
                      </a:r>
                      <a:endParaRPr lang="ru-RU" sz="1600" b="1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число</a:t>
                      </a:r>
                      <a:endParaRPr lang="ru-RU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%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абс. число</a:t>
                      </a:r>
                      <a:endParaRPr lang="ru-RU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%</a:t>
                      </a:r>
                      <a:endParaRPr lang="ru-RU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</a:rPr>
                        <a:t>абс</a:t>
                      </a:r>
                      <a:r>
                        <a:rPr lang="ru-RU" sz="1800" b="1" dirty="0">
                          <a:effectLst/>
                        </a:rPr>
                        <a:t>. число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%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4953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</a:rPr>
                        <a:t>11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</a:rPr>
                        <a:t>12,94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</a:rPr>
                        <a:t>31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</a:rPr>
                        <a:t>36,47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</a:rPr>
                        <a:t>43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</a:rPr>
                        <a:t>50,59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3035" name="Прямоугольник 3"/>
          <p:cNvSpPr>
            <a:spLocks noChangeArrowheads="1"/>
          </p:cNvSpPr>
          <p:nvPr/>
        </p:nvSpPr>
        <p:spPr bwMode="auto">
          <a:xfrm>
            <a:off x="827088" y="4508500"/>
            <a:ext cx="7129462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kumimoji="0" lang="ru-RU" altLang="ru-RU" sz="2800" dirty="0"/>
              <a:t>Общая успеваемость – </a:t>
            </a:r>
            <a:r>
              <a:rPr kumimoji="0" lang="ru-RU" altLang="ru-RU" sz="2800" dirty="0" smtClean="0"/>
              <a:t>100,0%</a:t>
            </a:r>
            <a:endParaRPr kumimoji="0" lang="ru-RU" altLang="ru-RU" sz="2800" dirty="0"/>
          </a:p>
          <a:p>
            <a:pPr algn="ctr">
              <a:buFont typeface="Wingdings" pitchFamily="2" charset="2"/>
              <a:buNone/>
            </a:pPr>
            <a:r>
              <a:rPr kumimoji="0" lang="ru-RU" altLang="ru-RU" sz="2800" dirty="0"/>
              <a:t>Качественный показатель – </a:t>
            </a:r>
            <a:r>
              <a:rPr kumimoji="0" lang="ru-RU" altLang="ru-RU" sz="2800" dirty="0" smtClean="0"/>
              <a:t>87,06%</a:t>
            </a:r>
            <a:endParaRPr kumimoji="0" lang="ru-RU" altLang="ru-RU" sz="2800" dirty="0"/>
          </a:p>
          <a:p>
            <a:pPr algn="ctr">
              <a:buFont typeface="Wingdings" pitchFamily="2" charset="2"/>
              <a:buNone/>
            </a:pPr>
            <a:r>
              <a:rPr kumimoji="0" lang="ru-RU" altLang="ru-RU" sz="2800" dirty="0"/>
              <a:t>Средний балл – </a:t>
            </a:r>
            <a:r>
              <a:rPr kumimoji="0" lang="ru-RU" altLang="ru-RU" sz="2800" dirty="0" smtClean="0"/>
              <a:t>4,37</a:t>
            </a:r>
            <a:endParaRPr kumimoji="0" lang="ru-RU" altLang="ru-RU" sz="2800" dirty="0"/>
          </a:p>
        </p:txBody>
      </p:sp>
      <p:pic>
        <p:nvPicPr>
          <p:cNvPr id="5" name="Picture 6" descr="Безымян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94937" cy="107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52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7" y="2276475"/>
            <a:ext cx="6840759" cy="15128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lnSpc>
                <a:spcPts val="3300"/>
              </a:lnSpc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Качественный показатель собеседования Государственной итоговой аттестации выпускников Института стоматологии - НОЦ инновационной стоматологии в 2016- 2017 гг.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0195807"/>
              </p:ext>
            </p:extLst>
          </p:nvPr>
        </p:nvGraphicFramePr>
        <p:xfrm>
          <a:off x="900113" y="4437063"/>
          <a:ext cx="7272288" cy="1403435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636144"/>
                <a:gridCol w="3636144"/>
              </a:tblGrid>
              <a:tr h="88529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2016</a:t>
                      </a:r>
                      <a:endParaRPr lang="ru-RU" sz="2800" dirty="0"/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2017</a:t>
                      </a:r>
                      <a:endParaRPr lang="ru-RU" sz="2800" dirty="0"/>
                    </a:p>
                  </a:txBody>
                  <a:tcPr marT="45711" marB="45711" anchor="ctr"/>
                </a:tc>
              </a:tr>
              <a:tr h="51805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84,1%</a:t>
                      </a:r>
                      <a:endParaRPr lang="ru-RU" sz="2800" dirty="0"/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87,06%</a:t>
                      </a:r>
                      <a:endParaRPr lang="ru-RU" sz="2800" dirty="0"/>
                    </a:p>
                  </a:txBody>
                  <a:tcPr marT="45711" marB="45711" anchor="ctr"/>
                </a:tc>
              </a:tr>
            </a:tbl>
          </a:graphicData>
        </a:graphic>
      </p:graphicFrame>
      <p:pic>
        <p:nvPicPr>
          <p:cNvPr id="7" name="Picture 6" descr="Безымян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07630" cy="1265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верх 4"/>
          <p:cNvSpPr/>
          <p:nvPr/>
        </p:nvSpPr>
        <p:spPr>
          <a:xfrm>
            <a:off x="4175956" y="4562716"/>
            <a:ext cx="720080" cy="1152128"/>
          </a:xfrm>
          <a:prstGeom prst="up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64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28" y="2071678"/>
            <a:ext cx="7092950" cy="10636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lnSpc>
                <a:spcPts val="3300"/>
              </a:lnSpc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Средний балл </a:t>
            </a:r>
            <a:br>
              <a:rPr lang="ru-RU" alt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ru-RU" alt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собеседования Государственной итоговой аттестации </a:t>
            </a:r>
            <a:br>
              <a:rPr lang="ru-RU" alt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ru-RU" alt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выпускников Института стоматологии - НОЦ инновационной стоматологии в </a:t>
            </a:r>
            <a:r>
              <a:rPr lang="ru-RU" altLang="ru-RU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2016-2017 гг</a:t>
            </a:r>
            <a:r>
              <a:rPr lang="ru-RU" alt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. 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4379575"/>
              </p:ext>
            </p:extLst>
          </p:nvPr>
        </p:nvGraphicFramePr>
        <p:xfrm>
          <a:off x="755650" y="4005263"/>
          <a:ext cx="7620000" cy="1323976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810000"/>
                <a:gridCol w="3810000"/>
              </a:tblGrid>
              <a:tr h="66198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2016 г.</a:t>
                      </a:r>
                      <a:endParaRPr lang="ru-RU" sz="28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2017 г.</a:t>
                      </a:r>
                      <a:endParaRPr lang="ru-RU" sz="2800" dirty="0"/>
                    </a:p>
                  </a:txBody>
                  <a:tcPr marT="45707" marB="45707"/>
                </a:tc>
              </a:tr>
              <a:tr h="66198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4,2</a:t>
                      </a:r>
                      <a:endParaRPr lang="ru-RU" sz="28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4,37</a:t>
                      </a:r>
                      <a:endParaRPr lang="ru-RU" sz="2800" dirty="0"/>
                    </a:p>
                  </a:txBody>
                  <a:tcPr marT="45707" marB="45707"/>
                </a:tc>
              </a:tr>
            </a:tbl>
          </a:graphicData>
        </a:graphic>
      </p:graphicFrame>
      <p:pic>
        <p:nvPicPr>
          <p:cNvPr id="45069" name="Picture 6" descr="Безымян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08140" cy="1265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верх 4"/>
          <p:cNvSpPr/>
          <p:nvPr/>
        </p:nvSpPr>
        <p:spPr>
          <a:xfrm>
            <a:off x="4205610" y="4091187"/>
            <a:ext cx="720080" cy="1152128"/>
          </a:xfrm>
          <a:prstGeom prst="up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1052736"/>
            <a:ext cx="8135938" cy="865188"/>
          </a:xfrm>
        </p:spPr>
        <p:txBody>
          <a:bodyPr lIns="92075" tIns="46038" rIns="92075" bIns="46038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Итоговые  Результаты  ГИА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869314"/>
              </p:ext>
            </p:extLst>
          </p:nvPr>
        </p:nvGraphicFramePr>
        <p:xfrm>
          <a:off x="395536" y="2636912"/>
          <a:ext cx="8280919" cy="2037844"/>
        </p:xfrm>
        <a:graphic>
          <a:graphicData uri="http://schemas.openxmlformats.org/drawingml/2006/table">
            <a:tbl>
              <a:tblPr firstRow="1" firstCol="1" bandRow="1" bandCol="1">
                <a:tableStyleId>{FABFCF23-3B69-468F-B69F-88F6DE6A72F2}</a:tableStyleId>
              </a:tblPr>
              <a:tblGrid>
                <a:gridCol w="1266574"/>
                <a:gridCol w="1433549"/>
                <a:gridCol w="1332325"/>
                <a:gridCol w="1530701"/>
                <a:gridCol w="1277611"/>
                <a:gridCol w="1440159"/>
              </a:tblGrid>
              <a:tr h="628144"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Итоговая оценка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9075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удовлетворительно</a:t>
                      </a:r>
                      <a:endParaRPr lang="ru-RU" sz="2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хорошо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отлично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абс.</a:t>
                      </a:r>
                      <a:endParaRPr lang="ru-RU" sz="1600" b="1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число</a:t>
                      </a:r>
                      <a:endParaRPr lang="ru-RU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%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абс. число</a:t>
                      </a:r>
                      <a:endParaRPr lang="ru-RU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%</a:t>
                      </a:r>
                      <a:endParaRPr lang="ru-RU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</a:rPr>
                        <a:t>абс</a:t>
                      </a:r>
                      <a:r>
                        <a:rPr lang="ru-RU" sz="1800" b="1" dirty="0">
                          <a:effectLst/>
                        </a:rPr>
                        <a:t>. число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%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4953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+mn-ea"/>
                        </a:rPr>
                        <a:t>5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</a:rPr>
                        <a:t>5,88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</a:rPr>
                        <a:t>51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</a:rPr>
                        <a:t>60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</a:rPr>
                        <a:t>29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</a:rPr>
                        <a:t>34,12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3035" name="Прямоугольник 3"/>
          <p:cNvSpPr>
            <a:spLocks noChangeArrowheads="1"/>
          </p:cNvSpPr>
          <p:nvPr/>
        </p:nvSpPr>
        <p:spPr bwMode="auto">
          <a:xfrm>
            <a:off x="755576" y="4869160"/>
            <a:ext cx="7129462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kumimoji="0" lang="ru-RU" altLang="ru-RU" sz="2800" dirty="0"/>
              <a:t>Общая успеваемость – </a:t>
            </a:r>
            <a:r>
              <a:rPr kumimoji="0" lang="ru-RU" altLang="ru-RU" sz="2800" dirty="0" smtClean="0"/>
              <a:t>100,0%</a:t>
            </a:r>
            <a:endParaRPr kumimoji="0" lang="ru-RU" altLang="ru-RU" sz="2800" dirty="0"/>
          </a:p>
          <a:p>
            <a:pPr algn="ctr">
              <a:buFont typeface="Wingdings" pitchFamily="2" charset="2"/>
              <a:buNone/>
            </a:pPr>
            <a:r>
              <a:rPr kumimoji="0" lang="ru-RU" altLang="ru-RU" sz="2800" dirty="0"/>
              <a:t>Качественный показатель – </a:t>
            </a:r>
            <a:r>
              <a:rPr kumimoji="0" lang="ru-RU" altLang="ru-RU" sz="2800" dirty="0" smtClean="0"/>
              <a:t>94,12%</a:t>
            </a:r>
            <a:endParaRPr kumimoji="0" lang="ru-RU" altLang="ru-RU" sz="2800" dirty="0"/>
          </a:p>
          <a:p>
            <a:pPr algn="ctr">
              <a:buFont typeface="Wingdings" pitchFamily="2" charset="2"/>
              <a:buNone/>
            </a:pPr>
            <a:r>
              <a:rPr kumimoji="0" lang="ru-RU" altLang="ru-RU" sz="2800" dirty="0"/>
              <a:t>Средний балл – </a:t>
            </a:r>
            <a:r>
              <a:rPr kumimoji="0" lang="ru-RU" altLang="ru-RU" sz="2800" dirty="0" smtClean="0"/>
              <a:t>4,28</a:t>
            </a:r>
            <a:endParaRPr kumimoji="0" lang="ru-RU" altLang="ru-RU" sz="2800" dirty="0"/>
          </a:p>
        </p:txBody>
      </p:sp>
      <p:pic>
        <p:nvPicPr>
          <p:cNvPr id="5" name="Picture 6" descr="Безымян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3175"/>
            <a:ext cx="1407630" cy="1265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94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1" y="2276475"/>
            <a:ext cx="6912767" cy="15128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lnSpc>
                <a:spcPts val="3300"/>
              </a:lnSpc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Качественный показатель </a:t>
            </a:r>
            <a:br>
              <a:rPr lang="ru-RU" alt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ru-RU" alt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итоговых оценок Государственной итоговой аттестации выпускников Института стоматологии - НОЦ инновационной стоматологии в </a:t>
            </a:r>
            <a:r>
              <a:rPr lang="ru-RU" altLang="ru-RU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2016-2017 </a:t>
            </a:r>
            <a:r>
              <a:rPr lang="ru-RU" alt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гг.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8968139"/>
              </p:ext>
            </p:extLst>
          </p:nvPr>
        </p:nvGraphicFramePr>
        <p:xfrm>
          <a:off x="900113" y="4437063"/>
          <a:ext cx="7272288" cy="1403435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636144"/>
                <a:gridCol w="3636144"/>
              </a:tblGrid>
              <a:tr h="88529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2016</a:t>
                      </a:r>
                      <a:endParaRPr lang="ru-RU" sz="2800" dirty="0"/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2017</a:t>
                      </a:r>
                      <a:endParaRPr lang="ru-RU" sz="2800" dirty="0"/>
                    </a:p>
                  </a:txBody>
                  <a:tcPr marT="45711" marB="45711" anchor="ctr"/>
                </a:tc>
              </a:tr>
              <a:tr h="51805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92,8%</a:t>
                      </a:r>
                      <a:endParaRPr lang="ru-RU" sz="2800" dirty="0"/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94,12%</a:t>
                      </a:r>
                      <a:endParaRPr lang="ru-RU" sz="2800" dirty="0"/>
                    </a:p>
                  </a:txBody>
                  <a:tcPr marT="45711" marB="45711" anchor="ctr"/>
                </a:tc>
              </a:tr>
            </a:tbl>
          </a:graphicData>
        </a:graphic>
      </p:graphicFrame>
      <p:pic>
        <p:nvPicPr>
          <p:cNvPr id="7" name="Picture 6" descr="Безымян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07630" cy="1265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верх 4"/>
          <p:cNvSpPr/>
          <p:nvPr/>
        </p:nvSpPr>
        <p:spPr>
          <a:xfrm>
            <a:off x="4176217" y="4562716"/>
            <a:ext cx="720080" cy="1152128"/>
          </a:xfrm>
          <a:prstGeom prst="up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23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2348880"/>
            <a:ext cx="7344816" cy="10636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lnSpc>
                <a:spcPts val="3300"/>
              </a:lnSpc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Средний балл </a:t>
            </a:r>
            <a:br>
              <a:rPr lang="ru-RU" alt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ru-RU" alt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итоговых оценок  Государственной итоговой аттестации </a:t>
            </a:r>
            <a:br>
              <a:rPr lang="ru-RU" alt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ru-RU" alt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выпускников Института стоматологии - НОЦ инновационной стоматологии в 2016-2017 гг. 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0002332"/>
              </p:ext>
            </p:extLst>
          </p:nvPr>
        </p:nvGraphicFramePr>
        <p:xfrm>
          <a:off x="755650" y="4005263"/>
          <a:ext cx="7620000" cy="1323976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810000"/>
                <a:gridCol w="3810000"/>
              </a:tblGrid>
              <a:tr h="66198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2016</a:t>
                      </a:r>
                      <a:endParaRPr lang="ru-RU" sz="2800" dirty="0"/>
                    </a:p>
                  </a:txBody>
                  <a:tcPr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2017</a:t>
                      </a:r>
                      <a:endParaRPr lang="ru-RU" sz="2800" dirty="0"/>
                    </a:p>
                  </a:txBody>
                  <a:tcPr marT="45707" marB="45707" anchor="ctr"/>
                </a:tc>
              </a:tr>
              <a:tr h="66198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4,2</a:t>
                      </a:r>
                      <a:endParaRPr lang="ru-RU" sz="2800" dirty="0"/>
                    </a:p>
                  </a:txBody>
                  <a:tcPr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4,28</a:t>
                      </a:r>
                      <a:endParaRPr lang="ru-RU" sz="2800" dirty="0"/>
                    </a:p>
                  </a:txBody>
                  <a:tcPr marT="45707" marB="45707" anchor="ctr"/>
                </a:tc>
              </a:tr>
            </a:tbl>
          </a:graphicData>
        </a:graphic>
      </p:graphicFrame>
      <p:pic>
        <p:nvPicPr>
          <p:cNvPr id="6" name="Picture 6" descr="Безымян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3175"/>
            <a:ext cx="1407630" cy="1265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верх 4"/>
          <p:cNvSpPr/>
          <p:nvPr/>
        </p:nvSpPr>
        <p:spPr>
          <a:xfrm>
            <a:off x="4205610" y="4091187"/>
            <a:ext cx="720080" cy="1152128"/>
          </a:xfrm>
          <a:prstGeom prst="up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7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4414" y="285728"/>
            <a:ext cx="7635871" cy="1293814"/>
          </a:xfrm>
        </p:spPr>
        <p:txBody>
          <a:bodyPr lIns="92075" tIns="46038" rIns="92075" bIns="46038">
            <a:noAutofit/>
          </a:bodyPr>
          <a:lstStyle/>
          <a:p>
            <a:pPr algn="ctr" eaLnBrk="1" fontAlgn="auto" hangingPunct="1">
              <a:lnSpc>
                <a:spcPts val="3300"/>
              </a:lnSpc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Государственная экзаменационная комиссия  рекомендует: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1" y="1785926"/>
            <a:ext cx="8391554" cy="4424374"/>
          </a:xfrm>
        </p:spPr>
        <p:txBody>
          <a:bodyPr lIns="182562" tIns="46038" rIns="182562" bIns="46038"/>
          <a:lstStyle/>
          <a:p>
            <a:pPr lvl="0" algn="just"/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	1. Привести в полное соответствие </a:t>
            </a:r>
            <a:r>
              <a:rPr lang="ru-RU" sz="2800" b="0" dirty="0" err="1" smtClean="0">
                <a:latin typeface="Times New Roman" pitchFamily="18" charset="0"/>
                <a:cs typeface="Times New Roman" pitchFamily="18" charset="0"/>
              </a:rPr>
              <a:t>чек-листы</a:t>
            </a: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 для государственной итоговой аттестации выпускников с </a:t>
            </a:r>
            <a:r>
              <a:rPr lang="ru-RU" sz="2800" b="0" dirty="0" err="1" smtClean="0">
                <a:latin typeface="Times New Roman" pitchFamily="18" charset="0"/>
                <a:cs typeface="Times New Roman" pitchFamily="18" charset="0"/>
              </a:rPr>
              <a:t>чек-листами</a:t>
            </a: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 для первичной аккредитации специалистов.</a:t>
            </a:r>
          </a:p>
          <a:p>
            <a:pPr lvl="0" algn="just"/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	2. При проведении практических занятий по дисциплине «Челюстно-лицевая и </a:t>
            </a:r>
            <a:r>
              <a:rPr lang="ru-RU" sz="2800" b="0" dirty="0" err="1" smtClean="0">
                <a:latin typeface="Times New Roman" pitchFamily="18" charset="0"/>
                <a:cs typeface="Times New Roman" pitchFamily="18" charset="0"/>
              </a:rPr>
              <a:t>гнатическая</a:t>
            </a: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 хирургия» в </a:t>
            </a: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семестре усилить подготовку по практическим навыкам  «Анестезия в стоматологической практике», «Удаление зубов».</a:t>
            </a:r>
          </a:p>
          <a:p>
            <a:pPr marL="609600" indent="-609600" eaLnBrk="1" hangingPunct="1">
              <a:lnSpc>
                <a:spcPts val="3000"/>
              </a:lnSpc>
              <a:buFont typeface="Wingdings" pitchFamily="2" charset="2"/>
              <a:buAutoNum type="arabicPeriod"/>
            </a:pPr>
            <a:endParaRPr lang="ru-RU" altLang="ru-RU" sz="2400" dirty="0" smtClean="0">
              <a:latin typeface="Times New Roman" pitchFamily="18" charset="0"/>
              <a:cs typeface="Arial" charset="0"/>
            </a:endParaRPr>
          </a:p>
        </p:txBody>
      </p:sp>
      <p:pic>
        <p:nvPicPr>
          <p:cNvPr id="46084" name="Picture 6" descr="Безымян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6830" cy="109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14348" y="0"/>
            <a:ext cx="8080375" cy="936625"/>
          </a:xfrm>
        </p:spPr>
        <p:txBody>
          <a:bodyPr lIns="92075" tIns="46038" rIns="92075" bIns="46038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Заключение ГЭК:</a:t>
            </a:r>
            <a:r>
              <a:rPr lang="ru-RU" alt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</a:p>
        </p:txBody>
      </p:sp>
      <p:pic>
        <p:nvPicPr>
          <p:cNvPr id="47107" name="Picture 6" descr="Безымян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1296988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285860"/>
            <a:ext cx="8678892" cy="5383228"/>
          </a:xfrm>
        </p:spPr>
        <p:txBody>
          <a:bodyPr lIns="182562" tIns="46038" rIns="182562" bIns="46038"/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dirty="0" smtClean="0">
                <a:cs typeface="Arial" charset="0"/>
              </a:rPr>
              <a:t>	</a:t>
            </a:r>
            <a:r>
              <a:rPr lang="ru-RU" altLang="ru-RU" sz="2700" b="0" dirty="0" smtClean="0">
                <a:latin typeface="Times New Roman" pitchFamily="18" charset="0"/>
                <a:cs typeface="Arial" charset="0"/>
              </a:rPr>
              <a:t>Качество подготовки выпускников соответствует требованиям, предъявляемым регламентирующими документами, подготовка и проведение Государственной итоговой аттестации в Институте стоматологии - НОЦ инновационной стоматологии в 2017 году осуществлялась на высоком уровне.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700" b="0" dirty="0" smtClean="0">
                <a:latin typeface="Times New Roman" pitchFamily="18" charset="0"/>
                <a:cs typeface="Arial" charset="0"/>
              </a:rPr>
              <a:t>	Государственная экзаменационная комиссия высоко оценивает работу, проведенную коллективом университета, руководством Института стоматологии - НОЦ инновационной стоматологии и выпускающими кафедрами по подготовке и проведению экзаменов Государственной итоговой аттестации.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700" b="0" dirty="0" smtClean="0">
                <a:latin typeface="Times New Roman" pitchFamily="18" charset="0"/>
                <a:cs typeface="Arial" charset="0"/>
              </a:rPr>
              <a:t>	</a:t>
            </a:r>
            <a:r>
              <a:rPr lang="ru-RU" altLang="ru-RU" sz="2800" b="0" dirty="0" smtClean="0">
                <a:latin typeface="Times New Roman" pitchFamily="18" charset="0"/>
                <a:cs typeface="Arial" charset="0"/>
              </a:rPr>
              <a:t>Подготовлено</a:t>
            </a:r>
            <a:r>
              <a:rPr lang="ru-RU" altLang="ru-RU" sz="2800" b="0" dirty="0" smtClean="0">
                <a:solidFill>
                  <a:schemeClr val="bg2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ru-RU" altLang="ru-RU" sz="2800" b="0" dirty="0" smtClean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85</a:t>
            </a:r>
            <a:r>
              <a:rPr lang="ru-RU" altLang="ru-RU" sz="2800" b="0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ru-RU" altLang="ru-RU" sz="2800" b="0" dirty="0" smtClean="0">
                <a:latin typeface="Times New Roman" pitchFamily="18" charset="0"/>
                <a:cs typeface="Arial" charset="0"/>
              </a:rPr>
              <a:t>выпускников,  из них </a:t>
            </a:r>
            <a:r>
              <a:rPr lang="ru-RU" altLang="ru-RU" sz="2800" b="0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10 </a:t>
            </a:r>
            <a:r>
              <a:rPr lang="ru-RU" altLang="ru-RU" sz="2800" b="0" dirty="0" smtClean="0">
                <a:latin typeface="Times New Roman" pitchFamily="18" charset="0"/>
                <a:cs typeface="Arial" charset="0"/>
              </a:rPr>
              <a:t>выпускников получили диплом с отличием.</a:t>
            </a:r>
            <a:endParaRPr lang="ru-RU" altLang="ru-RU" sz="2800" b="0" dirty="0" smtClean="0">
              <a:solidFill>
                <a:schemeClr val="bg2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News_2318_13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4763"/>
            <a:ext cx="9144001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71660" y="5934669"/>
            <a:ext cx="7895368" cy="923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rial" pitchFamily="34" charset="0"/>
              </a:rPr>
              <a:t>Благодарю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504" y="784461"/>
            <a:ext cx="8641655" cy="6119812"/>
          </a:xfrm>
        </p:spPr>
        <p:txBody>
          <a:bodyPr lIns="182562" tIns="46038" rIns="182562" bIns="46038"/>
          <a:lstStyle/>
          <a:p>
            <a:pPr marL="609600" lvl="0" indent="-609600" algn="just" fontAlgn="auto">
              <a:lnSpc>
                <a:spcPct val="90000"/>
              </a:lnSpc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порядке проведения государственной итоговой аттестации по программам высшего образования - программам </a:t>
            </a:r>
            <a:r>
              <a:rPr lang="ru-RU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бакалавриата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программам </a:t>
            </a:r>
            <a:r>
              <a:rPr lang="ru-RU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специалитета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программам магистратуры в ГБОУ ВПО </a:t>
            </a:r>
            <a:r>
              <a:rPr lang="ru-RU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КрасГМУ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им. проф. В,Ф. </a:t>
            </a:r>
            <a:r>
              <a:rPr lang="ru-RU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Войно-Ясенецкого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Минздрава России от 19 ноября 2015 года.</a:t>
            </a:r>
          </a:p>
          <a:p>
            <a:pPr marL="609600" lvl="0" indent="-609600" algn="just" fontAlgn="auto">
              <a:lnSpc>
                <a:spcPct val="90000"/>
              </a:lnSpc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о проведении ГИА выпускников Института стоматологии-НОЦ Инновационной стоматологии ГБОУ ВПО </a:t>
            </a:r>
            <a:r>
              <a:rPr lang="ru-RU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КрасГМУ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им. проф. В.Ф. </a:t>
            </a:r>
            <a:r>
              <a:rPr lang="ru-RU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Войно-Ясенецкого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Минздрава России от 25 февраля 2016 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года.</a:t>
            </a:r>
          </a:p>
          <a:p>
            <a:pPr marL="609600" lvl="0" indent="-609600" algn="just" fontAlgn="auto">
              <a:lnSpc>
                <a:spcPct val="90000"/>
              </a:lnSpc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ректора </a:t>
            </a:r>
            <a:r>
              <a:rPr lang="ru-RU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КрасГМУ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«Об организации государственной итоговой аттестации выпускников Института стоматологии-НОЦ инновационной стоматологии по специальности 31.05.03 – Стоматология в 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году» от 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мая 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№ 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347 ст.,</a:t>
            </a:r>
            <a:endParaRPr lang="ru-RU" altLang="ru-RU" sz="2400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55576" y="0"/>
            <a:ext cx="7861300" cy="760413"/>
          </a:xfrm>
          <a:prstGeom prst="rect">
            <a:avLst/>
          </a:prstGeom>
        </p:spPr>
        <p:txBody>
          <a:bodyPr vert="horz" lIns="92075" tIns="46038" rIns="92075" bIns="46038" rtlCol="0" anchor="b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 spc="-6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kumimoji="0" lang="ru-RU" altLang="ru-RU" sz="32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Регламентирующие документы:</a:t>
            </a:r>
            <a:r>
              <a:rPr kumimoji="0" lang="ru-RU" altLang="ru-RU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altLang="ru-RU" b="1" dirty="0" smtClean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 descr="Безымян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64886" cy="122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28662" y="0"/>
            <a:ext cx="7743854" cy="2376487"/>
          </a:xfrm>
        </p:spPr>
        <p:txBody>
          <a:bodyPr lIns="92075" tIns="46038" rIns="92075" bIns="46038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altLang="ru-RU" sz="3200" b="1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Этапы Государственной итоговой аттестации по специальности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31.05.03</a:t>
            </a:r>
            <a:r>
              <a:rPr lang="ru-RU" sz="2800" b="1" dirty="0"/>
              <a:t> </a:t>
            </a:r>
            <a:r>
              <a:rPr lang="ru-RU" altLang="ru-RU" sz="3200" b="1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- «Стоматология»: </a:t>
            </a:r>
            <a:endParaRPr lang="ru-RU" altLang="ru-RU" sz="2800" b="1" dirty="0" smtClean="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7652" name="Прямоугольник 1"/>
          <p:cNvSpPr>
            <a:spLocks noChangeArrowheads="1"/>
          </p:cNvSpPr>
          <p:nvPr/>
        </p:nvSpPr>
        <p:spPr bwMode="auto">
          <a:xfrm>
            <a:off x="214282" y="2924175"/>
            <a:ext cx="8678893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ru-RU" altLang="ru-RU" sz="3200" b="1" dirty="0"/>
              <a:t>Тестирование </a:t>
            </a:r>
            <a:r>
              <a:rPr kumimoji="0" lang="ru-RU" altLang="ru-RU" sz="3200" b="1" dirty="0" smtClean="0"/>
              <a:t>14.06.2017 </a:t>
            </a:r>
            <a:r>
              <a:rPr kumimoji="0" lang="ru-RU" altLang="ru-RU" sz="2800" b="1" dirty="0"/>
              <a:t>г.</a:t>
            </a:r>
            <a:r>
              <a:rPr kumimoji="0" lang="ru-RU" altLang="ru-RU" sz="3200" b="1" dirty="0"/>
              <a:t> </a:t>
            </a:r>
            <a:br>
              <a:rPr kumimoji="0" lang="ru-RU" altLang="ru-RU" sz="3200" b="1" dirty="0"/>
            </a:br>
            <a:r>
              <a:rPr kumimoji="0" lang="ru-RU" altLang="ru-RU" sz="3200" b="1" dirty="0"/>
              <a:t>Практический экзамен </a:t>
            </a:r>
            <a:r>
              <a:rPr lang="ru-RU" altLang="ru-RU" sz="3200" b="1" dirty="0"/>
              <a:t/>
            </a:r>
            <a:br>
              <a:rPr lang="ru-RU" altLang="ru-RU" sz="3200" b="1" dirty="0"/>
            </a:br>
            <a:r>
              <a:rPr lang="ru-RU" altLang="ru-RU" b="1" dirty="0"/>
              <a:t>       </a:t>
            </a:r>
            <a:r>
              <a:rPr lang="ru-RU" altLang="ru-RU" sz="2800" b="1" dirty="0"/>
              <a:t>специальные навыки</a:t>
            </a:r>
            <a:r>
              <a:rPr lang="ru-RU" altLang="ru-RU" sz="3600" b="1" dirty="0"/>
              <a:t> </a:t>
            </a:r>
            <a:r>
              <a:rPr kumimoji="0" lang="ru-RU" altLang="ru-RU" sz="3200" b="1" dirty="0" smtClean="0"/>
              <a:t>17, 19, 20.06.2017</a:t>
            </a:r>
            <a:r>
              <a:rPr kumimoji="0" lang="ru-RU" altLang="ru-RU" sz="3600" b="1" dirty="0" smtClean="0"/>
              <a:t> </a:t>
            </a:r>
            <a:r>
              <a:rPr kumimoji="0" lang="ru-RU" altLang="ru-RU" sz="2800" b="1" dirty="0"/>
              <a:t>г</a:t>
            </a:r>
            <a:r>
              <a:rPr kumimoji="0" lang="ru-RU" altLang="ru-RU" sz="2800" b="1" dirty="0" smtClean="0"/>
              <a:t>.</a:t>
            </a:r>
            <a:r>
              <a:rPr kumimoji="0" lang="ru-RU" altLang="ru-RU" sz="3600" b="1" dirty="0"/>
              <a:t/>
            </a:r>
            <a:br>
              <a:rPr kumimoji="0" lang="ru-RU" altLang="ru-RU" sz="3600" b="1" dirty="0"/>
            </a:br>
            <a:r>
              <a:rPr kumimoji="0" lang="ru-RU" altLang="ru-RU" sz="3200" b="1" dirty="0"/>
              <a:t>Собеседование </a:t>
            </a:r>
          </a:p>
          <a:p>
            <a:r>
              <a:rPr kumimoji="0" lang="ru-RU" altLang="ru-RU" sz="2800" b="1" dirty="0"/>
              <a:t>с выведением единой итоговой оценки </a:t>
            </a:r>
            <a:r>
              <a:rPr kumimoji="0" lang="ru-RU" altLang="ru-RU" sz="3200" b="1" dirty="0" smtClean="0"/>
              <a:t>22.06.2017 </a:t>
            </a:r>
            <a:r>
              <a:rPr kumimoji="0" lang="ru-RU" altLang="ru-RU" sz="3200" b="1" dirty="0"/>
              <a:t>г.</a:t>
            </a:r>
            <a:endParaRPr lang="ru-RU" alt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42910" y="500042"/>
            <a:ext cx="8080375" cy="720725"/>
          </a:xfrm>
        </p:spPr>
        <p:txBody>
          <a:bodyPr lIns="92075" tIns="46038" rIns="92075" bIns="46038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I </a:t>
            </a:r>
            <a:r>
              <a:rPr lang="ru-RU" alt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этап </a:t>
            </a:r>
            <a:br>
              <a:rPr lang="ru-RU" alt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ru-RU" alt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тестирование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5720" y="1675284"/>
            <a:ext cx="3241055" cy="5182716"/>
          </a:xfrm>
        </p:spPr>
        <p:txBody>
          <a:bodyPr lIns="182562" tIns="46038" rIns="182562" bIns="46038"/>
          <a:lstStyle/>
          <a:p>
            <a:pPr algn="just" eaLnBrk="1" hangingPunct="1">
              <a:lnSpc>
                <a:spcPct val="90000"/>
              </a:lnSpc>
            </a:pPr>
            <a:r>
              <a:rPr lang="ru-RU" altLang="ru-RU" sz="2200" b="0" dirty="0" smtClean="0">
                <a:latin typeface="Times New Roman" pitchFamily="18" charset="0"/>
                <a:cs typeface="Arial" charset="0"/>
              </a:rPr>
              <a:t>Итоговое тестирование - 14 </a:t>
            </a:r>
            <a:r>
              <a:rPr lang="ru-RU" altLang="ru-RU" sz="2200" b="0" dirty="0">
                <a:latin typeface="Times New Roman" pitchFamily="18" charset="0"/>
                <a:cs typeface="Arial" charset="0"/>
              </a:rPr>
              <a:t>июня </a:t>
            </a:r>
            <a:r>
              <a:rPr lang="ru-RU" altLang="ru-RU" sz="2200" b="0" dirty="0" smtClean="0">
                <a:latin typeface="Times New Roman" pitchFamily="18" charset="0"/>
                <a:cs typeface="Arial" charset="0"/>
              </a:rPr>
              <a:t>2017 г. в 9.00. </a:t>
            </a:r>
            <a:endParaRPr lang="ru-RU" altLang="ru-RU" sz="2200" b="0" dirty="0">
              <a:latin typeface="Times New Roman" pitchFamily="18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2200" b="0" dirty="0" smtClean="0">
                <a:latin typeface="Times New Roman" pitchFamily="18" charset="0"/>
                <a:cs typeface="Arial" charset="0"/>
              </a:rPr>
              <a:t>Для каждого выпускника программой был сгенерирован индивидуальный вариант из 100 вопросов, для ответа на тестовые задания каждому экзаменуемому отводилось 90 минут.</a:t>
            </a:r>
          </a:p>
        </p:txBody>
      </p:sp>
      <p:pic>
        <p:nvPicPr>
          <p:cNvPr id="28676" name="Picture 6" descr="Безымян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414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3" t="18861" r="7475"/>
          <a:stretch/>
        </p:blipFill>
        <p:spPr>
          <a:xfrm>
            <a:off x="4000496" y="1536788"/>
            <a:ext cx="4599743" cy="26927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t="15001" r="19288" b="27600"/>
          <a:stretch/>
        </p:blipFill>
        <p:spPr>
          <a:xfrm>
            <a:off x="4000496" y="4500570"/>
            <a:ext cx="4598166" cy="207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68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24134"/>
              </p:ext>
            </p:extLst>
          </p:nvPr>
        </p:nvGraphicFramePr>
        <p:xfrm>
          <a:off x="323528" y="260648"/>
          <a:ext cx="8425185" cy="4358096"/>
        </p:xfrm>
        <a:graphic>
          <a:graphicData uri="http://schemas.openxmlformats.org/drawingml/2006/table">
            <a:tbl>
              <a:tblPr firstRow="1" firstCol="1" bandRow="1" bandCol="1">
                <a:tableStyleId>{FABFCF23-3B69-468F-B69F-88F6DE6A72F2}</a:tableStyleId>
              </a:tblPr>
              <a:tblGrid>
                <a:gridCol w="1307502"/>
                <a:gridCol w="1479873"/>
                <a:gridCol w="1475669"/>
                <a:gridCol w="1479873"/>
                <a:gridCol w="1572364"/>
                <a:gridCol w="1109904"/>
              </a:tblGrid>
              <a:tr h="726704"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32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Результаты тестирования</a:t>
                      </a:r>
                      <a:endParaRPr lang="ru-RU" sz="3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5" marR="6858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46309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</a:rPr>
                        <a:t>70-79%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удовлетворительно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5" marR="6858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</a:rPr>
                        <a:t>80-89%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хорошо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5" marR="6858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</a:rPr>
                        <a:t>90-100%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отлично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5" marR="6858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016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effectLst/>
                        </a:rPr>
                        <a:t>абс</a:t>
                      </a:r>
                      <a:r>
                        <a:rPr lang="ru-RU" sz="2400" b="1" dirty="0">
                          <a:effectLst/>
                        </a:rPr>
                        <a:t>.</a:t>
                      </a:r>
                      <a:endParaRPr lang="ru-RU" sz="20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число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%</a:t>
                      </a:r>
                      <a:endParaRPr lang="ru-RU" sz="2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effectLst/>
                        </a:rPr>
                        <a:t>абс</a:t>
                      </a:r>
                      <a:r>
                        <a:rPr lang="ru-RU" sz="2400" b="1" dirty="0">
                          <a:effectLst/>
                        </a:rPr>
                        <a:t>. число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%</a:t>
                      </a:r>
                      <a:endParaRPr lang="ru-RU" sz="2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effectLst/>
                        </a:rPr>
                        <a:t>абс</a:t>
                      </a:r>
                      <a:r>
                        <a:rPr lang="ru-RU" sz="2400" b="1" dirty="0">
                          <a:effectLst/>
                        </a:rPr>
                        <a:t>. число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%</a:t>
                      </a:r>
                      <a:endParaRPr lang="ru-RU" sz="2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5" marR="68585" marT="0" marB="0" anchor="ctr"/>
                </a:tc>
              </a:tr>
              <a:tr h="12786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+mn-lt"/>
                          <a:ea typeface="+mn-ea"/>
                        </a:rPr>
                        <a:t>2</a:t>
                      </a:r>
                      <a:endParaRPr lang="ru-RU" sz="2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5" marR="6858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+mn-lt"/>
                          <a:ea typeface="+mn-ea"/>
                        </a:rPr>
                        <a:t>2,35</a:t>
                      </a:r>
                      <a:endParaRPr lang="ru-RU" sz="2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37</a:t>
                      </a:r>
                      <a:endParaRPr lang="ru-RU" sz="2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5" marR="6858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43,53</a:t>
                      </a:r>
                      <a:endParaRPr lang="ru-RU" sz="2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+mn-lt"/>
                          <a:ea typeface="+mn-ea"/>
                        </a:rPr>
                        <a:t>46</a:t>
                      </a:r>
                      <a:endParaRPr lang="ru-RU" sz="2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5" marR="6858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+mn-lt"/>
                          <a:ea typeface="+mn-ea"/>
                        </a:rPr>
                        <a:t>54,12</a:t>
                      </a:r>
                      <a:endParaRPr lang="ru-RU" sz="2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5" marR="68585" marT="0" marB="0" anchor="ctr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39552" y="4797152"/>
            <a:ext cx="81369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kumimoji="0" lang="ru-RU" altLang="ru-RU" sz="2400" dirty="0"/>
              <a:t>Всего – </a:t>
            </a:r>
            <a:r>
              <a:rPr kumimoji="0" lang="ru-RU" altLang="ru-RU" sz="2400" dirty="0" smtClean="0"/>
              <a:t>85 </a:t>
            </a:r>
            <a:r>
              <a:rPr kumimoji="0" lang="ru-RU" altLang="ru-RU" sz="2400" dirty="0"/>
              <a:t>выпускников. </a:t>
            </a:r>
            <a:endParaRPr kumimoji="0" lang="ru-RU" altLang="ru-RU" sz="2400" dirty="0" smtClean="0"/>
          </a:p>
          <a:p>
            <a:pPr algn="ctr">
              <a:buFont typeface="Wingdings" pitchFamily="2" charset="2"/>
              <a:buNone/>
            </a:pPr>
            <a:r>
              <a:rPr kumimoji="0" lang="ru-RU" altLang="ru-RU" sz="2400" dirty="0" smtClean="0"/>
              <a:t>Общая </a:t>
            </a:r>
            <a:r>
              <a:rPr kumimoji="0" lang="ru-RU" altLang="ru-RU" sz="2400" dirty="0"/>
              <a:t>успеваемость – </a:t>
            </a:r>
            <a:r>
              <a:rPr kumimoji="0" lang="ru-RU" altLang="ru-RU" sz="2400" dirty="0" smtClean="0"/>
              <a:t>100,0%</a:t>
            </a:r>
            <a:endParaRPr kumimoji="0" lang="ru-RU" altLang="ru-RU" sz="2400" dirty="0"/>
          </a:p>
          <a:p>
            <a:pPr algn="ctr">
              <a:buFont typeface="Wingdings" pitchFamily="2" charset="2"/>
              <a:buNone/>
            </a:pPr>
            <a:r>
              <a:rPr kumimoji="0" lang="ru-RU" altLang="ru-RU" sz="2400" dirty="0"/>
              <a:t>Качественный показатель </a:t>
            </a:r>
            <a:r>
              <a:rPr kumimoji="0" lang="ru-RU" altLang="ru-RU" sz="2000" dirty="0"/>
              <a:t>–</a:t>
            </a:r>
            <a:r>
              <a:rPr kumimoji="0" lang="ru-RU" altLang="ru-RU" sz="2400" dirty="0"/>
              <a:t> </a:t>
            </a:r>
            <a:r>
              <a:rPr kumimoji="0" lang="ru-RU" altLang="ru-RU" sz="2400" dirty="0" smtClean="0"/>
              <a:t>97,65%</a:t>
            </a:r>
            <a:endParaRPr kumimoji="0" lang="ru-RU" altLang="ru-RU" sz="2400" dirty="0"/>
          </a:p>
          <a:p>
            <a:pPr algn="ctr">
              <a:buFont typeface="Wingdings" pitchFamily="2" charset="2"/>
              <a:buNone/>
            </a:pPr>
            <a:r>
              <a:rPr kumimoji="0" lang="ru-RU" altLang="ru-RU" sz="2400" dirty="0"/>
              <a:t>Средний балл – </a:t>
            </a:r>
            <a:r>
              <a:rPr kumimoji="0" lang="ru-RU" altLang="ru-RU" sz="2400" dirty="0" smtClean="0"/>
              <a:t>4,52</a:t>
            </a:r>
            <a:endParaRPr kumimoji="0" lang="ru-RU" altLang="ru-RU" sz="2000" dirty="0"/>
          </a:p>
        </p:txBody>
      </p:sp>
    </p:spTree>
    <p:extLst>
      <p:ext uri="{BB962C8B-B14F-4D97-AF65-F5344CB8AC3E}">
        <p14:creationId xmlns:p14="http://schemas.microsoft.com/office/powerpoint/2010/main" val="72498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700808"/>
            <a:ext cx="8141221" cy="15128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lnSpc>
                <a:spcPts val="3300"/>
              </a:lnSpc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Качественный показатель этапа тестирования Государственной итоговой аттестации выпускников Института стоматологии - НОЦ инновационной стоматологии в 2016- 2017 гг.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7944079"/>
              </p:ext>
            </p:extLst>
          </p:nvPr>
        </p:nvGraphicFramePr>
        <p:xfrm>
          <a:off x="900113" y="4437063"/>
          <a:ext cx="7272288" cy="1403435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636144"/>
                <a:gridCol w="3636144"/>
              </a:tblGrid>
              <a:tr h="88529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2016</a:t>
                      </a:r>
                      <a:endParaRPr lang="ru-RU" sz="2800" dirty="0"/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2017</a:t>
                      </a:r>
                      <a:endParaRPr lang="ru-RU" sz="2800" dirty="0"/>
                    </a:p>
                  </a:txBody>
                  <a:tcPr marT="45711" marB="45711" anchor="ctr"/>
                </a:tc>
              </a:tr>
              <a:tr h="51805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81,0%</a:t>
                      </a:r>
                      <a:endParaRPr lang="ru-RU" sz="2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97,65%</a:t>
                      </a:r>
                      <a:endParaRPr lang="ru-RU" sz="2800" dirty="0"/>
                    </a:p>
                  </a:txBody>
                  <a:tcPr marT="45711" marB="45711"/>
                </a:tc>
              </a:tr>
            </a:tbl>
          </a:graphicData>
        </a:graphic>
      </p:graphicFrame>
      <p:pic>
        <p:nvPicPr>
          <p:cNvPr id="7" name="Picture 6" descr="Безымян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66375" cy="1138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верх 4"/>
          <p:cNvSpPr/>
          <p:nvPr/>
        </p:nvSpPr>
        <p:spPr>
          <a:xfrm>
            <a:off x="4141972" y="4562716"/>
            <a:ext cx="720080" cy="1152128"/>
          </a:xfrm>
          <a:prstGeom prst="up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77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2071678"/>
            <a:ext cx="7416824" cy="10636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lnSpc>
                <a:spcPts val="3300"/>
              </a:lnSpc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Средний балл этапа тестирования </a:t>
            </a:r>
            <a:br>
              <a:rPr lang="ru-RU" alt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ru-RU" alt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Государственной итоговой аттестации </a:t>
            </a:r>
            <a:br>
              <a:rPr lang="ru-RU" alt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ru-RU" alt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выпускников Института стоматологии - НОЦ инновационной стоматологии в </a:t>
            </a:r>
            <a:r>
              <a:rPr lang="ru-RU" altLang="ru-RU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2016-2017 гг</a:t>
            </a:r>
            <a:r>
              <a:rPr lang="ru-RU" alt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. 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9905583"/>
              </p:ext>
            </p:extLst>
          </p:nvPr>
        </p:nvGraphicFramePr>
        <p:xfrm>
          <a:off x="755650" y="4005263"/>
          <a:ext cx="7620000" cy="1323976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810000"/>
                <a:gridCol w="3810000"/>
              </a:tblGrid>
              <a:tr h="66198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2016</a:t>
                      </a:r>
                      <a:endParaRPr lang="ru-RU" sz="2800" dirty="0"/>
                    </a:p>
                  </a:txBody>
                  <a:tcPr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2017</a:t>
                      </a:r>
                      <a:endParaRPr lang="ru-RU" sz="2800" dirty="0"/>
                    </a:p>
                  </a:txBody>
                  <a:tcPr marT="45707" marB="45707" anchor="ctr"/>
                </a:tc>
              </a:tr>
              <a:tr h="66198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4,20</a:t>
                      </a:r>
                      <a:endParaRPr lang="ru-RU" sz="2800" dirty="0"/>
                    </a:p>
                  </a:txBody>
                  <a:tcPr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4,52</a:t>
                      </a:r>
                      <a:endParaRPr lang="ru-RU" sz="2800" dirty="0"/>
                    </a:p>
                  </a:txBody>
                  <a:tcPr marT="45707" marB="45707" anchor="ctr"/>
                </a:tc>
              </a:tr>
            </a:tbl>
          </a:graphicData>
        </a:graphic>
      </p:graphicFrame>
      <p:pic>
        <p:nvPicPr>
          <p:cNvPr id="6" name="Picture 6" descr="Безымян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14414" cy="109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верх 4"/>
          <p:cNvSpPr/>
          <p:nvPr/>
        </p:nvSpPr>
        <p:spPr>
          <a:xfrm>
            <a:off x="4205610" y="4091187"/>
            <a:ext cx="720080" cy="1152128"/>
          </a:xfrm>
          <a:prstGeom prst="up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42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1472" y="428604"/>
            <a:ext cx="8080375" cy="796925"/>
          </a:xfrm>
        </p:spPr>
        <p:txBody>
          <a:bodyPr lIns="92075" tIns="46038" rIns="92075" bIns="46038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II </a:t>
            </a:r>
            <a:r>
              <a:rPr lang="ru-RU" alt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этап </a:t>
            </a:r>
            <a:r>
              <a:rPr lang="ru-RU" altLang="ru-RU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/>
            </a:r>
            <a:br>
              <a:rPr lang="ru-RU" altLang="ru-RU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ru-RU" alt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практический экзамен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4282" y="2214554"/>
            <a:ext cx="3714776" cy="4071966"/>
          </a:xfrm>
        </p:spPr>
        <p:txBody>
          <a:bodyPr lIns="182562" tIns="46038" rIns="182562" bIns="46038"/>
          <a:lstStyle/>
          <a:p>
            <a:pPr eaLnBrk="1" hangingPunct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lang="ru-RU" altLang="ru-RU" sz="2800" b="0" dirty="0">
                <a:latin typeface="Times New Roman" pitchFamily="18" charset="0"/>
                <a:cs typeface="Arial" charset="0"/>
              </a:rPr>
              <a:t>П</a:t>
            </a:r>
            <a:r>
              <a:rPr lang="ru-RU" altLang="ru-RU" sz="2800" b="0" dirty="0" smtClean="0">
                <a:latin typeface="Times New Roman" pitchFamily="18" charset="0"/>
                <a:cs typeface="Arial" charset="0"/>
              </a:rPr>
              <a:t>роведен на базе кафедры-центра </a:t>
            </a:r>
            <a:r>
              <a:rPr lang="ru-RU" altLang="ru-RU" sz="2800" b="0" dirty="0" err="1" smtClean="0">
                <a:latin typeface="Times New Roman" pitchFamily="18" charset="0"/>
                <a:cs typeface="Arial" charset="0"/>
              </a:rPr>
              <a:t>симуляционных</a:t>
            </a:r>
            <a:r>
              <a:rPr lang="ru-RU" altLang="ru-RU" sz="2800" b="0" dirty="0" smtClean="0">
                <a:latin typeface="Times New Roman" pitchFamily="18" charset="0"/>
                <a:cs typeface="Arial" charset="0"/>
              </a:rPr>
              <a:t> технологий с использованием высокотехнологичных симуляторов общеврачебных и специальных стоматологических навыков.</a:t>
            </a:r>
          </a:p>
        </p:txBody>
      </p:sp>
      <p:pic>
        <p:nvPicPr>
          <p:cNvPr id="33796" name="Picture 6" descr="Безымян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70782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5" r="9838"/>
          <a:stretch/>
        </p:blipFill>
        <p:spPr>
          <a:xfrm>
            <a:off x="3929058" y="2143116"/>
            <a:ext cx="4492949" cy="41679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ining">
  <a:themeElements>
    <a:clrScheme name="Train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CC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E2FF"/>
      </a:accent5>
      <a:accent6>
        <a:srgbClr val="E7E700"/>
      </a:accent6>
      <a:hlink>
        <a:srgbClr val="FF0033"/>
      </a:hlink>
      <a:folHlink>
        <a:srgbClr val="3366FF"/>
      </a:folHlink>
    </a:clrScheme>
    <a:fontScheme name="Train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rain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CC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E2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2565</TotalTime>
  <Words>609</Words>
  <Application>Microsoft Office PowerPoint</Application>
  <PresentationFormat>Экран (4:3)</PresentationFormat>
  <Paragraphs>169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Training</vt:lpstr>
      <vt:lpstr>Главная</vt:lpstr>
      <vt:lpstr>Отчёт  о проведении Государственной итоговой аттестации  выпускников института стоматологии - НОЦ инновационной стоматологии ФГБОУ ВО «КрасГМУ  им. проф. В.Ф. Войно-Ясенецкого» Минздрава России  в 2017 г.  Председатель ГЭК специальности «Стоматология», к.м.н. С.А. Моисеенко 23.06.2017 г.</vt:lpstr>
      <vt:lpstr>Регламентирующие документы: </vt:lpstr>
      <vt:lpstr>Презентация PowerPoint</vt:lpstr>
      <vt:lpstr>Этапы Государственной итоговой аттестации по специальности 31.05.03  - «Стоматология»: </vt:lpstr>
      <vt:lpstr>I этап  тестирование</vt:lpstr>
      <vt:lpstr>Презентация PowerPoint</vt:lpstr>
      <vt:lpstr>Качественный показатель этапа тестирования Государственной итоговой аттестации выпускников Института стоматологии - НОЦ инновационной стоматологии в 2016- 2017 гг.</vt:lpstr>
      <vt:lpstr>Средний балл этапа тестирования   Государственной итоговой аттестации  выпускников Института стоматологии - НОЦ инновационной стоматологии в 2016-2017 гг. </vt:lpstr>
      <vt:lpstr>II этап  практический экзамен</vt:lpstr>
      <vt:lpstr>II этап  практический экзамен</vt:lpstr>
      <vt:lpstr>II этап  практический экзамен</vt:lpstr>
      <vt:lpstr>II этап  практический экзамен</vt:lpstr>
      <vt:lpstr>II этап  практический экзамен</vt:lpstr>
      <vt:lpstr>II этап  практический экзамен</vt:lpstr>
      <vt:lpstr>II этап  практический экзамен</vt:lpstr>
      <vt:lpstr>Презентация PowerPoint</vt:lpstr>
      <vt:lpstr>Качественный показатель практического экзамена Государственной итоговой аттестации выпускников Института стоматологии - НОЦ инновационной стоматологии в 2 2016-2017 гг.</vt:lpstr>
      <vt:lpstr>Средний балл  практического экзамена  Государственной итоговой аттестации  выпускников Института стоматологии - НОЦ инновационной стоматологии</vt:lpstr>
      <vt:lpstr>III этап  собеседование</vt:lpstr>
      <vt:lpstr>Результаты  собеседования</vt:lpstr>
      <vt:lpstr>Качественный показатель собеседования Государственной итоговой аттестации выпускников Института стоматологии - НОЦ инновационной стоматологии в 2016- 2017 гг.</vt:lpstr>
      <vt:lpstr>Средний балл  собеседования Государственной итоговой аттестации  выпускников Института стоматологии - НОЦ инновационной стоматологии в 2016-2017 гг. </vt:lpstr>
      <vt:lpstr>Итоговые  Результаты  ГИА</vt:lpstr>
      <vt:lpstr>Качественный показатель  итоговых оценок Государственной итоговой аттестации выпускников Института стоматологии - НОЦ инновационной стоматологии в 2016-2017 гг.</vt:lpstr>
      <vt:lpstr>Средний балл  итоговых оценок  Государственной итоговой аттестации  выпускников Института стоматологии - НОЦ инновационной стоматологии в 2016-2017 гг. </vt:lpstr>
      <vt:lpstr>Государственная экзаменационная комиссия  рекомендует:</vt:lpstr>
      <vt:lpstr>Заключение ГЭК: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320</cp:revision>
  <dcterms:created xsi:type="dcterms:W3CDTF">2007-06-18T11:46:09Z</dcterms:created>
  <dcterms:modified xsi:type="dcterms:W3CDTF">2017-06-22T11:37:50Z</dcterms:modified>
</cp:coreProperties>
</file>