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0" r:id="rId12"/>
    <p:sldId id="266" r:id="rId13"/>
    <p:sldId id="271" r:id="rId14"/>
    <p:sldId id="267" r:id="rId15"/>
    <p:sldId id="269" r:id="rId16"/>
    <p:sldId id="268" r:id="rId17"/>
    <p:sldId id="272" r:id="rId18"/>
    <p:sldId id="273" r:id="rId19"/>
    <p:sldId id="276" r:id="rId20"/>
    <p:sldId id="274" r:id="rId21"/>
    <p:sldId id="278" r:id="rId22"/>
    <p:sldId id="279" r:id="rId23"/>
    <p:sldId id="280" r:id="rId24"/>
    <p:sldId id="275" r:id="rId25"/>
    <p:sldId id="281" r:id="rId26"/>
    <p:sldId id="282" r:id="rId27"/>
    <p:sldId id="283" r:id="rId28"/>
    <p:sldId id="285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E4242-850B-4A50-97B7-A8E57B4200C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059B9-BA4D-415C-A787-2D78527F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059B9-BA4D-415C-A787-2D78527F77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8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4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3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7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7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6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3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3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7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6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4AECBB-C516-4951-9222-FCFCDB8E74D9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D4E4F49-F40C-4FD3-9384-A626DEC69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Расщелина верхней губы. Классификация, диагностика, Диспансеризация.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12239" y="3848669"/>
            <a:ext cx="3084394" cy="225187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Выполнил ординатор</a:t>
            </a:r>
          </a:p>
          <a:p>
            <a:r>
              <a:rPr lang="ru-RU" dirty="0">
                <a:solidFill>
                  <a:schemeClr val="tx1"/>
                </a:solidFill>
              </a:rPr>
              <a:t>кафедры стоматологии ИПО по специальности «стоматология детского возраста»</a:t>
            </a:r>
          </a:p>
          <a:p>
            <a:r>
              <a:rPr lang="ru-RU" dirty="0">
                <a:solidFill>
                  <a:schemeClr val="tx1"/>
                </a:solidFill>
              </a:rPr>
              <a:t>Шиговдинова Т.В.</a:t>
            </a:r>
          </a:p>
          <a:p>
            <a:r>
              <a:rPr lang="ru-RU" dirty="0">
                <a:solidFill>
                  <a:schemeClr val="tx1"/>
                </a:solidFill>
              </a:rPr>
              <a:t>рецензент к.м.н., доцент </a:t>
            </a:r>
            <a:r>
              <a:rPr lang="ru-RU" dirty="0" err="1">
                <a:solidFill>
                  <a:schemeClr val="tx1"/>
                </a:solidFill>
              </a:rPr>
              <a:t>Буянкина</a:t>
            </a:r>
            <a:r>
              <a:rPr lang="ru-RU" dirty="0">
                <a:solidFill>
                  <a:schemeClr val="tx1"/>
                </a:solidFill>
              </a:rPr>
              <a:t> Р. Г.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1319" y="154625"/>
            <a:ext cx="9648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</a:p>
          <a:p>
            <a:pPr algn="ctr"/>
            <a:r>
              <a:rPr lang="ru-RU" sz="1400" dirty="0" smtClean="0"/>
              <a:t>Министерства здравоохранения Российской Федерации</a:t>
            </a:r>
          </a:p>
          <a:p>
            <a:pPr algn="ctr"/>
            <a:r>
              <a:rPr lang="ru-RU" sz="1400" dirty="0" smtClean="0"/>
              <a:t>Кафедра стоматологии ИПО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5133" y="6315080"/>
            <a:ext cx="1911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Красноярск,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47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23" t="23823" r="14792" b="11452"/>
          <a:stretch/>
        </p:blipFill>
        <p:spPr>
          <a:xfrm>
            <a:off x="941695" y="1651378"/>
            <a:ext cx="4991539" cy="3389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274" y="614150"/>
            <a:ext cx="833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 скрытая расщелина верхней губы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720" y="1651378"/>
            <a:ext cx="4968671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5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Скрытая расщелина верхней губы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арактеризуется тем, что нет нарушения целостности кожного покрова губы. Сбоку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фильтрума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 вертикальное вдавление кожи, под которым определяется расщепление круговой мышцы рта. Дефект особенно заметен при функциональной нагрузке.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5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Врожденная неполная расщелина верхней губы(скрытая)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30" t="23111" r="12917" b="11066"/>
          <a:stretch/>
        </p:blipFill>
        <p:spPr>
          <a:xfrm>
            <a:off x="4844955" y="1535746"/>
            <a:ext cx="5581935" cy="377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0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Неполная расщелина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арактеризуется наличием расщепления верхней губы, не достигающим нижнего отдела наружного носового отверстия (ноздри). Губа не срастается только в нижних ее отделах, а у основания носа имеется правильно развитый участок тканей («мостик»). При данной патологии может быть деформация носа.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1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Врожденная неполная расщелина верхней губы (двусторонняя)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5" t="19646" r="52492" b="8134"/>
          <a:stretch/>
        </p:blipFill>
        <p:spPr>
          <a:xfrm>
            <a:off x="5540990" y="1063050"/>
            <a:ext cx="3398294" cy="47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Полная изолированная расщелина верхней губы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расщепление тканей верхней губы на всем протяжении - от красной каймы до нижнего носового хода. При этом всегда имеется деформация кожно-хрящевого отдела носа. При односторонней расщелине верхней губы имеется уплощение и растяжение крыла носа на больной стороне. Кончик носа смещен в больную сторону, ноздря на этой стороне широкая, а перегородка носа выгнута в здоровую сторону.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4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Врожденная полная расщелина верхней губы (односторонняя)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17" t="24483" r="8647" b="9506"/>
          <a:stretch/>
        </p:blipFill>
        <p:spPr>
          <a:xfrm>
            <a:off x="4817658" y="1718458"/>
            <a:ext cx="5677469" cy="3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69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Врожденная полная расщелина верхней губы (односторонняя)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односторонних полных расщелинах верхней губы и неба клинически определяется полная расщелина верхней губы с деформацией кожно-хрящевого отдела носа, далее расщелина альвеолярного отростка верхней челюсти (обычно в области второго резца), а также расщелина твердого неба с одной стороны и полная расщелина мягкого неба. Помимо этого имеется типичная деформация альвеолярного отростка верхней челюсти за счет смещения малого фрагмента к средней линии и кзади.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40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4770" y="1009934"/>
            <a:ext cx="7819030" cy="4088856"/>
          </a:xfrm>
        </p:spPr>
        <p:txBody>
          <a:bodyPr/>
          <a:lstStyle/>
          <a:p>
            <a:r>
              <a:rPr lang="ru-RU" b="1" dirty="0" smtClean="0"/>
              <a:t>Диагноз расщелина губы и неба является клиническим и устанавливается на основании визуального осмотра, антропометрических, рентгенологических и ультразвуковых методов исследований.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5204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хирургия достигла значительных успехов в вопросах устранения дефектов и деформаций верхней губы и дефектов неба. Если ребенок здоров, хорошо прибывает в весе, операция на губе и носе проводится, начиная с трехмесячного возраста, и называется первичной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хейлоринопластикой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зависимости от вида врожденной расщелины верхней губы, альвеолярного отростка и нёба, сопутствующей деформации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костнохрящевого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остова носа, а также от объема хирургического вмешательства первичные операции можно разделить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хейлопластику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ринохейлопластику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ринохейлогнатопластику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Первичная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хейлопластика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предусматривает восстановление анатомически правильной формы верхней губы и целостности круговой мышцы рта по всей высоте губы.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1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пороки развития лица, челюстей и зубов - это достаточно частые, а, нередко, и тяжелые заболевания, представляющие одну из сложных проблем челюстно-лицевой хирургии и хирургической стоматологии.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врожденные пороки развития челюстно-лицевой области у детей часто являются не только медицинской, но и социальной проблемой, что требует комплекса мероприятий, направленных на профилактику этих заболеваний, а также на лечение и реабилитацию больных с этой патологией.</a:t>
            </a:r>
          </a:p>
        </p:txBody>
      </p:sp>
    </p:spTree>
    <p:extLst>
      <p:ext uri="{BB962C8B-B14F-4D97-AF65-F5344CB8AC3E}">
        <p14:creationId xmlns:p14="http://schemas.microsoft.com/office/powerpoint/2010/main" val="2101863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Диспансеризация детей с врожденной расщелиной губы и неба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звено диспансерной помощи – осмотр родившегося ребенка в родильном доме, психотерапевтическая беседа с родителями, организация правильного ухода и кормления. Второе звено – комплексный осмотр больного ребенка по выписке из родильного дома всеми специалистами в центре диспансеризации. Здесь составляется индивидуальный план лечения, определяются сроки хирургического лечения, частота посещений специалистов.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специалистами, входящими в центр диспансеризации, являются: педиатр, хирург-стоматолог, </a:t>
            </a:r>
            <a:r>
              <a:rPr lang="ru-RU" b="1" u="sng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</a:t>
            </a:r>
            <a:r>
              <a:rPr lang="ru-RU" b="1" u="sng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логопед, отоларинголог, психоневролог, генетик. Каждый специалист имеет четко определенные задачи.</a:t>
            </a:r>
            <a:endParaRPr lang="ru-RU" b="1" u="sng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1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3" y="1064525"/>
            <a:ext cx="7573370" cy="4047912"/>
          </a:xfrm>
        </p:spPr>
        <p:txBody>
          <a:bodyPr>
            <a:normAutofit/>
          </a:bodyPr>
          <a:lstStyle/>
          <a:p>
            <a:r>
              <a:rPr lang="ru-RU" dirty="0" smtClean="0"/>
              <a:t>Хирург-стоматолог определяет сроки и объем хирургического лечения. У ряда детей вопрос об очередности и объеме хирургического вмешательства хирург решает совместно с </a:t>
            </a:r>
            <a:r>
              <a:rPr lang="ru-RU" dirty="0" err="1" smtClean="0"/>
              <a:t>ортодонтом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Задачей хирургического лечения врожденных расщелин является восстановление правильной анатомической формы и функции губы и неба. К операции детей готовят </a:t>
            </a:r>
            <a:r>
              <a:rPr lang="ru-RU" dirty="0" err="1" smtClean="0"/>
              <a:t>хирургистоматолог</a:t>
            </a:r>
            <a:r>
              <a:rPr lang="ru-RU" dirty="0" smtClean="0"/>
              <a:t>, анестезиолог и педиатр.</a:t>
            </a:r>
          </a:p>
        </p:txBody>
      </p:sp>
    </p:spTree>
    <p:extLst>
      <p:ext uri="{BB962C8B-B14F-4D97-AF65-F5344CB8AC3E}">
        <p14:creationId xmlns:p14="http://schemas.microsoft.com/office/powerpoint/2010/main" val="332184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Ортодонт</a:t>
            </a:r>
            <a:r>
              <a:rPr lang="ru-RU" dirty="0" smtClean="0"/>
              <a:t> осуществляет контроль за постнатальным развитием верхней челюсти, обеспечивая на ранних стадиях роста челюстей гармонию размеров и взаимоотношения зубных дуг. В зависимости от характера расщелины альвеолярного отростка и неба ортодонтическое лечение может начаться до и после операции на губе и небе. Предоперационное ортодонтическое лечение создает благоприятные условия для пластики неба, а у отдельных больных и для пластики верхней губы. От результатов ортодонтического лечения в значительной степени зависит постановка звуков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22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период формирования речи, начиная с 4—5 лет, логопед занимается с ребенком непосредственно, приучая его к сознательным речевым движениям. Лечение заключается в тренировке речевого выдоха, физическом развитии органов речи и выработке правильной речевой артикуляции.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017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4769" y="1201003"/>
            <a:ext cx="8023747" cy="4211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Задачи комплексного лечения детей с расщелинами верхней губы и неба следующие: </a:t>
            </a:r>
          </a:p>
          <a:p>
            <a:pPr marL="0" indent="0">
              <a:buNone/>
            </a:pPr>
            <a:r>
              <a:rPr lang="ru-RU" dirty="0" smtClean="0"/>
              <a:t>1) своевременное устранение хирургическим путем основных анатомических нарушений, связанных с наличием расщелины; </a:t>
            </a:r>
          </a:p>
          <a:p>
            <a:pPr marL="0" indent="0">
              <a:buNone/>
            </a:pPr>
            <a:r>
              <a:rPr lang="ru-RU" dirty="0" smtClean="0"/>
              <a:t>2) ортодонтическое исправление имеющихся деформаций и предотвращение развития вторичных деформаций челюстей; </a:t>
            </a:r>
          </a:p>
          <a:p>
            <a:pPr marL="0" indent="0">
              <a:buNone/>
            </a:pPr>
            <a:r>
              <a:rPr lang="ru-RU" dirty="0" smtClean="0"/>
              <a:t>3) постановка у ребенка правильной речи путем тренировки внешнего дыхания и развития правильной речевой артикуляции; </a:t>
            </a:r>
          </a:p>
          <a:p>
            <a:pPr marL="0" indent="0">
              <a:buNone/>
            </a:pPr>
            <a:r>
              <a:rPr lang="ru-RU" dirty="0" smtClean="0"/>
              <a:t>4) обеспечение нормального общего физического развития ребенка в целом (своевременная стоматологическая и отоларингологическая санация, общеукрепляющее лечение и др.).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u="sng" dirty="0" smtClean="0">
                <a:solidFill>
                  <a:srgbClr val="FF0000"/>
                </a:solidFill>
              </a:rPr>
              <a:t>Диспансерное наблюдение должно начинаться с момента рождения ребенка и продолжаться до 14—15 лет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8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диспансерного наблюдения и лечения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Центры диспансеризации должны состоять из поликлинического отделения с лечебно-диагностическими кабинетами для перечисленных специалистов и хирургического стоматологического стационара.</a:t>
            </a:r>
          </a:p>
          <a:p>
            <a:endParaRPr lang="ru-RU" dirty="0" smtClean="0"/>
          </a:p>
          <a:p>
            <a:r>
              <a:rPr lang="ru-RU" dirty="0" smtClean="0"/>
              <a:t>Продолжительность и объем профилактических мероприятий и лечения зависят от степени тяжести врожденной патологии. Все дети с расщелиной верхней губы и неба в зависимости от диагноза делятся на четыре основные группы. В пятую группу входят дети, имеющие, кроме расщелин губы и неба, врожденную патологию ЦНС.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48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расщелины верхней губы и неба относятся к числу наиболее тяжелых пороков развития челюстно-лицевой области, большинство детей с этим пороком с момента рождения – инвалиды и нуждаются в длительном комплексном специализированном лечении, особом уходе и воспитании.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таких жизненно важных функций, как дыхание, питание и речь, эстетические дефекты, сопутствующие врожденной расщелине верхней губы и неба, пагубно сказываются на общем физическом и интеллектуальном развитии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2723347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Хирургические методы лечения детей с врожденной расщелиной верхней губы и неба: Учебное пособие / С.В. </a:t>
            </a:r>
            <a:r>
              <a:rPr lang="ru-RU" dirty="0" err="1"/>
              <a:t>Чуйкин</a:t>
            </a:r>
            <a:r>
              <a:rPr lang="ru-RU" dirty="0"/>
              <a:t>, Н.А. </a:t>
            </a:r>
            <a:r>
              <a:rPr lang="ru-RU" dirty="0" err="1"/>
              <a:t>Давлетшин</a:t>
            </a:r>
            <a:r>
              <a:rPr lang="ru-RU" dirty="0"/>
              <a:t>, С.В. Аверьянов, О.С. </a:t>
            </a:r>
            <a:r>
              <a:rPr lang="ru-RU" dirty="0" err="1"/>
              <a:t>Чуйкин</a:t>
            </a:r>
            <a:r>
              <a:rPr lang="ru-RU" dirty="0"/>
              <a:t> – Уфа: Изд-во ГОУ ВПО «Башкирский государственный медицинский университет </a:t>
            </a:r>
            <a:r>
              <a:rPr lang="ru-RU" dirty="0" err="1"/>
              <a:t>Росздрава</a:t>
            </a:r>
            <a:r>
              <a:rPr lang="ru-RU" dirty="0"/>
              <a:t>», 2011. – 160 с., 111 </a:t>
            </a:r>
            <a:r>
              <a:rPr lang="ru-RU" dirty="0" err="1"/>
              <a:t>илл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Стоматология детского возраста. Учебник в 3-х частях. Часть 3. Ортодонтия Л. С. </a:t>
            </a:r>
            <a:r>
              <a:rPr lang="ru-RU" dirty="0" err="1"/>
              <a:t>Персин</a:t>
            </a:r>
            <a:r>
              <a:rPr lang="ru-RU" dirty="0"/>
              <a:t> 2016 </a:t>
            </a:r>
            <a:r>
              <a:rPr lang="ru-RU" dirty="0" smtClean="0"/>
              <a:t>г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Специальные вопросы ортодонтии: учеб.-метод. пособие / И. В. Токаревич [и др.]. – Минск: БГМУ, 2011. – 113 с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Елизарова В.М., Стоматология детского </a:t>
            </a:r>
            <a:r>
              <a:rPr lang="ru-RU" dirty="0" smtClean="0"/>
              <a:t>возраста. : </a:t>
            </a:r>
            <a:r>
              <a:rPr lang="ru-RU" dirty="0"/>
              <a:t>учебник / В. М. Елизарова [и др.]. - 2-е изд., </a:t>
            </a:r>
            <a:r>
              <a:rPr lang="ru-RU" dirty="0" err="1"/>
              <a:t>перераб</a:t>
            </a:r>
            <a:r>
              <a:rPr lang="ru-RU" dirty="0"/>
              <a:t>. и доп. - в 3 ч. - М. : ГЭОТАР-Медиа, 2016. - 480 с. 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Детская челюстно-лицевая хирургия</a:t>
            </a:r>
            <a:r>
              <a:rPr lang="ru-RU" dirty="0"/>
              <a:t> : учебно-методическое пособие для обучающихся по подготовке к практическим занятиям по основной профессиональной образовательной программе высшего образования − программе </a:t>
            </a:r>
            <a:r>
              <a:rPr lang="ru-RU" dirty="0" err="1"/>
              <a:t>специалитета</a:t>
            </a:r>
            <a:r>
              <a:rPr lang="ru-RU" dirty="0"/>
              <a:t> по специальности 31.05.03 «Стоматология» / А. И. </a:t>
            </a:r>
            <a:r>
              <a:rPr lang="ru-RU" dirty="0" err="1"/>
              <a:t>Пылков</a:t>
            </a:r>
            <a:r>
              <a:rPr lang="ru-RU" dirty="0"/>
              <a:t>, Н. И. Лобанова, Т. С. Ткаченко, П. И. </a:t>
            </a:r>
            <a:r>
              <a:rPr lang="ru-RU" dirty="0" err="1"/>
              <a:t>Голавский</a:t>
            </a:r>
            <a:r>
              <a:rPr lang="ru-RU" dirty="0"/>
              <a:t>. – Кемерово, 2020. –189 с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Топольницкий</a:t>
            </a:r>
            <a:r>
              <a:rPr lang="ru-RU" dirty="0"/>
              <a:t> О.З., 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Стоматология детского возраста. Часть 2. Хирургия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[Электронный ресурс] : учебник / О.З.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Топольницкий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[и др.]. - в 3 ч. - М. : ГЭОТАР-Медиа, 2016. - 320 с. 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Леонтьев В.К., 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Детская терапевтическая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стоматология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Под ред. В.К. Леонтьева, Л.П.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Кисельниковой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М. : ГЭОТАР-Медиа, 2010. - 896 с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665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230806" y="2347415"/>
            <a:ext cx="6359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5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и 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Физические факторы:</a:t>
            </a:r>
          </a:p>
          <a:p>
            <a:pPr marL="0" indent="0">
              <a:buNone/>
            </a:pPr>
            <a:r>
              <a:rPr lang="ru-RU" dirty="0" smtClean="0"/>
              <a:t> − механические (перенесённые аборты, неправильное положение плода, опухоли матки, многоплодная беременность, травмы матери в первые месяцы беременности и т.д.)</a:t>
            </a:r>
          </a:p>
          <a:p>
            <a:pPr marL="0" indent="0">
              <a:buNone/>
            </a:pPr>
            <a:r>
              <a:rPr lang="ru-RU" dirty="0" smtClean="0"/>
              <a:t> − термические (гипертермия) </a:t>
            </a:r>
          </a:p>
          <a:p>
            <a:pPr marL="0" indent="0">
              <a:buNone/>
            </a:pPr>
            <a:r>
              <a:rPr lang="ru-RU" dirty="0" smtClean="0"/>
              <a:t>− ионизирующее облучение (внешнее и внутреннее)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27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Химические факторы: − гипоксия (анемия, токсикоз у беременных, маточные кровотечения, хронический алкоголизм и т.д.)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неполноценное и несбалансированное питание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гормональные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дискорреляции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(сахарный диабет, заболевания щитовидной железы у беременной,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тератогенные яды (бензин, формальдегид, соли тяжёлых металлов, окись азота, пары ртути, алкоголь 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лекарственные вещества (химиопрепараты, гормоны коры надпочечников, инсулин, витамин А, салицилаты,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диазепам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7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3. Биологические факторы: − вирусы (коревой краснухи, кори, </a:t>
            </a:r>
            <a:r>
              <a:rPr lang="ru-RU" dirty="0" err="1" smtClean="0"/>
              <a:t>цитомегаловирус</a:t>
            </a:r>
            <a:r>
              <a:rPr lang="ru-RU" dirty="0" smtClean="0"/>
              <a:t>, простого герпеса, эпидемического паротита, ветряной оспы) </a:t>
            </a:r>
          </a:p>
          <a:p>
            <a:pPr marL="0" indent="0">
              <a:buNone/>
            </a:pPr>
            <a:r>
              <a:rPr lang="ru-RU" dirty="0" smtClean="0"/>
              <a:t>− бактерии и их токсины</a:t>
            </a:r>
          </a:p>
          <a:p>
            <a:pPr marL="0" indent="0">
              <a:buNone/>
            </a:pPr>
            <a:r>
              <a:rPr lang="ru-RU" dirty="0" smtClean="0"/>
              <a:t> − простейшие </a:t>
            </a:r>
          </a:p>
          <a:p>
            <a:pPr marL="0" indent="0">
              <a:buNone/>
            </a:pPr>
            <a:r>
              <a:rPr lang="ru-RU" dirty="0" smtClean="0"/>
              <a:t>4. Психические факторы (вызывающие </a:t>
            </a:r>
            <a:r>
              <a:rPr lang="ru-RU" dirty="0" err="1" smtClean="0"/>
              <a:t>гиперадреналинемию</a:t>
            </a:r>
            <a:r>
              <a:rPr lang="ru-RU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97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Эндогенные причины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− Патологическая наследственность (</a:t>
            </a:r>
            <a:r>
              <a:rPr lang="ru-RU" dirty="0" err="1" smtClean="0"/>
              <a:t>доменантным</a:t>
            </a:r>
            <a:r>
              <a:rPr lang="ru-RU" dirty="0" smtClean="0"/>
              <a:t> или рецессивным путём)</a:t>
            </a:r>
          </a:p>
          <a:p>
            <a:pPr marL="0" indent="0">
              <a:buNone/>
            </a:pPr>
            <a:r>
              <a:rPr lang="ru-RU" dirty="0" smtClean="0"/>
              <a:t>− Биологическая неполноценность половых клеток (неправильный образ жизни; вредные привычки: алкоголь, курение, наркотики)</a:t>
            </a:r>
          </a:p>
          <a:p>
            <a:pPr marL="0" indent="0">
              <a:buNone/>
            </a:pPr>
            <a:r>
              <a:rPr lang="ru-RU" dirty="0" smtClean="0"/>
              <a:t>− Влияние возраста и пола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76073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90" y="215000"/>
            <a:ext cx="10298373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различных стационарах и центрах широко используется классификация расщелин по МКБ-10.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5589" y="982639"/>
            <a:ext cx="7969154" cy="5194324"/>
          </a:xfrm>
        </p:spPr>
        <p:txBody>
          <a:bodyPr numCol="2">
            <a:normAutofit fontScale="70000" lnSpcReduction="20000"/>
          </a:bodyPr>
          <a:lstStyle/>
          <a:p>
            <a:r>
              <a:rPr lang="ru-RU" dirty="0" smtClean="0"/>
              <a:t>Класс XII – болезни кожи и подкожной клетчатки</a:t>
            </a:r>
          </a:p>
          <a:p>
            <a:r>
              <a:rPr lang="ru-RU" dirty="0" smtClean="0"/>
              <a:t>Q35. – Расщелина неба.</a:t>
            </a:r>
          </a:p>
          <a:p>
            <a:r>
              <a:rPr lang="ru-RU" dirty="0" smtClean="0"/>
              <a:t>Q35.0 – Расщелина твердого неба двусторонняя.</a:t>
            </a:r>
          </a:p>
          <a:p>
            <a:r>
              <a:rPr lang="ru-RU" dirty="0" smtClean="0"/>
              <a:t>Q35.1. – Расщелина твердого неба односторонняя.</a:t>
            </a:r>
          </a:p>
          <a:p>
            <a:r>
              <a:rPr lang="ru-RU" dirty="0" smtClean="0"/>
              <a:t>Q35.2. – Расщелина мягкого неба двусторонняя.</a:t>
            </a:r>
          </a:p>
          <a:p>
            <a:r>
              <a:rPr lang="ru-RU" dirty="0" smtClean="0"/>
              <a:t>Q35.3. – Расщелина мягкого неба односторонняя.</a:t>
            </a:r>
          </a:p>
          <a:p>
            <a:r>
              <a:rPr lang="ru-RU" dirty="0" smtClean="0"/>
              <a:t>Q35.4. – Расщелина твердого и мягкого неба двусторонняя.</a:t>
            </a:r>
          </a:p>
          <a:p>
            <a:r>
              <a:rPr lang="ru-RU" dirty="0" smtClean="0"/>
              <a:t>Q35.5. - Расщелина твердого и мягкого неба односторонняя.</a:t>
            </a:r>
          </a:p>
          <a:p>
            <a:r>
              <a:rPr lang="ru-RU" dirty="0" smtClean="0"/>
              <a:t>Q35.6. – Срединная расщелина неба.</a:t>
            </a:r>
          </a:p>
          <a:p>
            <a:r>
              <a:rPr lang="ru-RU" dirty="0" smtClean="0"/>
              <a:t>Q35.7. – Расщелина язычка.</a:t>
            </a:r>
          </a:p>
          <a:p>
            <a:r>
              <a:rPr lang="ru-RU" dirty="0" smtClean="0"/>
              <a:t>Q35.8. – Расщелина неба неуточненная двусторонняя.</a:t>
            </a:r>
          </a:p>
          <a:p>
            <a:r>
              <a:rPr lang="ru-RU" dirty="0" smtClean="0"/>
              <a:t>Q35.9. – Расщелина неба неуточненная односторонняя.</a:t>
            </a:r>
          </a:p>
          <a:p>
            <a:r>
              <a:rPr lang="ru-RU" dirty="0" smtClean="0"/>
              <a:t>Q36. – Расщелина губы.</a:t>
            </a:r>
          </a:p>
          <a:p>
            <a:r>
              <a:rPr lang="ru-RU" dirty="0" smtClean="0"/>
              <a:t>Q36.0. – Расщелина губы двусторонняя.</a:t>
            </a:r>
          </a:p>
          <a:p>
            <a:r>
              <a:rPr lang="ru-RU" dirty="0" smtClean="0"/>
              <a:t>Q36.1. – Расщелина губы срединная.</a:t>
            </a:r>
          </a:p>
          <a:p>
            <a:r>
              <a:rPr lang="ru-RU" dirty="0" smtClean="0"/>
              <a:t>Q36.9. – Расщелина губы односторонняя.</a:t>
            </a:r>
          </a:p>
          <a:p>
            <a:r>
              <a:rPr lang="ru-RU" dirty="0" smtClean="0"/>
              <a:t>Q37. – Расщелина губы и неба.</a:t>
            </a:r>
          </a:p>
          <a:p>
            <a:r>
              <a:rPr lang="ru-RU" dirty="0" smtClean="0"/>
              <a:t>Q37.0. – Расщелина твердого неба и губы двусторонняя.</a:t>
            </a:r>
          </a:p>
          <a:p>
            <a:r>
              <a:rPr lang="ru-RU" dirty="0" smtClean="0"/>
              <a:t>Q37.1. – Расщелина твердого неба и губы односторонняя.</a:t>
            </a:r>
          </a:p>
          <a:p>
            <a:r>
              <a:rPr lang="ru-RU" dirty="0" smtClean="0"/>
              <a:t>Q37.2. – Расщелина мягкого неба и губы двусторонняя.</a:t>
            </a:r>
          </a:p>
          <a:p>
            <a:r>
              <a:rPr lang="ru-RU" dirty="0" smtClean="0"/>
              <a:t>Q37.3. – Расщелина мягкого неба и губы односторонняя.</a:t>
            </a:r>
          </a:p>
          <a:p>
            <a:r>
              <a:rPr lang="ru-RU" dirty="0" smtClean="0"/>
              <a:t>Q37.4. – Расщелина твердого и мягкого неба и губы двусторонняя.</a:t>
            </a:r>
          </a:p>
          <a:p>
            <a:r>
              <a:rPr lang="ru-RU" dirty="0" smtClean="0"/>
              <a:t>Q37.5. – Расщелина твердого и мягкого неба и губы односторонняя.</a:t>
            </a:r>
          </a:p>
          <a:p>
            <a:r>
              <a:rPr lang="ru-RU" dirty="0" smtClean="0"/>
              <a:t>Q37.8. – Двусторонняя расщелина неба и губы неуточненная.</a:t>
            </a:r>
          </a:p>
          <a:p>
            <a:r>
              <a:rPr lang="ru-RU" dirty="0" smtClean="0"/>
              <a:t>Q37.9. – Односторонняя расщелина неба и губы неуточненная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7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704" y="894107"/>
            <a:ext cx="7984509" cy="50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Классификация расщелин верхней губы (ММСИ)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Врожденная скрытая расщелина верхней губы (односторонняя или двусторонняя).</a:t>
            </a:r>
          </a:p>
          <a:p>
            <a:pPr marL="0" indent="0">
              <a:buNone/>
            </a:pPr>
            <a:r>
              <a:rPr lang="ru-RU" dirty="0" smtClean="0"/>
              <a:t>2. Врожденная неполная расщелина верхней губы:</a:t>
            </a:r>
          </a:p>
          <a:p>
            <a:r>
              <a:rPr lang="ru-RU" dirty="0" smtClean="0"/>
              <a:t>а) без деформации кожно-хрящевого отдела носа (односторонняя или двусторонняя);</a:t>
            </a:r>
          </a:p>
          <a:p>
            <a:r>
              <a:rPr lang="ru-RU" dirty="0" smtClean="0"/>
              <a:t>б) с деформацией кожно-хрящевого отдела носа (односторонняя или двусторонняя).</a:t>
            </a:r>
          </a:p>
          <a:p>
            <a:pPr marL="0" indent="0">
              <a:buNone/>
            </a:pPr>
            <a:r>
              <a:rPr lang="ru-RU" dirty="0" smtClean="0"/>
              <a:t>3. Врожденная полная расщелина верхней губы (односторонняя или двусторонняя).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8658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76</TotalTime>
  <Words>1624</Words>
  <Application>Microsoft Office PowerPoint</Application>
  <PresentationFormat>Широкоэкранный</PresentationFormat>
  <Paragraphs>110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Calibri</vt:lpstr>
      <vt:lpstr>Corbel</vt:lpstr>
      <vt:lpstr>Times New Roman</vt:lpstr>
      <vt:lpstr>Wingdings</vt:lpstr>
      <vt:lpstr>Wingdings 2</vt:lpstr>
      <vt:lpstr>Рама</vt:lpstr>
      <vt:lpstr>Расщелина верхней губы. Классификация, диагностика, Диспансеризация.</vt:lpstr>
      <vt:lpstr>Актуальность темы</vt:lpstr>
      <vt:lpstr>Этиология и патогенез</vt:lpstr>
      <vt:lpstr>Презентация PowerPoint</vt:lpstr>
      <vt:lpstr>Презентация PowerPoint</vt:lpstr>
      <vt:lpstr>Эндогенные причины </vt:lpstr>
      <vt:lpstr>В различных стационарах и центрах широко используется классификация расщелин по МКБ-10.  </vt:lpstr>
      <vt:lpstr>Презентация PowerPoint</vt:lpstr>
      <vt:lpstr>Классификация расщелин верхней губы (ММСИ) </vt:lpstr>
      <vt:lpstr>Презентация PowerPoint</vt:lpstr>
      <vt:lpstr>Скрытая расщелина верхней губы </vt:lpstr>
      <vt:lpstr>Врожденная неполная расщелина верхней губы(скрытая)</vt:lpstr>
      <vt:lpstr>Неполная расщелина </vt:lpstr>
      <vt:lpstr>Врожденная неполная расщелина верхней губы (двусторонняя)</vt:lpstr>
      <vt:lpstr>Полная изолированная расщелина верхней губы</vt:lpstr>
      <vt:lpstr>Врожденная полная расщелина верхней губы (односторонняя)</vt:lpstr>
      <vt:lpstr>Врожденная полная расщелина верхней губы (односторонняя)</vt:lpstr>
      <vt:lpstr>Презентация PowerPoint</vt:lpstr>
      <vt:lpstr>Лечение </vt:lpstr>
      <vt:lpstr>Диспансеризация детей с врожденной расщелиной губы и неба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диспансерного наблюдения и лечения</vt:lpstr>
      <vt:lpstr>Вывод</vt:lpstr>
      <vt:lpstr>Список используемой литературы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Расщелина верхней губы. Классификация, диагностика, Диспансеризация.</dc:title>
  <dc:creator>Аля Шиговдинова</dc:creator>
  <cp:lastModifiedBy>Аля Шиговдинова</cp:lastModifiedBy>
  <cp:revision>9</cp:revision>
  <dcterms:created xsi:type="dcterms:W3CDTF">2021-12-07T10:16:49Z</dcterms:created>
  <dcterms:modified xsi:type="dcterms:W3CDTF">2021-12-07T11:33:14Z</dcterms:modified>
</cp:coreProperties>
</file>