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sldIdLst>
    <p:sldId id="256" r:id="rId2"/>
    <p:sldId id="312" r:id="rId3"/>
    <p:sldId id="313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3" r:id="rId25"/>
    <p:sldId id="285" r:id="rId26"/>
    <p:sldId id="286" r:id="rId27"/>
    <p:sldId id="288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8" r:id="rId36"/>
    <p:sldId id="299" r:id="rId37"/>
    <p:sldId id="300" r:id="rId38"/>
    <p:sldId id="302" r:id="rId39"/>
    <p:sldId id="327" r:id="rId40"/>
    <p:sldId id="326" r:id="rId41"/>
    <p:sldId id="304" r:id="rId42"/>
    <p:sldId id="325" r:id="rId43"/>
    <p:sldId id="305" r:id="rId44"/>
    <p:sldId id="306" r:id="rId45"/>
    <p:sldId id="307" r:id="rId46"/>
    <p:sldId id="308" r:id="rId47"/>
    <p:sldId id="317" r:id="rId48"/>
    <p:sldId id="318" r:id="rId49"/>
    <p:sldId id="328" r:id="rId50"/>
    <p:sldId id="319" r:id="rId51"/>
    <p:sldId id="320" r:id="rId52"/>
    <p:sldId id="329" r:id="rId53"/>
    <p:sldId id="330" r:id="rId54"/>
    <p:sldId id="331" r:id="rId55"/>
    <p:sldId id="332" r:id="rId56"/>
    <p:sldId id="321" r:id="rId57"/>
    <p:sldId id="322" r:id="rId58"/>
    <p:sldId id="333" r:id="rId59"/>
    <p:sldId id="334" r:id="rId60"/>
    <p:sldId id="323" r:id="rId61"/>
    <p:sldId id="309" r:id="rId62"/>
    <p:sldId id="324" r:id="rId63"/>
    <p:sldId id="314" r:id="rId64"/>
    <p:sldId id="316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A8167-73F0-4CFA-A75B-ADFB7C417342}" type="datetimeFigureOut">
              <a:rPr lang="ru-RU" smtClean="0"/>
              <a:pPr/>
              <a:t>07.09.2017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E2073-6D26-4480-807F-F9AB370C4A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E542885-E908-46DC-8DE4-B173B5D68F2B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13BD-98AC-42F0-8A3A-A68070699DF5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EB88-62D1-4B09-8492-33769F06FCC1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E10F2783-A221-449B-8A7C-E3B6E9A858B1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016C-F491-4FED-8BD0-93F4BF1B86BD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BAC9-558D-4CA4-9841-A1D11BA701D5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5503-B4BF-4928-9168-1160C94593C4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2BA9931-CA00-407D-9916-8A6A20B656C9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8B7392E-BDEF-466E-BAD4-71240F4D5F9A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17099F9-5083-48B9-B6CF-52DBA9FFE1D6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ru.wikipedia.org/wiki/%D0%9D%D0%B5_%D0%BD%D0%B0%D0%B2%D1%80%D0%B5%D0%B4%D0%B8" TargetMode="Externa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0%D0%BD%D0%B3%D0%B2%D0%B8%D0%BD%D0%B8%D0%BA" TargetMode="External"/><Relationship Id="rId3" Type="http://schemas.openxmlformats.org/officeDocument/2006/relationships/image" Target="../media/image46.jpeg"/><Relationship Id="rId7" Type="http://schemas.openxmlformats.org/officeDocument/2006/relationships/hyperlink" Target="https://ru.wikipedia.org/wiki/%D0%9A%D1%80%D0%BE%D0%B2%D1%8C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4%D0%BB%D0%B5%D0%B3%D0%BC%D0%B0%D1%82%D0%B8%D0%BA" TargetMode="External"/><Relationship Id="rId11" Type="http://schemas.openxmlformats.org/officeDocument/2006/relationships/hyperlink" Target="https://ru.wikipedia.org/wiki/%D0%A2%D0%B5%D0%BC%D0%BF%D0%B5%D1%80%D0%B0%D0%BC%D0%B5%D0%BD%D1%82" TargetMode="External"/><Relationship Id="rId5" Type="http://schemas.openxmlformats.org/officeDocument/2006/relationships/hyperlink" Target="https://ru.wikipedia.org/wiki/%D0%A5%D0%BE%D0%BB%D0%B5%D1%80%D0%B8%D0%BA" TargetMode="External"/><Relationship Id="rId10" Type="http://schemas.openxmlformats.org/officeDocument/2006/relationships/hyperlink" Target="https://ru.wikipedia.org/wiki/%D0%9C%D0%B5%D0%BB%D0%B0%D0%BD%D1%85%D0%BE%D0%BB%D0%B8%D0%BA" TargetMode="External"/><Relationship Id="rId4" Type="http://schemas.openxmlformats.org/officeDocument/2006/relationships/hyperlink" Target="https://ru.wikipedia.org/wiki/%D0%96%D0%B5%D0%BB%D1%87%D1%8C" TargetMode="External"/><Relationship Id="rId9" Type="http://schemas.openxmlformats.org/officeDocument/2006/relationships/hyperlink" Target="https://ru.wikipedia.org/w/index.php?title=%D0%A7%D1%91%D1%80%D0%BD%D0%B0%D1%8F_%D0%B6%D0%B5%D0%BB%D1%87%D1%8C&amp;action=edit&amp;redlink=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C%D0%B5%D0%B8%D0%BD%D1%8B%D0%B9_%D1%8F%D0%B4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s://ru.wikipedia.org/wiki/%D0%A1%D0%BE%D1%81%D1%83%D0%B4_%D0%93%D0%B8%D0%B3%D0%B8%D0%B5%D0%B8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hyperlink" Target="https://ru.wikipedia.org/wiki/%D0%9F%D1%80%D0%BE%D1%82%D0%B8%D0%B2%D0%BE%D1%8F%D0%B4%D0%B8%D0%B5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5%D0%BB%D1%83%D0%B4%D0%BE%D1%87%D0%BD%D0%BE-%D0%BA%D0%B8%D1%88%D0%B5%D1%87%D0%BD%D1%8B%D0%B9_%D1%82%D1%80%D0%B0%D0%BA%D1%82" TargetMode="External"/><Relationship Id="rId2" Type="http://schemas.openxmlformats.org/officeDocument/2006/relationships/hyperlink" Target="https://ru.wikipedia.org/wiki/%D0%93%D0%BB%D0%B0%D0%B7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hyperlink" Target="https://ru.wikipedia.org/wiki/%D0%A1%D0%B5%D1%80%D0%B4%D0%B5%D1%87%D0%BD%D0%BE-%D1%81%D0%BE%D1%81%D1%83%D0%B4%D0%B8%D1%81%D1%82%D0%B0%D1%8F_%D1%81%D0%B8%D1%81%D1%82%D0%B5%D0%BC%D0%B0" TargetMode="External"/><Relationship Id="rId4" Type="http://schemas.openxmlformats.org/officeDocument/2006/relationships/hyperlink" Target="https://ru.wikipedia.org/wiki/%D0%93%D0%BE%D0%BB%D0%BE%D0%B2%D0%BD%D0%BE%D0%B9_%D0%BC%D0%BE%D0%B7%D0%B3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6%D0%B5%D0%BB%D1%87%D0%BD%D1%8B%D0%B5_%D0%BF%D1%83%D1%82%D0%B8" TargetMode="External"/><Relationship Id="rId3" Type="http://schemas.openxmlformats.org/officeDocument/2006/relationships/hyperlink" Target="https://ru.wikipedia.org/wiki/%D0%9D%D0%B5%D1%80%D0%B2%D0%BD%D0%B0%D1%8F_%D1%81%D0%B8%D1%81%D1%82%D0%B5%D0%BC%D0%B0" TargetMode="External"/><Relationship Id="rId7" Type="http://schemas.openxmlformats.org/officeDocument/2006/relationships/hyperlink" Target="https://ru.wikipedia.org/wiki/%D0%9F%D0%B5%D1%87%D0%B5%D0%BD%D1%8C" TargetMode="External"/><Relationship Id="rId2" Type="http://schemas.openxmlformats.org/officeDocument/2006/relationships/hyperlink" Target="https://ru.wikipedia.org/wiki/%D0%9C%D0%BE%D0%B7%D0%B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F%D0%B5%D1%80%D0%B8%D1%81%D1%82%D0%B0%D0%BB%D1%8C%D1%82%D0%B8%D0%BA%D0%B0" TargetMode="External"/><Relationship Id="rId5" Type="http://schemas.openxmlformats.org/officeDocument/2006/relationships/hyperlink" Target="https://ru.wikipedia.org/wiki/%D0%92%D0%B8%D0%B2%D0%B8%D1%81%D0%B5%D0%BA%D1%86%D0%B8%D1%8F" TargetMode="External"/><Relationship Id="rId4" Type="http://schemas.openxmlformats.org/officeDocument/2006/relationships/hyperlink" Target="https://ru.wikipedia.org/wiki/%D0%96%D0%B5%D0%BB%D1%83%D0%B4%D0%BE%D1%87%D0%BD%D0%BE-%D0%BA%D0%B8%D1%88%D0%B5%D1%87%D0%BD%D1%8B%D0%B9_%D1%82%D1%80%D0%B0%D0%BA%D1%82" TargetMode="External"/><Relationship Id="rId9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8%D1%82%D1%80%D1%83%D0%B2%D0%B8%D0%B0%D0%BD%D1%81%D0%BA%D0%B8%D0%B9_%D1%87%D0%B5%D0%BB%D0%BE%D0%B2%D0%B5%D0%BA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hyperlink" Target="https://ru.wikipedia.org/wiki/%D0%97%D0%BE%D0%BB%D0%BE%D1%82%D0%BE%D0%B5_%D1%81%D0%B5%D1%87%D0%B5%D0%BD%D0%B8%D0%B5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04" y="2786058"/>
            <a:ext cx="8572592" cy="3937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Введение в курс морфологии. </a:t>
            </a:r>
            <a:br>
              <a:rPr lang="ru-RU" sz="3100" dirty="0" smtClean="0"/>
            </a:br>
            <a:r>
              <a:rPr lang="ru-RU" sz="3100" dirty="0" smtClean="0"/>
              <a:t>Анатомия человека как наука, изучающая форму и строение тела живого человека в связи с его функциями и закономерностями развития.</a:t>
            </a:r>
            <a:br>
              <a:rPr lang="ru-RU" sz="3100" dirty="0" smtClean="0"/>
            </a:br>
            <a:r>
              <a:rPr lang="ru-RU" sz="3100" dirty="0" smtClean="0"/>
              <a:t>Медицинская анатомическая номенклатура, ее значение в медицинском образовании.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Д.м.н.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С.Н. </a:t>
            </a:r>
            <a:r>
              <a:rPr lang="ru-RU" sz="2200" b="1" dirty="0" err="1" smtClean="0">
                <a:solidFill>
                  <a:schemeClr val="bg1"/>
                </a:solidFill>
              </a:rPr>
              <a:t>Деревцова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785" y="1880468"/>
            <a:ext cx="4999108" cy="62132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Кафедра  АНАТОМИИ  И  ГИСТОЛОГИИ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ЧЕЛОВЕКА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93B-B35B-4939-8AD1-3C2897ACFDAB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41309" y="191838"/>
            <a:ext cx="3844862" cy="230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" y="430582"/>
            <a:ext cx="4942525" cy="116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Частная гистология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600" dirty="0" smtClean="0"/>
              <a:t>   это раздел морфологии, изучающий особенности </a:t>
            </a:r>
            <a:r>
              <a:rPr lang="ru-RU" sz="3600" dirty="0" smtClean="0">
                <a:solidFill>
                  <a:schemeClr val="accent2"/>
                </a:solidFill>
              </a:rPr>
              <a:t>строения органов </a:t>
            </a:r>
            <a:r>
              <a:rPr lang="ru-RU" sz="3600" dirty="0" smtClean="0"/>
              <a:t>и систем органов </a:t>
            </a:r>
            <a:r>
              <a:rPr lang="ru-RU" sz="3600" dirty="0" smtClean="0">
                <a:solidFill>
                  <a:schemeClr val="accent2"/>
                </a:solidFill>
              </a:rPr>
              <a:t>на тканевом </a:t>
            </a:r>
            <a:r>
              <a:rPr lang="ru-RU" sz="3600" dirty="0" smtClean="0"/>
              <a:t>и </a:t>
            </a:r>
            <a:r>
              <a:rPr lang="ru-RU" sz="3600" dirty="0" smtClean="0">
                <a:solidFill>
                  <a:schemeClr val="accent2"/>
                </a:solidFill>
              </a:rPr>
              <a:t>клеточном</a:t>
            </a:r>
            <a:r>
              <a:rPr lang="ru-RU" sz="3600" dirty="0" smtClean="0"/>
              <a:t> уровнях их организации.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6626" name="Picture 2" descr="http://vmede.org/sait/content/Gistologiya_atlas_kuznetsov_gemonov_2013/img/103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071942"/>
            <a:ext cx="3071834" cy="2337140"/>
          </a:xfrm>
          <a:prstGeom prst="rect">
            <a:avLst/>
          </a:prstGeom>
          <a:noFill/>
        </p:spPr>
      </p:pic>
      <p:pic>
        <p:nvPicPr>
          <p:cNvPr id="26628" name="Picture 4" descr="http://www.morphology.dp.ua/_mp3/neural-unmyelinat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929066"/>
            <a:ext cx="2009193" cy="2571768"/>
          </a:xfrm>
          <a:prstGeom prst="rect">
            <a:avLst/>
          </a:prstGeom>
          <a:noFill/>
        </p:spPr>
      </p:pic>
      <p:pic>
        <p:nvPicPr>
          <p:cNvPr id="26630" name="Picture 6" descr="http://nedomedic.ru/wp-content/uploads/2011/04/cartil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071942"/>
            <a:ext cx="2786082" cy="222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3232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Цель изучения дисциплины: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Изучить развитие, строение организма человека на </a:t>
            </a:r>
            <a:r>
              <a:rPr lang="ru-RU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клеточном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, </a:t>
            </a:r>
          </a:p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</a:t>
            </a:r>
            <a:r>
              <a:rPr lang="ru-RU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тканевом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, </a:t>
            </a:r>
          </a:p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</a:t>
            </a:r>
            <a:r>
              <a:rPr lang="ru-RU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органном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, </a:t>
            </a:r>
          </a:p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</a:t>
            </a:r>
            <a:r>
              <a:rPr lang="ru-RU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системном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и </a:t>
            </a:r>
          </a:p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</a:t>
            </a:r>
            <a:r>
              <a:rPr lang="ru-RU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организменном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уровнях </a:t>
            </a:r>
          </a:p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его организации.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0" y="3789040"/>
            <a:ext cx="23622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Задачи дисциплины: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Изучить закономерности эмбрионального развития человека;</a:t>
            </a:r>
          </a:p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Изучить общие закономерности строения клетки;</a:t>
            </a:r>
          </a:p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Изучить общие закономерности строения ткани;</a:t>
            </a:r>
          </a:p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Изучить особенности строения организма человека на организменном, системном, органном, тканевом и клеточном уровнях их организации.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Методы: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35000" indent="-635000">
              <a:spcBef>
                <a:spcPts val="700"/>
              </a:spcBef>
              <a:buNone/>
              <a:tabLst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        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Общие</a:t>
            </a: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</a:p>
          <a:p>
            <a:pPr marL="635000" indent="-635000">
              <a:spcBef>
                <a:spcPts val="700"/>
              </a:spcBef>
              <a:buClr>
                <a:srgbClr val="FFCC00"/>
              </a:buClr>
              <a:buNone/>
              <a:tabLst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Эволюционный</a:t>
            </a:r>
          </a:p>
          <a:p>
            <a:pPr marL="635000" indent="-635000">
              <a:spcBef>
                <a:spcPts val="700"/>
              </a:spcBef>
              <a:buClr>
                <a:srgbClr val="FFCC00"/>
              </a:buClr>
              <a:buNone/>
              <a:tabLst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Сравнительный</a:t>
            </a:r>
          </a:p>
          <a:p>
            <a:pPr marL="635000" indent="-635000">
              <a:spcBef>
                <a:spcPts val="700"/>
              </a:spcBef>
              <a:buClr>
                <a:srgbClr val="FFCC00"/>
              </a:buClr>
              <a:buNone/>
              <a:tabLst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Функциональный</a:t>
            </a:r>
          </a:p>
          <a:p>
            <a:pPr marL="635000" indent="-635000">
              <a:spcBef>
                <a:spcPts val="700"/>
              </a:spcBef>
              <a:buClr>
                <a:srgbClr val="FFCC00"/>
              </a:buClr>
              <a:buNone/>
              <a:tabLst>
                <a:tab pos="1206500" algn="l"/>
                <a:tab pos="2120900" algn="l"/>
                <a:tab pos="3035300" algn="l"/>
                <a:tab pos="3949700" algn="l"/>
                <a:tab pos="4864100" algn="l"/>
                <a:tab pos="5778500" algn="l"/>
                <a:tab pos="6692900" algn="l"/>
                <a:tab pos="7607300" algn="l"/>
                <a:tab pos="8521700" algn="l"/>
                <a:tab pos="9436100" algn="l"/>
                <a:tab pos="10350500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Системный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1313" indent="-341313">
              <a:spcBef>
                <a:spcPts val="825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       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Частные</a:t>
            </a:r>
          </a:p>
          <a:p>
            <a:pPr marL="341313" indent="-341313">
              <a:spcBef>
                <a:spcPts val="825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на живом человеке</a:t>
            </a:r>
          </a:p>
          <a:p>
            <a:pPr marL="341313" indent="-341313">
              <a:spcBef>
                <a:spcPts val="825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на трупном материале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7650" name="Picture 2" descr="C:\Users\user\Desktop\Новые лекции и презент\Для презент\Сборное (для презентаций)\nicolaes-tulp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429000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Эволюционный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изучает изменения строения тела,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систем органов и организма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процессе филогенеза (от простейшего до человека).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8674" name="Picture 2" descr="http://imolod.com.ua/sites/default/files/images/11608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786058"/>
            <a:ext cx="4357694" cy="24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Сравнительный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позволяет выявить различия в строении органов и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систем органов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у представителей различных классов животных.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31746" name="Picture 2" descr="http://www.zoofirma.ru/images/knigi/0999/09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643182"/>
            <a:ext cx="4357718" cy="2897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Функциональный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позволяет изучить особенности строения тела, органов и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систем органов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зависимости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от выполняемой ими функции.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34818" name="Picture 2" descr="http://ferrum-body.ru/wp-content/uploads/2013/01/stroenie-myishts-aktin-i-miozi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500306"/>
            <a:ext cx="4500594" cy="327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/>
              <a:t>Системно- структурный</a:t>
            </a:r>
            <a:r>
              <a:rPr lang="ru-RU" sz="5400" dirty="0" smtClean="0"/>
              <a:t>  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позволяет представить человеческий организм </a:t>
            </a:r>
            <a:r>
              <a:rPr lang="ru-RU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совокупность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 различных уровней сложности (иерархия систем).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35842" name="Picture 2" descr="http://zdorove.pro/wp-content/uploads/2014/05/12siste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214554"/>
            <a:ext cx="4143404" cy="4085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/>
              <a:t>Система (по А.П. Анохину) -</a:t>
            </a:r>
            <a:endParaRPr lang="ru-RU" sz="5400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комплекс избирательно вовлеченных компонентов, взаимодействие и взаимоотношение между которыми принимает характер такого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взаимосодействия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которое необходимо для получения конечного полезного результата.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93849"/>
            <a:ext cx="3456384" cy="2534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Компоненты системы: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3600" dirty="0" smtClean="0"/>
              <a:t>- </a:t>
            </a:r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Главные</a:t>
            </a:r>
            <a:r>
              <a:rPr lang="ru-RU" sz="2800" dirty="0" smtClean="0"/>
              <a:t> или функционирующие компоненты</a:t>
            </a:r>
          </a:p>
          <a:p>
            <a:pPr marL="514350" indent="-514350" algn="just">
              <a:buFont typeface="Wingdings" pitchFamily="2" charset="2"/>
              <a:buChar char="ü"/>
            </a:pPr>
            <a:r>
              <a:rPr lang="ru-RU" sz="2800" dirty="0" smtClean="0"/>
              <a:t>- </a:t>
            </a:r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Обслуживающие</a:t>
            </a:r>
            <a:r>
              <a:rPr lang="ru-RU" sz="2800" dirty="0" smtClean="0"/>
              <a:t> компоненты</a:t>
            </a:r>
          </a:p>
          <a:p>
            <a:pPr marL="514350" indent="-514350" algn="just">
              <a:buFont typeface="Wingdings" pitchFamily="2" charset="2"/>
              <a:buChar char="ü"/>
            </a:pPr>
            <a:r>
              <a:rPr lang="ru-RU" sz="2800" dirty="0" smtClean="0"/>
              <a:t>- </a:t>
            </a:r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Регулирующие</a:t>
            </a:r>
            <a:r>
              <a:rPr lang="ru-RU" sz="2800" dirty="0" smtClean="0"/>
              <a:t> компоненты</a:t>
            </a:r>
          </a:p>
          <a:p>
            <a:pPr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37890" name="Picture 2" descr="http://www.adss-medical.ru/content/adss/pics/articles/endokrinnaia-siste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786058"/>
            <a:ext cx="4071966" cy="2698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ПЛАН ЛЕКЦИИ: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темы;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Морфология – определение, разделы дисциплины,   их содержание;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Задачи дисциплины;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Методы изучения дисциплины (общие, частные, их содержание;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Этапы становления морфологии;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Терминология;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Оси и плоскости в анатомии;</a:t>
            </a:r>
            <a:b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Выводы.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BAC9-558D-4CA4-9841-A1D11BA701D5}" type="datetime1">
              <a:rPr lang="ru-RU" smtClean="0"/>
              <a:pPr/>
              <a:t>07.09.2017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285728"/>
            <a:ext cx="2571768" cy="80327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dirty="0"/>
              <a:t>Организм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0166" y="1285860"/>
            <a:ext cx="1663700" cy="7143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sz="2400" b="1" dirty="0"/>
              <a:t>Система органов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57422" y="2143116"/>
            <a:ext cx="1490663" cy="6429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dirty="0"/>
              <a:t>Орган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7554" y="3000372"/>
            <a:ext cx="1584325" cy="5715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</a:rPr>
              <a:t>Ткань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7686" y="3857628"/>
            <a:ext cx="1501775" cy="6429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dirty="0"/>
              <a:t>Клетка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14942" y="4643446"/>
            <a:ext cx="2428875" cy="7858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dirty="0"/>
              <a:t>Субклеточный уровень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86512" y="5572140"/>
            <a:ext cx="2571751" cy="857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dirty="0"/>
              <a:t>Молекулярный уровень</a:t>
            </a:r>
          </a:p>
        </p:txBody>
      </p:sp>
      <p:sp>
        <p:nvSpPr>
          <p:cNvPr id="20" name="Стрелка вниз 19"/>
          <p:cNvSpPr/>
          <p:nvPr/>
        </p:nvSpPr>
        <p:spPr>
          <a:xfrm>
            <a:off x="3428992" y="2786058"/>
            <a:ext cx="357190" cy="214314"/>
          </a:xfrm>
          <a:prstGeom prst="down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643438" y="3571876"/>
            <a:ext cx="214314" cy="285752"/>
          </a:xfrm>
          <a:prstGeom prst="down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429256" y="4500570"/>
            <a:ext cx="142876" cy="142876"/>
          </a:xfrm>
          <a:prstGeom prst="down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6786578" y="5429264"/>
            <a:ext cx="142876" cy="142876"/>
          </a:xfrm>
          <a:prstGeom prst="down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2000232" y="1071546"/>
            <a:ext cx="214314" cy="214314"/>
          </a:xfrm>
          <a:prstGeom prst="down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2643174" y="2000240"/>
            <a:ext cx="214314" cy="142876"/>
          </a:xfrm>
          <a:prstGeom prst="down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 descr="C:\Users\user\Desktop\ПРЕЗЕНТАЦИИ\Картинки для лекций\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786190"/>
            <a:ext cx="1143008" cy="1490880"/>
          </a:xfrm>
          <a:prstGeom prst="rect">
            <a:avLst/>
          </a:prstGeom>
          <a:noFill/>
        </p:spPr>
      </p:pic>
      <p:pic>
        <p:nvPicPr>
          <p:cNvPr id="38915" name="Picture 3" descr="C:\Users\user\Desktop\ПРЕЗЕНТАЦИИ\Картинки для лекций\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3238522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21497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Частные методы изучения </a:t>
            </a:r>
            <a:br>
              <a:rPr lang="ru-RU" sz="5400" dirty="0" smtClean="0"/>
            </a:br>
            <a:r>
              <a:rPr lang="ru-RU" sz="5400" dirty="0" smtClean="0"/>
              <a:t>морфологии </a:t>
            </a:r>
            <a:br>
              <a:rPr lang="ru-RU" sz="5400" dirty="0" smtClean="0"/>
            </a:br>
            <a:r>
              <a:rPr lang="ru-RU" sz="5400" dirty="0" smtClean="0"/>
              <a:t>на живом человеке</a:t>
            </a:r>
            <a:endParaRPr lang="ru-RU" sz="5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976"/>
            <a:ext cx="1799456" cy="2315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48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/>
              <a:t>Антропометрические измерения</a:t>
            </a:r>
            <a:endParaRPr lang="ru-RU" sz="42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" name="Picture 3" descr="PC0800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5786" y="1857364"/>
            <a:ext cx="3394075" cy="4525962"/>
          </a:xfrm>
          <a:prstGeom prst="rect">
            <a:avLst/>
          </a:prstGeom>
        </p:spPr>
      </p:pic>
      <p:pic>
        <p:nvPicPr>
          <p:cNvPr id="9" name="Picture 4" descr="PC0800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95640"/>
            <a:ext cx="4038600" cy="30271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Пальпация (прощупывание)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   </a:t>
            </a:r>
          </a:p>
          <a:p>
            <a:pPr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Позволяет определить положение органа, форму,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размеры, консистенцию.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" name="Picture 3" descr="PC15011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4810" y="2428868"/>
            <a:ext cx="4071966" cy="3286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Перкуссия (выстукивание)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Позволяет определить положение органа, его границы, размеры.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" name="Picture 3" descr="PC1501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48" y="2500306"/>
            <a:ext cx="4055036" cy="3184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Аускультация (выслушивание)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Позволяет оценить функциональную способность органа.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" name="Picture 3" descr="PC15010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9190" y="2325580"/>
            <a:ext cx="3000396" cy="37217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Рентгенологические методы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рентгеноскопия (высвечивание органа)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рентгенография (снимок)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ядерно-магнитный резонанс  и др.</a:t>
            </a:r>
          </a:p>
          <a:p>
            <a:pPr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" name="Picture 12" descr="УЗИ клапанов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4" y="2428868"/>
            <a:ext cx="4054078" cy="321471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Эндоскопические методы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214554"/>
            <a:ext cx="4040188" cy="4089409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    </a:t>
            </a:r>
          </a:p>
          <a:p>
            <a:pPr>
              <a:buNone/>
            </a:pPr>
            <a:r>
              <a:rPr lang="ru-RU" sz="2800" dirty="0" smtClean="0"/>
              <a:t>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Осмотр внутренних органов с помощью оптических приборов.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39938" name="Picture 2" descr="http://kkb.chita.ru/assets/images/Paraklinika/Endoskopy/endos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571744"/>
            <a:ext cx="435771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Функциональные методы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42844" y="2214554"/>
            <a:ext cx="4429156" cy="4089409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спирография (оценка вентиляции легких)</a:t>
            </a:r>
          </a:p>
          <a:p>
            <a:pPr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электрокардиография (оценка работы сердца)</a:t>
            </a:r>
          </a:p>
          <a:p>
            <a:pPr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47106" name="Picture 2" descr="http://fb.ru/misc/i/gallery/12408/361396.jpg?13959414027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857364"/>
            <a:ext cx="3630607" cy="2094581"/>
          </a:xfrm>
          <a:prstGeom prst="rect">
            <a:avLst/>
          </a:prstGeom>
          <a:noFill/>
        </p:spPr>
      </p:pic>
      <p:pic>
        <p:nvPicPr>
          <p:cNvPr id="47108" name="Picture 4" descr="http://antecmed.com.ua/images/novosty/ek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071942"/>
            <a:ext cx="2928958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471490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Методы изучения морфологии </a:t>
            </a:r>
            <a:br>
              <a:rPr lang="ru-RU" sz="5400" dirty="0" smtClean="0"/>
            </a:br>
            <a:r>
              <a:rPr lang="ru-RU" sz="5400" dirty="0" smtClean="0"/>
              <a:t>на трупном материале</a:t>
            </a:r>
            <a:endParaRPr lang="ru-RU" sz="5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64782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552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Актуальность изучаемой темы</a:t>
            </a:r>
            <a:endParaRPr lang="ru-RU" sz="36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0" y="1000108"/>
            <a:ext cx="8895056" cy="18573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шаг в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Вашей профессиональной карьере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успешное освоение анатомии человека,  т.е. приобретение знаний, умений, навыков и соответствующей профессиональной компетенции для ориентации в теле пациента. </a:t>
            </a:r>
          </a:p>
          <a:p>
            <a:endParaRPr lang="ru-RU" dirty="0"/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2714620"/>
            <a:ext cx="5977900" cy="397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1948"/>
            <a:ext cx="8472518" cy="1033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Антропометрические измерения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42844" y="2214554"/>
            <a:ext cx="4429156" cy="40894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dirty="0" smtClean="0"/>
              <a:t>    </a:t>
            </a:r>
          </a:p>
          <a:p>
            <a:pPr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измерения роста, веса, диаметров, расчет определенных индексов, компонентного состава тела для определения типа телосложения человека.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49154" name="Picture 2" descr="http://wsyachina.narod.ru/technology/physio_restor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2857496"/>
            <a:ext cx="4009827" cy="2867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1948"/>
            <a:ext cx="8472518" cy="1033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Анатомическое препарирование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42844" y="2214554"/>
            <a:ext cx="4429156" cy="40894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</a:t>
            </a:r>
          </a:p>
          <a:p>
            <a:pPr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помощью пинцета и скальпеля послойно препарируют тело. Позволяет увидеть каждое анатомическое образование,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оценить положение.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2226" name="Picture 2" descr="https://6090m01.files.wordpress.com/2011/06/a86dd-imgp1111.jpg?w=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000372"/>
            <a:ext cx="380929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1948"/>
            <a:ext cx="8472518" cy="1248226"/>
          </a:xfrm>
        </p:spPr>
        <p:txBody>
          <a:bodyPr>
            <a:normAutofit fontScale="90000"/>
          </a:bodyPr>
          <a:lstStyle/>
          <a:p>
            <a:pPr algn="l"/>
            <a:r>
              <a:rPr lang="ru-RU" sz="4800" dirty="0" smtClean="0"/>
              <a:t>Метод  распилов </a:t>
            </a:r>
            <a:br>
              <a:rPr lang="ru-RU" sz="4800" dirty="0" smtClean="0"/>
            </a:br>
            <a:r>
              <a:rPr lang="ru-RU" sz="4800" dirty="0" smtClean="0"/>
              <a:t>по Н.И. Пирогову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42844" y="2214554"/>
            <a:ext cx="4429156" cy="40894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позволяет выявить взаимоотношения органов и анатомических образований.</a:t>
            </a:r>
          </a:p>
          <a:p>
            <a:pPr>
              <a:buNone/>
            </a:pPr>
            <a:endParaRPr lang="ru-RU" sz="2800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3250" name="Picture 2" descr="http://www.medical-enc.ru/topographic_anatomy/images/pirog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57166"/>
            <a:ext cx="2019135" cy="2610101"/>
          </a:xfrm>
          <a:prstGeom prst="rect">
            <a:avLst/>
          </a:prstGeom>
          <a:noFill/>
        </p:spPr>
      </p:pic>
      <p:pic>
        <p:nvPicPr>
          <p:cNvPr id="53252" name="Picture 4" descr="http://static1.repo.aif.ru/1/0f/46519/c/bd580477b5dfae7a961b4164d1f89f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357562"/>
            <a:ext cx="4181224" cy="277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1948"/>
            <a:ext cx="8472518" cy="1033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Гистотопографический метод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0" y="2214554"/>
            <a:ext cx="4572000" cy="40894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  </a:t>
            </a:r>
            <a:r>
              <a:rPr lang="ru-RU" sz="2500" b="1" dirty="0" smtClean="0"/>
              <a:t>  </a:t>
            </a:r>
          </a:p>
          <a:p>
            <a:pPr>
              <a:buNone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позволяет изучить строение  органов на органном и тканевом уровнях.</a:t>
            </a:r>
          </a:p>
          <a:p>
            <a:pPr>
              <a:buNone/>
            </a:pPr>
            <a:r>
              <a:rPr lang="ru-RU" sz="2500" b="1" dirty="0" smtClean="0"/>
              <a:t> </a:t>
            </a:r>
          </a:p>
          <a:p>
            <a:pPr>
              <a:buNone/>
            </a:pPr>
            <a:endParaRPr lang="ru-RU" sz="2800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4274" name="Picture 2" descr="http://www.nedug.ru/common/data/pub/images/articles/76527/norm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643050"/>
            <a:ext cx="3143272" cy="38177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57686" y="5715016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Гистотопография</a:t>
            </a:r>
            <a:r>
              <a:rPr lang="ru-RU" dirty="0" smtClean="0">
                <a:solidFill>
                  <a:schemeClr val="bg1"/>
                </a:solidFill>
              </a:rPr>
              <a:t> легкого при </a:t>
            </a:r>
            <a:r>
              <a:rPr lang="ru-RU" dirty="0" err="1" smtClean="0">
                <a:solidFill>
                  <a:schemeClr val="bg1"/>
                </a:solidFill>
              </a:rPr>
              <a:t>цирротическом</a:t>
            </a:r>
            <a:r>
              <a:rPr lang="ru-RU" dirty="0" smtClean="0">
                <a:solidFill>
                  <a:schemeClr val="bg1"/>
                </a:solidFill>
              </a:rPr>
              <a:t> туберкулезе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1948"/>
            <a:ext cx="8472518" cy="103391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Гистологический метод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42844" y="2214554"/>
            <a:ext cx="4429156" cy="408940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исследование берется кусочек органа;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метод  позволяет изучить орган  на тканевом и клеточном уровнях, выявляет особенности строения в местах соседства с анатомическими образованиями.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5298" name="Picture 2" descr="http://vmede.org/sait/content/Gistologiya_atlas_kuznetsov_gemonov_2013/img/10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357430"/>
            <a:ext cx="3429024" cy="3886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1948"/>
            <a:ext cx="8472518" cy="103391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Объекты изучения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42844" y="2214554"/>
            <a:ext cx="4429156" cy="4089409"/>
          </a:xfrm>
        </p:spPr>
        <p:txBody>
          <a:bodyPr>
            <a:normAutofit/>
          </a:bodyPr>
          <a:lstStyle/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Живой человек на всех уровнях его структурной организации;</a:t>
            </a:r>
          </a:p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Живые ткани и культуры клеток;</a:t>
            </a:r>
          </a:p>
          <a:p>
            <a:pPr marL="341313" indent="-341313">
              <a:spcBef>
                <a:spcPts val="800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Образцы мертвых органов, тканей (гистотопографические, гистологические препараты).</a:t>
            </a:r>
          </a:p>
          <a:p>
            <a:pPr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852936"/>
            <a:ext cx="4142105" cy="308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51948"/>
            <a:ext cx="9144000" cy="1319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Факторы формирования </a:t>
            </a:r>
            <a:br>
              <a:rPr lang="ru-RU" sz="4800" dirty="0" smtClean="0"/>
            </a:br>
            <a:r>
              <a:rPr lang="ru-RU" sz="4800" dirty="0" smtClean="0"/>
              <a:t>организма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57158" y="2214554"/>
            <a:ext cx="4429156" cy="40894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Генетический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Нейрогуморальной регуляции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Межклеточного, межтканевого,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межорганного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взаимодействия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Функции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8370" name="Picture 2" descr="http://akushergynekolog.ru/_ld/0/989475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428868"/>
            <a:ext cx="3929090" cy="3158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471490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Этапы становления морфологии</a:t>
            </a:r>
            <a:br>
              <a:rPr lang="ru-RU" sz="5400" dirty="0" smtClean="0"/>
            </a:br>
            <a:r>
              <a:rPr lang="ru-RU" sz="5400" dirty="0" smtClean="0"/>
              <a:t> </a:t>
            </a:r>
            <a:br>
              <a:rPr lang="ru-RU" sz="5400" dirty="0" smtClean="0"/>
            </a:br>
            <a:r>
              <a:rPr lang="ru-RU" sz="4400" b="1" dirty="0" smtClean="0"/>
              <a:t>(</a:t>
            </a:r>
            <a:r>
              <a:rPr lang="en-US" sz="4400" b="1" dirty="0" err="1" smtClean="0"/>
              <a:t>Crompecher</a:t>
            </a:r>
            <a:r>
              <a:rPr lang="ru-RU" sz="4400" b="1" dirty="0" smtClean="0"/>
              <a:t>, 1964)</a:t>
            </a:r>
            <a:br>
              <a:rPr lang="ru-RU" sz="4400" b="1" dirty="0" smtClean="0"/>
            </a:br>
            <a:endParaRPr lang="ru-RU" sz="4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(460-370 лет до н.э.)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4" name="Picture 2" descr="https://upload.wikimedia.org/wikipedia/commons/thumb/1/18/Hippocrates_pushkin02.jpg/250px-Hippocrates_pushkin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571744"/>
            <a:ext cx="2816882" cy="3763354"/>
          </a:xfrm>
          <a:prstGeom prst="rect">
            <a:avLst/>
          </a:prstGeom>
          <a:noFill/>
        </p:spPr>
      </p:pic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3454" y="1625136"/>
            <a:ext cx="404334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/>
              <a:t>Знаменитый древнегреческий </a:t>
            </a:r>
            <a:r>
              <a:rPr lang="ru-RU" sz="1900" dirty="0">
                <a:solidFill>
                  <a:srgbClr val="FF0000"/>
                </a:solidFill>
              </a:rPr>
              <a:t>целитель</a:t>
            </a:r>
            <a:r>
              <a:rPr lang="ru-RU" sz="1900" dirty="0"/>
              <a:t>, </a:t>
            </a:r>
            <a:r>
              <a:rPr lang="ru-RU" sz="1900" dirty="0">
                <a:solidFill>
                  <a:srgbClr val="FF0000"/>
                </a:solidFill>
              </a:rPr>
              <a:t>врач</a:t>
            </a:r>
            <a:r>
              <a:rPr lang="ru-RU" sz="1900" dirty="0"/>
              <a:t> и </a:t>
            </a:r>
            <a:r>
              <a:rPr lang="ru-RU" sz="1900" dirty="0">
                <a:solidFill>
                  <a:srgbClr val="FF0000"/>
                </a:solidFill>
              </a:rPr>
              <a:t>философ</a:t>
            </a:r>
            <a:r>
              <a:rPr lang="ru-RU" sz="1900" dirty="0"/>
              <a:t>. </a:t>
            </a:r>
            <a:endParaRPr lang="ru-RU" sz="1900" dirty="0" smtClean="0"/>
          </a:p>
          <a:p>
            <a:r>
              <a:rPr lang="ru-RU" sz="1900" dirty="0" smtClean="0"/>
              <a:t>Вошёл </a:t>
            </a:r>
            <a:r>
              <a:rPr lang="ru-RU" sz="1900" dirty="0"/>
              <a:t>в историю как «</a:t>
            </a:r>
            <a:r>
              <a:rPr lang="ru-RU" sz="1900" dirty="0" smtClean="0"/>
              <a:t>отец</a:t>
            </a:r>
          </a:p>
          <a:p>
            <a:r>
              <a:rPr lang="ru-RU" sz="1900" dirty="0" smtClean="0"/>
              <a:t>медицины»</a:t>
            </a:r>
          </a:p>
          <a:p>
            <a:r>
              <a:rPr lang="ru-RU" sz="1900" dirty="0" smtClean="0"/>
              <a:t> </a:t>
            </a:r>
            <a:r>
              <a:rPr lang="ru-RU" sz="1900" dirty="0"/>
              <a:t>Гиппократ является одним из первых, кто учил, что заболевания возникают вследствие природных причин, отвергая существовавшие суеверия о вмешательстве богов.</a:t>
            </a:r>
          </a:p>
          <a:p>
            <a:r>
              <a:rPr lang="ru-RU" sz="1900" dirty="0"/>
              <a:t>Лечение состояло в наблюдении за больным, созданием такого режима, при котором организм сам бы справился с </a:t>
            </a:r>
            <a:r>
              <a:rPr lang="ru-RU" sz="1900" dirty="0" smtClean="0"/>
              <a:t>болезнью. </a:t>
            </a:r>
            <a:r>
              <a:rPr lang="ru-RU" sz="1900" dirty="0"/>
              <a:t>Отсюда и один из основополагающих принципов учения «</a:t>
            </a:r>
            <a:r>
              <a:rPr lang="ru-RU" sz="1900" dirty="0">
                <a:solidFill>
                  <a:srgbClr val="FFFF00"/>
                </a:solidFill>
                <a:hlinkClick r:id="rId5" tooltip="Не навреди"/>
              </a:rPr>
              <a:t>Не навреди</a:t>
            </a:r>
            <a:r>
              <a:rPr lang="ru-RU" sz="1900" dirty="0"/>
              <a:t>».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Гиппократ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(460-370 лет до н.э.)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71942" y="1472272"/>
            <a:ext cx="404334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Согласно </a:t>
            </a:r>
            <a:r>
              <a:rPr lang="ru-RU" dirty="0"/>
              <a:t>его учению, общее поведение человека зависит от соотношения четырёх соков (жидкостей), циркулирующих в организме, — </a:t>
            </a:r>
            <a:r>
              <a:rPr lang="ru-RU" dirty="0">
                <a:solidFill>
                  <a:srgbClr val="FFFF00"/>
                </a:solidFill>
              </a:rPr>
              <a:t>крови, желчи, чёрной желчи и слизи </a:t>
            </a:r>
            <a:r>
              <a:rPr lang="ru-RU" dirty="0"/>
              <a:t>(флегмы, лимфы</a:t>
            </a:r>
            <a:r>
              <a:rPr lang="ru-RU" dirty="0" smtClean="0"/>
              <a:t>).</a:t>
            </a:r>
          </a:p>
          <a:p>
            <a:r>
              <a:rPr lang="ru-RU" dirty="0"/>
              <a:t>Преобладание </a:t>
            </a:r>
            <a:r>
              <a:rPr lang="ru-RU" dirty="0" smtClean="0">
                <a:hlinkClick r:id="rId4" tooltip="Желчь"/>
              </a:rPr>
              <a:t>желчи</a:t>
            </a:r>
            <a:r>
              <a:rPr lang="ru-RU" dirty="0" smtClean="0"/>
              <a:t> </a:t>
            </a:r>
            <a:r>
              <a:rPr lang="ru-RU" dirty="0"/>
              <a:t>делает человека импульсивным, «горячим» — </a:t>
            </a:r>
            <a:r>
              <a:rPr lang="ru-RU" b="1" dirty="0">
                <a:hlinkClick r:id="rId5" tooltip="Холерик"/>
              </a:rPr>
              <a:t>холериком</a:t>
            </a:r>
            <a:r>
              <a:rPr lang="ru-RU" dirty="0"/>
              <a:t>.</a:t>
            </a:r>
          </a:p>
          <a:p>
            <a:r>
              <a:rPr lang="ru-RU" dirty="0"/>
              <a:t>Преобладание слизи </a:t>
            </a:r>
            <a:r>
              <a:rPr lang="ru-RU" dirty="0" smtClean="0"/>
              <a:t>делает </a:t>
            </a:r>
            <a:r>
              <a:rPr lang="ru-RU" dirty="0"/>
              <a:t>человека спокойным и медлительным — </a:t>
            </a:r>
            <a:r>
              <a:rPr lang="ru-RU" b="1" dirty="0">
                <a:hlinkClick r:id="rId6" tooltip="Флегматик"/>
              </a:rPr>
              <a:t>флегматиком</a:t>
            </a:r>
            <a:r>
              <a:rPr lang="ru-RU" dirty="0"/>
              <a:t>.</a:t>
            </a:r>
          </a:p>
          <a:p>
            <a:r>
              <a:rPr lang="ru-RU" dirty="0"/>
              <a:t>Преобладание </a:t>
            </a:r>
            <a:r>
              <a:rPr lang="ru-RU" dirty="0">
                <a:hlinkClick r:id="rId7" tooltip="Кровь"/>
              </a:rPr>
              <a:t>крови</a:t>
            </a:r>
            <a:r>
              <a:rPr lang="ru-RU" dirty="0"/>
              <a:t> </a:t>
            </a:r>
            <a:r>
              <a:rPr lang="ru-RU" dirty="0" smtClean="0"/>
              <a:t>делает </a:t>
            </a:r>
            <a:r>
              <a:rPr lang="ru-RU" dirty="0"/>
              <a:t>человека подвижным и весёлым — </a:t>
            </a:r>
            <a:r>
              <a:rPr lang="ru-RU" b="1" dirty="0">
                <a:hlinkClick r:id="rId8" tooltip="Сангвиник"/>
              </a:rPr>
              <a:t>сангвиником</a:t>
            </a:r>
            <a:r>
              <a:rPr lang="ru-RU" dirty="0"/>
              <a:t>.</a:t>
            </a:r>
          </a:p>
          <a:p>
            <a:r>
              <a:rPr lang="ru-RU" dirty="0"/>
              <a:t>Преобладание </a:t>
            </a:r>
            <a:r>
              <a:rPr lang="ru-RU" dirty="0">
                <a:hlinkClick r:id="rId9" tooltip="Чёрная желчь (страница отсутствует)"/>
              </a:rPr>
              <a:t>чёрной желчи</a:t>
            </a:r>
            <a:r>
              <a:rPr lang="ru-RU" dirty="0"/>
              <a:t> </a:t>
            </a:r>
            <a:r>
              <a:rPr lang="ru-RU" dirty="0" smtClean="0"/>
              <a:t>делает </a:t>
            </a:r>
            <a:r>
              <a:rPr lang="ru-RU" dirty="0"/>
              <a:t>человека грустным и боязливым — </a:t>
            </a:r>
            <a:r>
              <a:rPr lang="ru-RU" b="1" dirty="0">
                <a:hlinkClick r:id="rId10" tooltip="Меланхолик"/>
              </a:rPr>
              <a:t>меланхоликом</a:t>
            </a:r>
            <a:r>
              <a:rPr lang="ru-RU" dirty="0"/>
              <a:t>.</a:t>
            </a:r>
          </a:p>
          <a:p>
            <a:endParaRPr lang="ru-RU" sz="1900" dirty="0"/>
          </a:p>
        </p:txBody>
      </p:sp>
      <p:sp>
        <p:nvSpPr>
          <p:cNvPr id="2" name="TextBox 1"/>
          <p:cNvSpPr txBox="1"/>
          <p:nvPr/>
        </p:nvSpPr>
        <p:spPr>
          <a:xfrm>
            <a:off x="664350" y="3284984"/>
            <a:ext cx="1810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Гиппократу </a:t>
            </a:r>
          </a:p>
          <a:p>
            <a:r>
              <a:rPr lang="ru-RU" dirty="0" smtClean="0"/>
              <a:t>медицина </a:t>
            </a:r>
          </a:p>
          <a:p>
            <a:r>
              <a:rPr lang="ru-RU" dirty="0" smtClean="0"/>
              <a:t>Обязана</a:t>
            </a:r>
          </a:p>
          <a:p>
            <a:r>
              <a:rPr lang="ru-RU" dirty="0" smtClean="0"/>
              <a:t>появлением </a:t>
            </a:r>
          </a:p>
          <a:p>
            <a:r>
              <a:rPr lang="ru-RU" dirty="0" smtClean="0"/>
              <a:t>учения </a:t>
            </a:r>
            <a:r>
              <a:rPr lang="ru-RU" dirty="0"/>
              <a:t>о </a:t>
            </a:r>
            <a:endParaRPr lang="ru-RU" dirty="0" smtClean="0"/>
          </a:p>
          <a:p>
            <a:r>
              <a:rPr lang="ru-RU" dirty="0" smtClean="0">
                <a:hlinkClick r:id="rId11" tooltip="Темперамент"/>
              </a:rPr>
              <a:t>темпераменте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человека</a:t>
            </a:r>
            <a:r>
              <a:rPr lang="ru-RU" dirty="0"/>
              <a:t>.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339752" y="3501008"/>
            <a:ext cx="2432190" cy="40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339752" y="3789040"/>
            <a:ext cx="243219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339752" y="4077072"/>
            <a:ext cx="252028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339752" y="4300646"/>
            <a:ext cx="2520280" cy="2100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МОРФОЛОГИЯ -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BAC9-558D-4CA4-9841-A1D11BA701D5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это учение о форме и строении организмов в нормальном и патологическом состоянии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.</a:t>
            </a:r>
          </a:p>
          <a:p>
            <a:pPr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Морфология человека, животных и растений.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Морфология человека – учение о строении человеческого организма в связи с его развитием и жизнедеятельностью.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Морфология: анатомия, гистология, цитология,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эмбриология.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pic>
        <p:nvPicPr>
          <p:cNvPr id="62468" name="Picture 4" descr="http://delovoi-etiket.ru/wp-content/uploads/2015/05/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857364"/>
            <a:ext cx="4311637" cy="42862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7508" y="1467163"/>
            <a:ext cx="34474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Клятва Гиппократа </a:t>
            </a:r>
            <a:r>
              <a:rPr lang="ru-RU" dirty="0"/>
              <a:t>содержит основополагающие принципы, которыми должен руководствоваться врач в своей практической деятельности. </a:t>
            </a:r>
            <a:endParaRPr lang="ru-RU" dirty="0" smtClean="0"/>
          </a:p>
          <a:p>
            <a:r>
              <a:rPr lang="ru-RU" dirty="0" smtClean="0"/>
              <a:t>Произнесение </a:t>
            </a:r>
            <a:r>
              <a:rPr lang="ru-RU" dirty="0"/>
              <a:t>клятвы (которая на протяжении веков значительно видоизменялась) при получении врачебного диплома стало традицией</a:t>
            </a:r>
            <a:r>
              <a:rPr lang="ru-RU" dirty="0" smtClean="0"/>
              <a:t>.</a:t>
            </a:r>
          </a:p>
          <a:p>
            <a:r>
              <a:rPr lang="ru-RU" dirty="0"/>
              <a:t>Гиппократ является одним из первых, кто учил, что заболевания возникают вследствие природных причин, отвергая существовавшие суеверия о вмешательстве богов.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7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500066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Бог медицины и врачевания. </a:t>
            </a:r>
          </a:p>
          <a:p>
            <a:pPr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Был рождён смертным, но за высочайшее врачебное искусство получил бессмертие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</a:t>
            </a:r>
            <a:r>
              <a:rPr lang="ru-RU" sz="2400" dirty="0" smtClean="0"/>
              <a:t>Однажды он шёл, опираясь на посох, и вдруг посох обвила змея. Испугавшись, Асклепий убил змею. Но следом появилась вторая змея, которая несла во рту какую-то траву. Эта трава воскресила убитую. Асклепий нашёл эту траву и с её помощью стал воскрешать мёртвых . Обвитый змеёй жезл Асклепия используется как </a:t>
            </a:r>
            <a:r>
              <a:rPr lang="ru-RU" sz="2400" dirty="0" smtClean="0">
                <a:solidFill>
                  <a:srgbClr val="FF0000"/>
                </a:solidFill>
              </a:rPr>
              <a:t>медицинский символ</a:t>
            </a:r>
            <a:r>
              <a:rPr lang="ru-RU" sz="2400" dirty="0" smtClean="0"/>
              <a:t>).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Асклепий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pic>
        <p:nvPicPr>
          <p:cNvPr id="62466" name="Picture 2" descr="http://cft2.mirf.ru/Articles/21/4323/asclepiy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428868"/>
            <a:ext cx="2465696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214810" y="1639100"/>
            <a:ext cx="4038600" cy="45262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Предположительно</a:t>
            </a:r>
            <a:r>
              <a:rPr lang="ru-RU" dirty="0"/>
              <a:t>, Асклепию принадлежит и символ медицины — </a:t>
            </a:r>
            <a:r>
              <a:rPr lang="ru-RU" dirty="0">
                <a:hlinkClick r:id="rId2" tooltip="Сосуд Гигиеи"/>
              </a:rPr>
              <a:t>«Яд и противоядие»</a:t>
            </a:r>
            <a:r>
              <a:rPr lang="ru-RU" dirty="0"/>
              <a:t> в виде </a:t>
            </a:r>
            <a:r>
              <a:rPr lang="ru-RU" dirty="0" smtClean="0"/>
              <a:t>чаши </a:t>
            </a:r>
            <a:r>
              <a:rPr lang="ru-RU" dirty="0"/>
              <a:t>со склонившейся на ней змеёй: </a:t>
            </a:r>
            <a:r>
              <a:rPr lang="ru-RU" dirty="0" smtClean="0">
                <a:hlinkClick r:id="rId3" tooltip="Змеиный яд"/>
              </a:rPr>
              <a:t>яд</a:t>
            </a:r>
            <a:r>
              <a:rPr lang="ru-RU" dirty="0"/>
              <a:t>, попадая в чашу, подставленную человеком, превращается в </a:t>
            </a:r>
            <a:r>
              <a:rPr lang="ru-RU" dirty="0">
                <a:hlinkClick r:id="rId4" tooltip="Противоядие"/>
              </a:rPr>
              <a:t>противоядие</a:t>
            </a:r>
            <a:r>
              <a:rPr lang="ru-RU" dirty="0"/>
              <a:t>.</a:t>
            </a: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695389"/>
            <a:ext cx="2718794" cy="4413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20" y="6185291"/>
            <a:ext cx="264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Асклепий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3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170778" y="1403928"/>
            <a:ext cx="4038600" cy="45262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Роберт Гук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(1635 – 1703)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pic>
        <p:nvPicPr>
          <p:cNvPr id="12" name="Picture 2" descr="http://www.krugosvet.ru/images/1000456_0456_2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425" y="2333148"/>
            <a:ext cx="3340633" cy="420481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1643050"/>
            <a:ext cx="35719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Английский естествоиспытатель,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учёный-энциклопедист.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Гук усовершенствовал (1665) микроскоп, что позволило ему осуществить ряд микроскопических исследований, в частности наблюдать тонкие слои (мыльные пузыри, масляные пленки и т.п.) в световых пучках, изучать строение растений. Последнее привело его к открытию клеточного строения организма. Все это было описано в работе "Микрография" (1665).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53536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Микроскоп Гука (гравюра из «Микрографии»)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Современный металлографический микроскоп           </a:t>
            </a:r>
            <a:endParaRPr lang="ru-RU" sz="2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6562" name="Picture 2" descr="https://upload.wikimedia.org/wikipedia/commons/6/63/Microscope_de_HOOK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6"/>
            <a:ext cx="3781646" cy="4186234"/>
          </a:xfrm>
          <a:prstGeom prst="rect">
            <a:avLst/>
          </a:prstGeom>
          <a:noFill/>
        </p:spPr>
      </p:pic>
      <p:pic>
        <p:nvPicPr>
          <p:cNvPr id="66566" name="Picture 6" descr="https://upload.wikimedia.org/wikipedia/commons/thumb/6/69/Micromet3m.jpg/800px-Micromet3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85926"/>
            <a:ext cx="3929090" cy="4660883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3" name="Выгнутая влево стрелка 12"/>
          <p:cNvSpPr/>
          <p:nvPr/>
        </p:nvSpPr>
        <p:spPr>
          <a:xfrm>
            <a:off x="857224" y="642918"/>
            <a:ext cx="785818" cy="1714512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6786578" y="1357298"/>
            <a:ext cx="588644" cy="571504"/>
          </a:xfrm>
          <a:prstGeom prst="curvedLeftArrow">
            <a:avLst/>
          </a:prstGeom>
          <a:solidFill>
            <a:srgbClr val="FFC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Описательный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Антони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ван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Левенгук</a:t>
            </a:r>
          </a:p>
          <a:p>
            <a:pPr algn="ctr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(1632-1723)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1643050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7586" name="Picture 2" descr="http://www.knowbiology.ru/pics/8ojjly6au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500306"/>
            <a:ext cx="3333750" cy="402907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286248" y="2071678"/>
            <a:ext cx="25717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Нидерландский 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натуралист, конструктор 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микроскопов, основоположник научной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микроскопии, исследовавший с помощью своих микроскопов структуру различных форм живой материи.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8" name="Picture 4" descr="https://upload.wikimedia.org/wikipedia/commons/thumb/d/de/Leeuwenhoek_Microscope.png/200px-Leeuwenhoek_Microscop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1928802"/>
            <a:ext cx="1905000" cy="317182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715140" y="5429264"/>
            <a:ext cx="2428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Микроскоп Левенгука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Антони</a:t>
            </a:r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ван</a:t>
            </a:r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Левенгук </a:t>
            </a:r>
            <a:b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первым увидел, описал и зарисовал: </a:t>
            </a:r>
            <a:endParaRPr lang="ru-RU" sz="3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>
          <a:xfrm>
            <a:off x="4929190" y="1643050"/>
            <a:ext cx="4038600" cy="4526280"/>
          </a:xfrm>
        </p:spPr>
        <p:txBody>
          <a:bodyPr>
            <a:normAutofit fontScale="92500" lnSpcReduction="10000"/>
          </a:bodyPr>
          <a:lstStyle/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эритроциты,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бактерии (1683),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дрожжи,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простейших,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волокна хрусталика,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чешуйки кожицы,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сперматозоиды (1677),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строение глаз насекомых, 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мышечные волокна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партеногенез у тлей</a:t>
            </a:r>
          </a:p>
          <a:p>
            <a:pPr marL="741363" lvl="1" indent="-284163">
              <a:lnSpc>
                <a:spcPct val="90000"/>
              </a:lnSpc>
              <a:spcBef>
                <a:spcPts val="625"/>
              </a:spcBef>
              <a:buClr>
                <a:srgbClr val="A886E0"/>
              </a:buClr>
              <a:buSzPct val="70000"/>
              <a:buFont typeface="Wingdings" pitchFamily="2" charset="2"/>
              <a:buChar char="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развитие муравьев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8614" name="Picture 6" descr="http://images.myshared.ru/369069/slide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4953035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Эмбриологический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67202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 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(384-322 гг. до н.э.)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труда «История животных»;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Изучал процесс внутриутробного развития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Систематизировал более 500 видов животных;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Подробно описал черепные нервы, сосуды плаценты, отличал сухожилия от нервов и др.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7586" name="Picture 2" descr="http://mudrageli.ru/uploads/posts/2010-11/1290780063_aristote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285992"/>
            <a:ext cx="3095625" cy="414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Анатомия Древней Греции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Герофил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(родился в 304 г. до н.э.)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29082" y="1611609"/>
            <a:ext cx="4491390" cy="452628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900" dirty="0" smtClean="0"/>
              <a:t>Первым </a:t>
            </a:r>
            <a:r>
              <a:rPr lang="ru-RU" sz="2900" dirty="0"/>
              <a:t>стал </a:t>
            </a:r>
            <a:r>
              <a:rPr lang="ru-RU" sz="2900" u="sng" dirty="0"/>
              <a:t>систематически</a:t>
            </a:r>
            <a:r>
              <a:rPr lang="ru-RU" sz="2900" dirty="0"/>
              <a:t> проводить </a:t>
            </a:r>
            <a:r>
              <a:rPr lang="ru-RU" sz="2900" u="sng" dirty="0"/>
              <a:t>вскрытия трупов </a:t>
            </a:r>
            <a:r>
              <a:rPr lang="ru-RU" sz="2900" dirty="0"/>
              <a:t>для изучения анатомии</a:t>
            </a:r>
            <a:r>
              <a:rPr lang="ru-RU" sz="2900" dirty="0" smtClean="0"/>
              <a:t>.</a:t>
            </a:r>
          </a:p>
          <a:p>
            <a:pPr>
              <a:buNone/>
            </a:pPr>
            <a:r>
              <a:rPr lang="ru-RU" sz="2900" dirty="0"/>
              <a:t>      </a:t>
            </a:r>
            <a:r>
              <a:rPr lang="ru-RU" sz="2900" dirty="0" smtClean="0"/>
              <a:t>Считал, </a:t>
            </a:r>
            <a:r>
              <a:rPr lang="ru-RU" sz="2900" dirty="0"/>
              <a:t>что </a:t>
            </a:r>
            <a:r>
              <a:rPr lang="ru-RU" sz="2900" u="sng" dirty="0"/>
              <a:t>центром</a:t>
            </a:r>
            <a:r>
              <a:rPr lang="ru-RU" sz="2900" dirty="0"/>
              <a:t> нервной системы является головной мозг</a:t>
            </a:r>
            <a:r>
              <a:rPr lang="ru-RU" sz="2900" dirty="0" smtClean="0"/>
              <a:t>, различал </a:t>
            </a:r>
            <a:r>
              <a:rPr lang="ru-RU" sz="2900" dirty="0"/>
              <a:t>«чувствительные» и «двигательные» нервы</a:t>
            </a:r>
            <a:r>
              <a:rPr lang="ru-RU" sz="2900" dirty="0" smtClean="0"/>
              <a:t>.</a:t>
            </a:r>
          </a:p>
          <a:p>
            <a:pPr>
              <a:buNone/>
            </a:pPr>
            <a:r>
              <a:rPr lang="ru-RU" sz="2900" dirty="0"/>
              <a:t> </a:t>
            </a:r>
            <a:r>
              <a:rPr lang="ru-RU" sz="2900" dirty="0" smtClean="0"/>
              <a:t>      </a:t>
            </a:r>
            <a:r>
              <a:rPr lang="ru-RU" sz="2900" dirty="0"/>
              <a:t>И</a:t>
            </a:r>
            <a:r>
              <a:rPr lang="ru-RU" sz="2900" dirty="0" smtClean="0"/>
              <a:t>м </a:t>
            </a:r>
            <a:r>
              <a:rPr lang="ru-RU" sz="2900" dirty="0"/>
              <a:t>описаны оболочки </a:t>
            </a:r>
            <a:r>
              <a:rPr lang="ru-RU" sz="2900" dirty="0">
                <a:hlinkClick r:id="rId2" tooltip="Глаз"/>
              </a:rPr>
              <a:t>глаза</a:t>
            </a:r>
            <a:r>
              <a:rPr lang="ru-RU" sz="2900" dirty="0"/>
              <a:t>, строение </a:t>
            </a:r>
            <a:r>
              <a:rPr lang="ru-RU" sz="2900" dirty="0">
                <a:hlinkClick r:id="rId3" tooltip="Желудочно-кишечный тракт"/>
              </a:rPr>
              <a:t>желудочно-кишечного тракта</a:t>
            </a:r>
            <a:r>
              <a:rPr lang="ru-RU" sz="2900" dirty="0"/>
              <a:t>, кровоснабжение и морфология оболочек </a:t>
            </a:r>
            <a:r>
              <a:rPr lang="ru-RU" sz="2900" dirty="0">
                <a:hlinkClick r:id="rId4" tooltip="Головной мозг"/>
              </a:rPr>
              <a:t>головного мозга</a:t>
            </a:r>
            <a:r>
              <a:rPr lang="ru-RU" sz="2900" dirty="0"/>
              <a:t>, основные черты строения различных частей </a:t>
            </a:r>
            <a:r>
              <a:rPr lang="ru-RU" sz="2900" dirty="0">
                <a:hlinkClick r:id="rId5" tooltip="Сердечно-сосудистая система"/>
              </a:rPr>
              <a:t>сердечно-сосудистой системы</a:t>
            </a:r>
            <a:r>
              <a:rPr lang="ru-RU" sz="2900" dirty="0"/>
              <a:t>. Описал синусный </a:t>
            </a:r>
            <a:r>
              <a:rPr lang="ru-RU" sz="2900" dirty="0" smtClean="0"/>
              <a:t>сток, </a:t>
            </a:r>
            <a:r>
              <a:rPr lang="ru-RU" sz="2900" dirty="0"/>
              <a:t>грудной проток, </a:t>
            </a:r>
            <a:r>
              <a:rPr lang="ru-RU" sz="2900" dirty="0" smtClean="0"/>
              <a:t>и </a:t>
            </a:r>
            <a:r>
              <a:rPr lang="ru-RU" sz="2900" dirty="0"/>
              <a:t>оставил самые точные для своего времени описания мужских и женских половых органов.</a:t>
            </a:r>
            <a:endParaRPr lang="ru-RU" sz="29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8610" name="Picture 2" descr="http://www.medkurs.ru/pics/382_172451468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535" y="2419751"/>
            <a:ext cx="3827930" cy="3981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Анатомия Древней Греции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1852" y="1531620"/>
            <a:ext cx="4608512" cy="51435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900" dirty="0" smtClean="0"/>
              <a:t>     Занимался </a:t>
            </a:r>
            <a:r>
              <a:rPr lang="ru-RU" sz="1900" dirty="0"/>
              <a:t>исследованием деятельности </a:t>
            </a:r>
            <a:r>
              <a:rPr lang="ru-RU" sz="1900" dirty="0">
                <a:hlinkClick r:id="rId2" tooltip="Мозг"/>
              </a:rPr>
              <a:t>мозга</a:t>
            </a:r>
            <a:r>
              <a:rPr lang="ru-RU" sz="1900" dirty="0"/>
              <a:t> и </a:t>
            </a:r>
            <a:r>
              <a:rPr lang="ru-RU" sz="1900" dirty="0">
                <a:hlinkClick r:id="rId3" tooltip="Нервная система"/>
              </a:rPr>
              <a:t>нервной системы</a:t>
            </a:r>
            <a:r>
              <a:rPr lang="ru-RU" sz="1900" dirty="0"/>
              <a:t>. </a:t>
            </a:r>
            <a:endParaRPr lang="ru-RU" sz="1900" dirty="0" smtClean="0"/>
          </a:p>
          <a:p>
            <a:pPr>
              <a:buNone/>
            </a:pPr>
            <a:r>
              <a:rPr lang="ru-RU" sz="1900" dirty="0"/>
              <a:t> </a:t>
            </a:r>
            <a:r>
              <a:rPr lang="ru-RU" sz="1900" dirty="0" smtClean="0"/>
              <a:t>    Изучал </a:t>
            </a:r>
            <a:r>
              <a:rPr lang="ru-RU" sz="1900" dirty="0"/>
              <a:t>функции </a:t>
            </a:r>
            <a:r>
              <a:rPr lang="ru-RU" sz="1900" dirty="0">
                <a:hlinkClick r:id="rId4" tooltip="Желудочно-кишечный тракт"/>
              </a:rPr>
              <a:t>органов пищеваре­ния</a:t>
            </a:r>
            <a:r>
              <a:rPr lang="ru-RU" sz="1900" dirty="0"/>
              <a:t> на </a:t>
            </a:r>
            <a:r>
              <a:rPr lang="ru-RU" sz="1900" dirty="0">
                <a:hlinkClick r:id="rId5" tooltip="Вивисекция"/>
              </a:rPr>
              <a:t>живых животных</a:t>
            </a:r>
            <a:r>
              <a:rPr lang="ru-RU" sz="1900" dirty="0"/>
              <a:t> и </a:t>
            </a:r>
            <a:r>
              <a:rPr lang="ru-RU" sz="1900" dirty="0" smtClean="0"/>
              <a:t>наблюдал</a:t>
            </a:r>
            <a:r>
              <a:rPr lang="ru-RU" sz="1900" dirty="0"/>
              <a:t> </a:t>
            </a:r>
            <a:r>
              <a:rPr lang="ru-RU" sz="1900" dirty="0">
                <a:hlinkClick r:id="rId6" tooltip="Перистальтика"/>
              </a:rPr>
              <a:t>перистальтику</a:t>
            </a:r>
            <a:r>
              <a:rPr lang="ru-RU" sz="1900" dirty="0"/>
              <a:t> желудка. Утверждал, что пищеварение происхо­дит путём механического пере­тирания пищи желудком. Вскрывал чело­веческие трупы, описал </a:t>
            </a:r>
            <a:r>
              <a:rPr lang="ru-RU" sz="1900" dirty="0">
                <a:hlinkClick r:id="rId7" tooltip="Печень"/>
              </a:rPr>
              <a:t>печень</a:t>
            </a:r>
            <a:r>
              <a:rPr lang="ru-RU" sz="1900" dirty="0"/>
              <a:t> и </a:t>
            </a:r>
            <a:r>
              <a:rPr lang="ru-RU" sz="1900" dirty="0">
                <a:hlinkClick r:id="rId8" tooltip="Желчные пути"/>
              </a:rPr>
              <a:t>желчные протоки</a:t>
            </a:r>
            <a:r>
              <a:rPr lang="ru-RU" sz="1900" dirty="0"/>
              <a:t>. Главной причиной болезней </a:t>
            </a:r>
            <a:r>
              <a:rPr lang="ru-RU" sz="1900" dirty="0" err="1"/>
              <a:t>Эрасистрат</a:t>
            </a:r>
            <a:r>
              <a:rPr lang="ru-RU" sz="1900" dirty="0"/>
              <a:t> считал излишества в пище и несварения её, которая засо­ряет сосуды, вследствие этого возникают воспаления, язвы и другие заболевания.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3200" b="1" dirty="0" err="1" smtClean="0"/>
              <a:t>Эразистрат</a:t>
            </a:r>
            <a:r>
              <a:rPr lang="ru-RU" sz="3200" b="1" dirty="0" smtClean="0"/>
              <a:t>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(350-300 гг. до н.э.)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8612" name="Picture 4" descr="http://pics.livejournal.com/anchiktigra/pic/005764x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2527" y="2348880"/>
            <a:ext cx="3352353" cy="3942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3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РАЗДЕЛЫ ДИСЦИПЛИНЫ: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Анатомия человека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Цитология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Эмбриология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гистология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Частная гистология</a:t>
            </a:r>
          </a:p>
          <a:p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16386" name="Picture 2" descr="C:\Users\user\Desktop\ПРЕЗЕНТАЦИИ\Картинки для лекций\332-5-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928802"/>
            <a:ext cx="2714644" cy="36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Анатомия Древнего Рима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Клавдий Гален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(130-200)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Обобщил и систематизировал все анатомические факты, добытые в античный период;</a:t>
            </a:r>
          </a:p>
          <a:p>
            <a:r>
              <a:rPr lang="ru-RU" dirty="0" smtClean="0"/>
              <a:t>Основные труды «Об анатомии» (16 книг);</a:t>
            </a:r>
          </a:p>
          <a:p>
            <a:r>
              <a:rPr lang="ru-RU" dirty="0" smtClean="0"/>
              <a:t>- классификация костей, описание мышц позвоночного столба, выделение 3-х оболочек артерий и др. 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9634" name="Picture 2" descr="http://thelib.ru/books/00/13/29/00132956/i_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71744"/>
            <a:ext cx="3229142" cy="3724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Анатомия Средневековья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Авиценна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(980-1037)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Абу Али Ибн-Сина – написал более 100 произведений («Канон врачебной науки»);</a:t>
            </a:r>
          </a:p>
          <a:p>
            <a:r>
              <a:rPr lang="ru-RU" dirty="0" smtClean="0"/>
              <a:t>Лечить людей от типа телосложения;</a:t>
            </a:r>
          </a:p>
          <a:p>
            <a:r>
              <a:rPr lang="ru-RU" dirty="0" smtClean="0"/>
              <a:t>Новое в диагностике и лечении заболеваний.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0658" name="Picture 2" descr="https://adinah.files.wordpress.com/2014/03/ibns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571744"/>
            <a:ext cx="2786082" cy="3776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Анатомия эпохи Возрождения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Леонардо да Винчи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(1452-1519)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В </a:t>
            </a:r>
            <a:r>
              <a:rPr lang="ru-RU" dirty="0"/>
              <a:t>течение своей жизни Леонардо да Винчи сделал тысячи заметок и рисунков, посвящённых анатомии, однако не публиковал свои работы. </a:t>
            </a: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Делая </a:t>
            </a:r>
            <a:r>
              <a:rPr lang="ru-RU" dirty="0"/>
              <a:t>вскрытие тел людей и животных, он точно передавал строение скелета и внутренних органов, включая мелкие детали. По мнению профессора клинической анатомии Питера </a:t>
            </a:r>
            <a:r>
              <a:rPr lang="ru-RU" dirty="0" err="1"/>
              <a:t>Абрамса</a:t>
            </a:r>
            <a:r>
              <a:rPr lang="ru-RU" dirty="0"/>
              <a:t>, научная работа да Винчи обогнала своё время на 300 лет и во многом превосходила знаменитую «Анатомию Грея».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1684" name="Picture 4" descr="https://upload.wikimedia.org/wikipedia/commons/thumb/b/ba/Leonardo_self.jpg/220px-Leonardo_se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415" y="2348880"/>
            <a:ext cx="2620689" cy="4109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7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48" y="-2252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Леонардо да Винчи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5248" y="1361848"/>
            <a:ext cx="4038600" cy="45262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Крещение Христа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40" y="1638302"/>
            <a:ext cx="3063240" cy="4166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1640" y="5736216"/>
            <a:ext cx="338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linkClick r:id="rId3" tooltip="Витрувианский человек"/>
              </a:rPr>
              <a:t>Витрувианский</a:t>
            </a:r>
            <a:r>
              <a:rPr lang="ru-RU" dirty="0">
                <a:hlinkClick r:id="rId3" tooltip="Витрувианский человек"/>
              </a:rPr>
              <a:t> человек</a:t>
            </a:r>
            <a:r>
              <a:rPr lang="ru-RU" dirty="0"/>
              <a:t> — </a:t>
            </a:r>
            <a:r>
              <a:rPr lang="ru-RU" dirty="0">
                <a:hlinkClick r:id="rId4" tooltip="Золотое сечение"/>
              </a:rPr>
              <a:t>золотое сечение</a:t>
            </a:r>
            <a:r>
              <a:rPr lang="ru-RU" dirty="0"/>
              <a:t> в изображении человека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80" y="2016435"/>
            <a:ext cx="3773300" cy="44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48" y="-2252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Леонардо да Винчи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5248" y="1361848"/>
            <a:ext cx="4038600" cy="45262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Эмбрион человека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37" y="2060849"/>
            <a:ext cx="4115471" cy="4339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52" y="1494344"/>
            <a:ext cx="3456384" cy="50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606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Леонардо да Винчи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22800"/>
            <a:ext cx="5832648" cy="2844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901296"/>
            <a:ext cx="5905500" cy="2757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0" y="4005064"/>
            <a:ext cx="2393466" cy="25136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981" y="1474208"/>
            <a:ext cx="2560081" cy="19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Анатомия эпохи Возрождения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6172" y="1869440"/>
            <a:ext cx="4038600" cy="45262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Прославленный врач и анатом Франции. Проводил публичные вскрытия трупов в анатомическом театре и препарировал в исследовательских целях. Впервые описал слуховые косточки, червеобразный отросток, борозды печени и др.</a:t>
            </a:r>
          </a:p>
          <a:p>
            <a:pPr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Лекции Сильвия читались по учебнику Галена, осмотр внутренних органов производился поверхностно, без анализа.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Сильвий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(1478-1555)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1686" name="Picture 6" descr="http://www.critical.ru/calendar/image/1410Vesalius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8448" y="2643182"/>
            <a:ext cx="3601038" cy="3529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Функциональный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Везалий</a:t>
            </a: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(1514-1564)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Реформатор анатомии;</a:t>
            </a:r>
          </a:p>
          <a:p>
            <a:r>
              <a:rPr lang="ru-RU" dirty="0" smtClean="0"/>
              <a:t>Вскрывал и препарировал трупы, делал зарисовки костей, мышц, внутренних органов, сосудов, нервов;</a:t>
            </a:r>
          </a:p>
          <a:p>
            <a:r>
              <a:rPr lang="ru-RU" dirty="0" smtClean="0"/>
              <a:t>Создал анатомический атлас и многое др.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2706" name="Picture 2" descr="http://www.critical.ru/calendar/image/1410Vesalius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786058"/>
            <a:ext cx="3224902" cy="33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Развитие анатомии в России </a:t>
            </a:r>
            <a:br>
              <a:rPr lang="ru-RU" sz="3600" dirty="0" smtClean="0"/>
            </a:br>
            <a:r>
              <a:rPr lang="ru-RU" sz="3600" dirty="0" smtClean="0"/>
              <a:t>в </a:t>
            </a:r>
            <a:r>
              <a:rPr lang="en-US" sz="3600" dirty="0" smtClean="0"/>
              <a:t>XVII – XIX</a:t>
            </a:r>
            <a:r>
              <a:rPr lang="ru-RU" sz="3600" dirty="0" smtClean="0"/>
              <a:t> веках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4282855"/>
            <a:ext cx="1666528" cy="2260537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32104"/>
            <a:ext cx="4038600" cy="5133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/>
              <a:t>В 1654 г. впервые в России создается «Школа русских лекарей». Главным предметом считалась анатомия – «материя медика».</a:t>
            </a:r>
          </a:p>
          <a:p>
            <a:pPr marL="0" indent="0">
              <a:buNone/>
            </a:pPr>
            <a:r>
              <a:rPr lang="ru-RU" sz="1800" dirty="0" smtClean="0"/>
              <a:t>М.И. Шеин создал первый отечественный анатомический атлас.</a:t>
            </a:r>
          </a:p>
          <a:p>
            <a:pPr marL="0" indent="0">
              <a:buNone/>
            </a:pPr>
            <a:r>
              <a:rPr lang="ru-RU" sz="1800" dirty="0" smtClean="0"/>
              <a:t>Н.М. Максимович-</a:t>
            </a:r>
            <a:r>
              <a:rPr lang="ru-RU" sz="1800" dirty="0" err="1" smtClean="0"/>
              <a:t>Амбодик</a:t>
            </a:r>
            <a:r>
              <a:rPr lang="ru-RU" sz="1800" dirty="0" smtClean="0"/>
              <a:t> развивал русскую анатомическую номенклатуру.</a:t>
            </a:r>
          </a:p>
          <a:p>
            <a:pPr marL="0" indent="0">
              <a:buNone/>
            </a:pPr>
            <a:r>
              <a:rPr lang="ru-RU" sz="1800" dirty="0" smtClean="0"/>
              <a:t>С.Г. Забелин опубликовал «Слово о сложении тела человеческого», </a:t>
            </a:r>
          </a:p>
          <a:p>
            <a:pPr marL="0" indent="0">
              <a:buNone/>
            </a:pPr>
            <a:r>
              <a:rPr lang="ru-RU" sz="1800" dirty="0" smtClean="0"/>
              <a:t>П.А. Загорский первым ввел обязательные занятия по анатомии,</a:t>
            </a:r>
            <a:r>
              <a:rPr lang="ru-RU" sz="1800" dirty="0"/>
              <a:t> изучал варианты нормы, аномалии развития и </a:t>
            </a:r>
            <a:r>
              <a:rPr lang="ru-RU" sz="1800" dirty="0" smtClean="0"/>
              <a:t>уродства,</a:t>
            </a:r>
          </a:p>
          <a:p>
            <a:pPr marL="0" indent="0">
              <a:buNone/>
            </a:pPr>
            <a:r>
              <a:rPr lang="ru-RU" sz="1800" dirty="0" smtClean="0"/>
              <a:t>И.В. </a:t>
            </a:r>
            <a:r>
              <a:rPr lang="ru-RU" sz="1800" dirty="0" err="1" smtClean="0"/>
              <a:t>Буяльский</a:t>
            </a:r>
            <a:r>
              <a:rPr lang="ru-RU" sz="1800" dirty="0" smtClean="0"/>
              <a:t> – автор первого атласа по оперативной хирургии и топографической анатомии.</a:t>
            </a:r>
            <a:endParaRPr 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4275633"/>
            <a:ext cx="2095500" cy="2190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5" y="1632104"/>
            <a:ext cx="1728019" cy="2460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135" y="1636290"/>
            <a:ext cx="1844229" cy="24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Развитие анатомии в России </a:t>
            </a:r>
            <a:br>
              <a:rPr lang="ru-RU" sz="3600" dirty="0" smtClean="0"/>
            </a:br>
            <a:r>
              <a:rPr lang="ru-RU" sz="3600" dirty="0" smtClean="0"/>
              <a:t>в </a:t>
            </a:r>
            <a:r>
              <a:rPr lang="en-US" sz="3600" dirty="0" smtClean="0"/>
              <a:t>XVII – XIX</a:t>
            </a:r>
            <a:r>
              <a:rPr lang="ru-RU" sz="3600" dirty="0" smtClean="0"/>
              <a:t> веках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32104"/>
            <a:ext cx="4244280" cy="51333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Особое значение для развития нейрохирургии сыграл ранний (1851-1854) труд Н.И. Пирогова - известный «ледяной» атлас, заложивший основы топографической анатомии. Опубликованные в 1-й части </a:t>
            </a:r>
            <a:r>
              <a:rPr lang="ru-RU" dirty="0" smtClean="0"/>
              <a:t>атласа </a:t>
            </a:r>
            <a:r>
              <a:rPr lang="ru-RU" dirty="0"/>
              <a:t>рисунки распилов головы поражают точностью и напоминают современные компьютерные </a:t>
            </a:r>
            <a:r>
              <a:rPr lang="ru-RU" dirty="0" err="1"/>
              <a:t>томограммы</a:t>
            </a:r>
            <a:r>
              <a:rPr lang="ru-RU" dirty="0"/>
              <a:t>.</a:t>
            </a:r>
            <a:endParaRPr 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32856"/>
            <a:ext cx="3536107" cy="3960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155679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Н.И. Пирогов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3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АНАТОМИЯ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600" dirty="0" smtClean="0"/>
              <a:t>это наука, изучающая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форму</a:t>
            </a:r>
            <a:r>
              <a:rPr lang="ru-RU" sz="3600" dirty="0" smtClean="0"/>
              <a:t> и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строение</a:t>
            </a:r>
            <a:r>
              <a:rPr lang="ru-RU" sz="3600" dirty="0" smtClean="0"/>
              <a:t> человеческого организма, а также составляющих его органов, систем органов и исследующая закономерности строения организма и его составляющих в связи с выполняемой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функцией</a:t>
            </a:r>
            <a:r>
              <a:rPr lang="ru-RU" sz="3600" dirty="0" smtClean="0"/>
              <a:t> и воздействиями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окружающей</a:t>
            </a:r>
            <a:r>
              <a:rPr lang="ru-RU" sz="3600" dirty="0" smtClean="0"/>
              <a:t> среды.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19458" name="Picture 2" descr="C:\Users\user\Desktop\ПРЕЗЕНТАЦИИ\Картинки для лекций\w_caf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1304925" cy="104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Современный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- В.А. </a:t>
            </a:r>
            <a:r>
              <a:rPr lang="ru-RU" dirty="0" err="1" smtClean="0"/>
              <a:t>Бец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-В.М. Бехтерев</a:t>
            </a:r>
          </a:p>
          <a:p>
            <a:pPr marL="0" indent="0">
              <a:buNone/>
            </a:pPr>
            <a:r>
              <a:rPr lang="ru-RU" dirty="0" smtClean="0"/>
              <a:t>- И.П. Павлов</a:t>
            </a:r>
          </a:p>
          <a:p>
            <a:pPr marL="0" indent="0">
              <a:buNone/>
            </a:pPr>
            <a:r>
              <a:rPr lang="ru-RU" dirty="0" smtClean="0"/>
              <a:t>-В.П. Воробьев</a:t>
            </a:r>
          </a:p>
          <a:p>
            <a:pPr marL="0" indent="0">
              <a:buNone/>
            </a:pPr>
            <a:r>
              <a:rPr lang="ru-RU" dirty="0" smtClean="0"/>
              <a:t>-В.Н. Тонков</a:t>
            </a:r>
          </a:p>
          <a:p>
            <a:pPr marL="0" indent="0">
              <a:buNone/>
            </a:pPr>
            <a:r>
              <a:rPr lang="ru-RU" dirty="0" smtClean="0"/>
              <a:t>- Г.М. Иосифов</a:t>
            </a:r>
          </a:p>
          <a:p>
            <a:pPr marL="0" indent="0">
              <a:buNone/>
            </a:pPr>
            <a:r>
              <a:rPr lang="ru-RU" dirty="0" smtClean="0"/>
              <a:t>- Д.А Жданов</a:t>
            </a:r>
          </a:p>
          <a:p>
            <a:pPr marL="0" indent="0">
              <a:buNone/>
            </a:pPr>
            <a:r>
              <a:rPr lang="ru-RU" dirty="0" smtClean="0"/>
              <a:t>- Н.К. Лысенков</a:t>
            </a:r>
          </a:p>
          <a:p>
            <a:pPr marL="0" indent="0">
              <a:buNone/>
            </a:pPr>
            <a:r>
              <a:rPr lang="ru-RU" dirty="0" smtClean="0"/>
              <a:t>- М.Ф. Иваницкий</a:t>
            </a:r>
          </a:p>
          <a:p>
            <a:pPr marL="0" indent="0">
              <a:buNone/>
            </a:pPr>
            <a:r>
              <a:rPr lang="ru-RU" dirty="0" smtClean="0"/>
              <a:t>- М.Г. Привес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- С.С. Михайлов</a:t>
            </a:r>
          </a:p>
          <a:p>
            <a:pPr marL="0" indent="0">
              <a:buNone/>
            </a:pPr>
            <a:r>
              <a:rPr lang="ru-RU" dirty="0" smtClean="0"/>
              <a:t>- В.В. Куприянов</a:t>
            </a:r>
          </a:p>
          <a:p>
            <a:pPr marL="0" indent="0">
              <a:buNone/>
            </a:pPr>
            <a:r>
              <a:rPr lang="ru-RU" dirty="0" smtClean="0"/>
              <a:t>- Б.А. Никитюк</a:t>
            </a:r>
          </a:p>
          <a:p>
            <a:pPr marL="0" indent="0">
              <a:buNone/>
            </a:pPr>
            <a:r>
              <a:rPr lang="ru-RU" dirty="0" smtClean="0"/>
              <a:t>- Ю.И. Бородин</a:t>
            </a:r>
          </a:p>
          <a:p>
            <a:pPr marL="0" indent="0">
              <a:buNone/>
            </a:pPr>
            <a:r>
              <a:rPr lang="ru-RU" dirty="0" smtClean="0"/>
              <a:t>- Л.Е. </a:t>
            </a:r>
            <a:r>
              <a:rPr lang="ru-RU" dirty="0" err="1" smtClean="0"/>
              <a:t>Этинген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М.Р. </a:t>
            </a:r>
            <a:r>
              <a:rPr lang="ru-RU" dirty="0" err="1" smtClean="0"/>
              <a:t>Сапин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А.В. Борисов</a:t>
            </a:r>
          </a:p>
          <a:p>
            <a:pPr marL="0" indent="0">
              <a:buNone/>
            </a:pPr>
            <a:r>
              <a:rPr lang="ru-RU" dirty="0" smtClean="0"/>
              <a:t>- А.К. </a:t>
            </a:r>
            <a:r>
              <a:rPr lang="ru-RU" dirty="0" err="1" smtClean="0"/>
              <a:t>Косоуров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Л.А. Алексина</a:t>
            </a:r>
          </a:p>
          <a:p>
            <a:pPr marL="0" indent="0">
              <a:buNone/>
            </a:pPr>
            <a:r>
              <a:rPr lang="ru-RU" dirty="0" smtClean="0"/>
              <a:t>- И.В. </a:t>
            </a:r>
            <a:r>
              <a:rPr lang="ru-RU" dirty="0" err="1" smtClean="0"/>
              <a:t>Гайворонский</a:t>
            </a:r>
            <a:r>
              <a:rPr lang="ru-RU" dirty="0" smtClean="0"/>
              <a:t> и др.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5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Терминология </a:t>
            </a:r>
            <a:endParaRPr lang="ru-RU" sz="4800" b="1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Гистологическая</a:t>
            </a:r>
          </a:p>
          <a:p>
            <a:pPr algn="ctr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1643050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Анатомическая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9634" name="Picture 2" descr="Фото - Гістологічна термінологія. Міжнародні терміни з цитології та гістології люди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428868"/>
            <a:ext cx="2428892" cy="3643338"/>
          </a:xfrm>
          <a:prstGeom prst="rect">
            <a:avLst/>
          </a:prstGeom>
          <a:noFill/>
        </p:spPr>
      </p:pic>
      <p:pic>
        <p:nvPicPr>
          <p:cNvPr id="69636" name="Picture 4" descr="http://static2.ozone.ru/multimedia/books_covers/c300/10011019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2357430"/>
            <a:ext cx="2782603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27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Оси и плоскости 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ПЛОСКОСТИ:</a:t>
            </a: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9398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16430764"/>
            <a:ext cx="2714644" cy="4066190"/>
          </a:xfrm>
          <a:prstGeom prst="rect">
            <a:avLst/>
          </a:prstGeom>
          <a:noFill/>
        </p:spPr>
      </p:pic>
      <p:pic>
        <p:nvPicPr>
          <p:cNvPr id="13" name="Picture 6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-17002268"/>
            <a:ext cx="2714644" cy="4066190"/>
          </a:xfrm>
          <a:prstGeom prst="rect">
            <a:avLst/>
          </a:prstGeom>
          <a:noFill/>
        </p:spPr>
      </p:pic>
      <p:pic>
        <p:nvPicPr>
          <p:cNvPr id="59400" name="Picture 8" descr="http://74.r.photoshare.ru/00748/00723add1fc41338240e743647de377bb84f42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-19716912"/>
            <a:ext cx="1193800" cy="17881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1643050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72066" y="2126442"/>
            <a:ext cx="28843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сагиттальная</a:t>
            </a:r>
          </a:p>
          <a:p>
            <a:pPr>
              <a:buFontTx/>
              <a:buChar char="-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фронтальная</a:t>
            </a:r>
          </a:p>
          <a:p>
            <a:pPr>
              <a:buFontTx/>
              <a:buChar char="-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поперечная (горизонтальная)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ОСИ: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сагиттальная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фронтальная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вертикальная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658" name="Picture 2" descr="http://www.100-bal.ru/pars_docs/refs/8/7573/7573_html_m793872c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124744"/>
            <a:ext cx="3930230" cy="540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3232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Выводы: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357298"/>
            <a:ext cx="4286280" cy="5286412"/>
          </a:xfrm>
        </p:spPr>
        <p:txBody>
          <a:bodyPr>
            <a:noAutofit/>
          </a:bodyPr>
          <a:lstStyle/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Морфология человека– это наука, изучающая строение человеческого организма на всех уровнях его структурной организации;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Разделы дисциплины: анатомия, цитология, эмбриология, общая гистология, частная гистология;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Методы изучения дисциплины;  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Этапы становления морфологии –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   описательный, эмбриологический, функциональный, современный;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Анатомическая терминология;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Оси – фронтальная, сагиттальная, вертикальная; </a:t>
            </a:r>
          </a:p>
          <a:p>
            <a:pPr marL="341313" indent="-341313">
              <a:lnSpc>
                <a:spcPct val="90000"/>
              </a:lnSpc>
              <a:spcBef>
                <a:spcPts val="925"/>
              </a:spcBef>
              <a:buClr>
                <a:srgbClr val="FFCC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    плоскости – фронтальная, сагиттальная, горизонтальная.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8" name="Picture 4" descr="http://s44.radikal.ru/i104/1009/8d/3d6f14c06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53018" y="1646238"/>
            <a:ext cx="3828964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6BAF-ACF2-4EBD-9F61-CD690C9A2CA1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63490" name="Picture 2" descr="slide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Цитология -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600" dirty="0" smtClean="0"/>
              <a:t>   это раздел морфологии, изучающий общие закономерности строения </a:t>
            </a:r>
            <a:r>
              <a:rPr lang="ru-RU" sz="3600" dirty="0" smtClean="0">
                <a:solidFill>
                  <a:schemeClr val="accent2"/>
                </a:solidFill>
              </a:rPr>
              <a:t>клетки</a:t>
            </a:r>
            <a:r>
              <a:rPr lang="ru-RU" sz="3600" dirty="0" smtClean="0"/>
              <a:t> и особенности строения клеток различных видов.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" name="Picture 2" descr="http://stomatologspb.ru.images.1c-bitrix-cdn.ru/upload/medialibrary/41d/41d8e95ed427c6c0a02123f52c7a0b69.jpg?13702896005379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193749"/>
            <a:ext cx="2937974" cy="1902225"/>
          </a:xfrm>
          <a:prstGeom prst="rect">
            <a:avLst/>
          </a:prstGeom>
          <a:noFill/>
        </p:spPr>
      </p:pic>
      <p:pic>
        <p:nvPicPr>
          <p:cNvPr id="6" name="Picture 4" descr="http://stomatologspb.ru.images.1c-bitrix-cdn.ru/upload/medialibrary/1f0/1f060d38036e884df2537ac27b6c72f1.jpg?13702896002873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286256"/>
            <a:ext cx="2928958" cy="1896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Эмбриология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600" dirty="0" smtClean="0"/>
              <a:t>это раздел морфологии, изучающий основные закономерности </a:t>
            </a:r>
            <a:r>
              <a:rPr lang="ru-RU" sz="3600" dirty="0" smtClean="0">
                <a:solidFill>
                  <a:schemeClr val="accent2"/>
                </a:solidFill>
              </a:rPr>
              <a:t>эмбрионального развития </a:t>
            </a:r>
            <a:r>
              <a:rPr lang="ru-RU" sz="3600" dirty="0" smtClean="0"/>
              <a:t>человека.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5" name="Picture 2" descr="http://anatomy-physiology-school.com/images1/allStagesButton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643314"/>
            <a:ext cx="4000500" cy="267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Общая гистология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это раздел морфологии, изучающий </a:t>
            </a:r>
            <a:r>
              <a:rPr lang="ru-RU" dirty="0" smtClean="0">
                <a:solidFill>
                  <a:schemeClr val="accent2"/>
                </a:solidFill>
              </a:rPr>
              <a:t>общие закономерности строения тканей </a:t>
            </a:r>
            <a:r>
              <a:rPr lang="ru-RU" dirty="0" smtClean="0"/>
              <a:t>и особенности строения тканей различных видов.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5BA7-56E1-49FD-A232-F0685AE04B83}" type="datetime1">
              <a:rPr lang="ru-RU" smtClean="0"/>
              <a:pPr/>
              <a:t>07.09.2017</a:t>
            </a:fld>
            <a:endParaRPr lang="ru-RU"/>
          </a:p>
        </p:txBody>
      </p:sp>
      <p:pic>
        <p:nvPicPr>
          <p:cNvPr id="25602" name="Picture 2" descr="http://vmede.org/sait/content/Gistologiya_atlas_kuznetsov_gemonov_2013/img/10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876"/>
            <a:ext cx="3720758" cy="2928958"/>
          </a:xfrm>
          <a:prstGeom prst="rect">
            <a:avLst/>
          </a:prstGeom>
          <a:noFill/>
        </p:spPr>
      </p:pic>
      <p:pic>
        <p:nvPicPr>
          <p:cNvPr id="25604" name="Picture 4" descr="http://vmede.org/sait/content/Gistologiya_atlas_kuznetsov_gemonov_2013/img/103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786190"/>
            <a:ext cx="2978802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527</TotalTime>
  <Words>1797</Words>
  <Application>Microsoft Office PowerPoint</Application>
  <PresentationFormat>Экран (4:3)</PresentationFormat>
  <Paragraphs>387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3" baseType="lpstr">
      <vt:lpstr>Arial</vt:lpstr>
      <vt:lpstr>Calibri</vt:lpstr>
      <vt:lpstr>Cambria</vt:lpstr>
      <vt:lpstr>Garamond</vt:lpstr>
      <vt:lpstr>Rockwell</vt:lpstr>
      <vt:lpstr>Times New Roman</vt:lpstr>
      <vt:lpstr>Wingdings</vt:lpstr>
      <vt:lpstr>Wingdings 2</vt:lpstr>
      <vt:lpstr>Литейная</vt:lpstr>
      <vt:lpstr>Введение в курс морфологии.  Анатомия человека как наука, изучающая форму и строение тела живого человека в связи с его функциями и закономерностями развития. Медицинская анатомическая номенклатура, ее значение в медицинском образовании.  Д.м.н., профессор С.Н. Деревцова</vt:lpstr>
      <vt:lpstr>ПЛАН ЛЕКЦИИ:</vt:lpstr>
      <vt:lpstr>Актуальность изучаемой темы</vt:lpstr>
      <vt:lpstr>МОРФОЛОГИЯ -</vt:lpstr>
      <vt:lpstr>РАЗДЕЛЫ ДИСЦИПЛИНЫ:</vt:lpstr>
      <vt:lpstr>АНАТОМИЯ -</vt:lpstr>
      <vt:lpstr>Цитология - </vt:lpstr>
      <vt:lpstr>Эмбриология -</vt:lpstr>
      <vt:lpstr>Общая гистология -</vt:lpstr>
      <vt:lpstr>Частная гистология -</vt:lpstr>
      <vt:lpstr>Цель изучения дисциплины:</vt:lpstr>
      <vt:lpstr>Задачи дисциплины:</vt:lpstr>
      <vt:lpstr>Методы: </vt:lpstr>
      <vt:lpstr>Эволюционный</vt:lpstr>
      <vt:lpstr>Сравнительный</vt:lpstr>
      <vt:lpstr>Функциональный</vt:lpstr>
      <vt:lpstr>Системно- структурный  </vt:lpstr>
      <vt:lpstr>Система (по А.П. Анохину) -</vt:lpstr>
      <vt:lpstr>Компоненты системы:</vt:lpstr>
      <vt:lpstr>Презентация PowerPoint</vt:lpstr>
      <vt:lpstr>Частные методы изучения  морфологии  на живом человеке</vt:lpstr>
      <vt:lpstr>Антропометрические измерения</vt:lpstr>
      <vt:lpstr>Пальпация (прощупывание)</vt:lpstr>
      <vt:lpstr>Перкуссия (выстукивание)</vt:lpstr>
      <vt:lpstr>Аускультация (выслушивание)</vt:lpstr>
      <vt:lpstr>Рентгенологические методы</vt:lpstr>
      <vt:lpstr>Эндоскопические методы</vt:lpstr>
      <vt:lpstr>Функциональные методы</vt:lpstr>
      <vt:lpstr>Методы изучения морфологии  на трупном материале</vt:lpstr>
      <vt:lpstr>Антропометрические измерения</vt:lpstr>
      <vt:lpstr>Анатомическое препарирование</vt:lpstr>
      <vt:lpstr>Метод  распилов  по Н.И. Пирогову </vt:lpstr>
      <vt:lpstr>Гистотопографический метод</vt:lpstr>
      <vt:lpstr>Гистологический метод</vt:lpstr>
      <vt:lpstr>Объекты изучения</vt:lpstr>
      <vt:lpstr>Факторы формирования  организма</vt:lpstr>
      <vt:lpstr>Этапы становления морфологии   (Crompecher, 1964) </vt:lpstr>
      <vt:lpstr>Описательный </vt:lpstr>
      <vt:lpstr>Описательный </vt:lpstr>
      <vt:lpstr>Описательный </vt:lpstr>
      <vt:lpstr>Описательный </vt:lpstr>
      <vt:lpstr>Описательный </vt:lpstr>
      <vt:lpstr>Описательный </vt:lpstr>
      <vt:lpstr>Микроскоп Гука (гравюра из «Микрографии»)                                                         Современный металлографический микроскоп           </vt:lpstr>
      <vt:lpstr>Описательный </vt:lpstr>
      <vt:lpstr>Антони ван Левенгук  первым увидел, описал и зарисовал: </vt:lpstr>
      <vt:lpstr>Эмбриологический</vt:lpstr>
      <vt:lpstr>Анатомия Древней Греции</vt:lpstr>
      <vt:lpstr>Анатомия Древней Греции</vt:lpstr>
      <vt:lpstr>Анатомия Древнего Рима</vt:lpstr>
      <vt:lpstr>Анатомия Средневековья</vt:lpstr>
      <vt:lpstr>Анатомия эпохи Возрождения</vt:lpstr>
      <vt:lpstr>Леонардо да Винчи</vt:lpstr>
      <vt:lpstr>Леонардо да Винчи</vt:lpstr>
      <vt:lpstr>Леонардо да Винчи</vt:lpstr>
      <vt:lpstr>Анатомия эпохи Возрождения</vt:lpstr>
      <vt:lpstr>Функциональный</vt:lpstr>
      <vt:lpstr>Развитие анатомии в России  в XVII – XIX веках</vt:lpstr>
      <vt:lpstr>Развитие анатомии в России  в XVII – XIX веках</vt:lpstr>
      <vt:lpstr>Современный</vt:lpstr>
      <vt:lpstr>Терминология </vt:lpstr>
      <vt:lpstr>Оси и плоскости </vt:lpstr>
      <vt:lpstr>Выводы: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116</cp:revision>
  <dcterms:created xsi:type="dcterms:W3CDTF">2015-07-14T12:59:19Z</dcterms:created>
  <dcterms:modified xsi:type="dcterms:W3CDTF">2017-09-07T13:15:00Z</dcterms:modified>
</cp:coreProperties>
</file>