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1" r:id="rId2"/>
    <p:sldId id="262" r:id="rId3"/>
    <p:sldId id="297" r:id="rId4"/>
    <p:sldId id="272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1" r:id="rId16"/>
    <p:sldId id="293" r:id="rId17"/>
    <p:sldId id="295" r:id="rId18"/>
    <p:sldId id="296" r:id="rId19"/>
    <p:sldId id="280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1AA04-EBF8-40C9-A9B4-29E50C28A648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7CB-20A2-4637-8455-C54C9FDC5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52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09E4-485A-4046-B746-60C9C2DC901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20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67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6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0641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39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7310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211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87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6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23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57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72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21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99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49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92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29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1908-2BDF-4814-974A-59DCEA94789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39DE05-1001-4164-BCFB-CD9C16D1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64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929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 «Красноярский государственный медицинский университет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cap="all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347" y="1857364"/>
            <a:ext cx="86496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МДК: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«Здоровый человек и его окружение»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№ 14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«Репродуктивная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мужчины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 по специальности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34.02.01 – Сестринское дело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5072074"/>
            <a:ext cx="3329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Битковская Венера Геннадьевна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Васильевна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2928" y="6158984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3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Сперма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смесь выделений предстательной железы и семенных пузырьков со сперматозоидами.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половом акте выделяется от 1 до 6 мл спермы.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 содержится около 300 000 000 сперматозоидов. </a:t>
            </a:r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Сперма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извергается через наружное отверстие мочеиспускательного канала, которое открывается на головке полового члена.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731372"/>
            <a:ext cx="2928926" cy="312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835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5184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Половой член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penis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состоит из 3 пещеристых тел, головки и корня. </a:t>
            </a:r>
            <a:endPara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полового возбуждения происходит обильное заполнение пещеристых тел кровью, они становятся упругими, наступает эрекция (напряжение) полового члена. Только при таком состоянии мужского полового члена возможен половой акт. </a:t>
            </a:r>
            <a:endPara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Кожа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полового члена у основания головки образует складку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крайнюю плоть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Фимоз </a:t>
            </a:r>
            <a:r>
              <a:rPr lang="ru-RU" sz="2000" u="sng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сужение крайней плоти. </a:t>
            </a:r>
            <a:endParaRPr lang="ru-RU" sz="2000" u="sng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внутренней, обращенной к головке поверхности крайней плоти находятся особые железы, выделяющие секрет, смазывающий ее. </a:t>
            </a:r>
            <a:endPara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избыточном его накоплении и попадании в него инфекции возможно воспаление, как головки, так и крайней плоти – </a:t>
            </a:r>
            <a:r>
              <a:rPr lang="ru-RU" sz="2000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баланопостит</a:t>
            </a:r>
            <a:r>
              <a:rPr lang="ru-RU" sz="2000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/>
          <a:srcRect l="18937" t="7282" r="17546"/>
          <a:stretch/>
        </p:blipFill>
        <p:spPr bwMode="auto">
          <a:xfrm>
            <a:off x="5650663" y="0"/>
            <a:ext cx="3601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649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Половые гормоны, их биологическое действие на организм.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09440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спермы содействуют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Лютеинизирующий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(ЛГ).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Фолликулостимулирующий гормон (ФСГ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Тестостерон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429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ФСГ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выделяется передней долей гипофиза. </a:t>
            </a:r>
          </a:p>
        </p:txBody>
      </p:sp>
      <p:pic>
        <p:nvPicPr>
          <p:cNvPr id="5" name="Picture 2" descr="Гипоталамус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03359" y="2348880"/>
            <a:ext cx="3740641" cy="44267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012160" y="4723066"/>
            <a:ext cx="1584176" cy="866174"/>
          </a:xfrm>
          <a:prstGeom prst="ellips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95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571480"/>
            <a:ext cx="67151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ЛГ и ФСГ – гипофизарные гормоны.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Тестостерон синтезируется под влиянием ЛГ,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Сперматозоиды образуются под влиянием ЛГ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Тестостерон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отвечает за: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своевременное появление вторичных половых признаков,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производство семенной жидкости,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наращивание мышечной массы,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физическую силу и выносливость,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либидо,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высоту голоса.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237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600400" cy="5544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факторов окружающей среды на сперматогенез, потенцию (способность к совершению полового акта), фертильность</a:t>
            </a:r>
          </a:p>
        </p:txBody>
      </p:sp>
      <p:pic>
        <p:nvPicPr>
          <p:cNvPr id="7170" name="Picture 2" descr="https://www.healthwaters.ru/upload/iblock/8f7/8f7743c049e349ec1e33c2cc398cf70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59" t="17369" b="6759"/>
          <a:stretch/>
        </p:blipFill>
        <p:spPr bwMode="auto">
          <a:xfrm>
            <a:off x="4122087" y="0"/>
            <a:ext cx="5021913" cy="68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7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1-repo.aif.ru/1/50/1039354/ca452e73c1a2a4056e05704ce98fd7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89"/>
          <a:stretch/>
        </p:blipFill>
        <p:spPr bwMode="auto">
          <a:xfrm>
            <a:off x="0" y="1"/>
            <a:ext cx="914400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89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347714" cy="6591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половых органов мужчины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319868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Мужчине, как и женщине, необходимо осуществлять личную гигиену не реже 2 раз в день – утром и вечером.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дня под крайней плотью полового члена скапливается 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смегма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смесь выделительного секрета, отмерших клеток эпителия и влаги. Она является благоприятной средой для развития болезнетворных микробов.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так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важен тщательный туалет половых органов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теплой воды и деликатного моющего средства.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4932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5" descr="1261447582_odezhda.su4843257735.jpg"/>
          <p:cNvPicPr>
            <a:picLocks noGrp="1" noChangeAspect="1"/>
          </p:cNvPicPr>
          <p:nvPr>
            <p:ph type="pic" idx="1"/>
          </p:nvPr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l="8052" t="16876" r="6811" b="16876"/>
          <a:stretch>
            <a:fillRect/>
          </a:stretch>
        </p:blipFill>
        <p:spPr>
          <a:xfrm>
            <a:off x="367142" y="4102760"/>
            <a:ext cx="3591099" cy="2372777"/>
          </a:xfrm>
        </p:spPr>
      </p:pic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611560" y="69"/>
            <a:ext cx="6287041" cy="1260509"/>
          </a:xfrm>
        </p:spPr>
        <p:txBody>
          <a:bodyPr>
            <a:noAutofit/>
          </a:bodyPr>
          <a:lstStyle/>
          <a:p>
            <a:pPr eaLnBrk="1" hangingPunct="1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нижнее белье: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Текст 3"/>
          <p:cNvSpPr>
            <a:spLocks noGrp="1"/>
          </p:cNvSpPr>
          <p:nvPr>
            <p:ph type="body" sz="half" idx="2"/>
          </p:nvPr>
        </p:nvSpPr>
        <p:spPr>
          <a:xfrm>
            <a:off x="320147" y="1124744"/>
            <a:ext cx="7276189" cy="2736304"/>
          </a:xfrm>
        </p:spPr>
        <p:txBody>
          <a:bodyPr>
            <a:norm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роль играет выбор правильного белья. 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считают таковым широкие хлопковые трусы, именуемые в народе «семейными». 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не сдавливают половые органы и не перегревают яички.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Белье нужно менять ежедневно.</a:t>
            </a:r>
          </a:p>
          <a:p>
            <a:pPr eaLnBrk="1" hangingPunct="1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3012" name="Рисунок 6" descr="4cdf8367514071d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AFEFD"/>
              </a:clrFrom>
              <a:clrTo>
                <a:srgbClr val="FAFEFD">
                  <a:alpha val="0"/>
                </a:srgbClr>
              </a:clrTo>
            </a:clrChange>
          </a:blip>
          <a:srcRect r="3992"/>
          <a:stretch>
            <a:fillRect/>
          </a:stretch>
        </p:blipFill>
        <p:spPr bwMode="auto">
          <a:xfrm>
            <a:off x="4789246" y="3974263"/>
            <a:ext cx="4218709" cy="288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3345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878"/>
            <a:ext cx="8839071" cy="26360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чему может привести несоблюдение 	</a:t>
            </a:r>
            <a:b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гигиенических требований?</a:t>
            </a:r>
            <a:b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самому неприятному, а именно – к серьезным проблемам со здоровьем: от воспалительных заболеваний, таких как фимоз, простатит, цистит,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баланопостит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сифилиса, гонореи  и даже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4" name="Текст 2"/>
          <p:cNvSpPr>
            <a:spLocks noGrp="1"/>
          </p:cNvSpPr>
          <p:nvPr>
            <p:ph type="body" idx="1"/>
          </p:nvPr>
        </p:nvSpPr>
        <p:spPr>
          <a:xfrm>
            <a:off x="515960" y="2573211"/>
            <a:ext cx="3769519" cy="588169"/>
          </a:xfrm>
        </p:spPr>
        <p:txBody>
          <a:bodyPr/>
          <a:lstStyle/>
          <a:p>
            <a:pPr eaLnBrk="1" hangingPunct="1"/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Простатит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53422" y="2665895"/>
            <a:ext cx="3908822" cy="548879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Баланопостит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Содержимое 15" descr="8525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771" y="3717032"/>
            <a:ext cx="3161843" cy="20994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4" name="Содержимое 13" descr="prostati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3779912" y="3605520"/>
            <a:ext cx="2432726" cy="2432726"/>
          </a:xfrm>
          <a:effectLst>
            <a:softEdge rad="112500"/>
          </a:effectLst>
        </p:spPr>
      </p:pic>
      <p:pic>
        <p:nvPicPr>
          <p:cNvPr id="17" name="Рисунок 16" descr="Balanopost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4874" y="3717032"/>
            <a:ext cx="2033468" cy="2209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9" name="Прямая со стрелкой 18"/>
          <p:cNvCxnSpPr/>
          <p:nvPr/>
        </p:nvCxnSpPr>
        <p:spPr>
          <a:xfrm rot="10800000" flipV="1">
            <a:off x="1477567" y="3123874"/>
            <a:ext cx="635794" cy="236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948264" y="3200868"/>
            <a:ext cx="626269" cy="2405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89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256138"/>
            <a:ext cx="3446572" cy="500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95536" y="284738"/>
            <a:ext cx="53285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для закрепления: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мужской репродуктивной системы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(выполните подписи к рисунку)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Назовите принципы анатомического строения и функции яичка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Охарактеризуйте состав спермы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Назовите функции простаты,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бульбоуретральных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куперовых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жедез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Охарактеризуйте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половых гормонов на организм мужчины.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Охарактеризуйте факторы, влияющие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сперматогегез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правила личной гигиены мужчины.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4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026" y="62068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812" y="2420888"/>
            <a:ext cx="63099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и функция репродуктивной системы мужчины.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Половые гормоны, их биологическое действие на мужской организм.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.ppt-online.org/files1/slide/s/s8y9KzaWCTI2kQiOftNMve0YmowDlV31X7AjHx4ZP/slide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201864" cy="6143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67151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Мужские половые органы можно разделить на наружные и внутренние.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Группа наружных репродуктивных органов мужчины включает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пенис(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половойчлен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яички(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тестикулы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 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придаток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яичка         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К внутренним половым органам мужчины относятся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семявыносящие протоки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семенные пузырьки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бульбоуретральные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Куперовы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железы 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hupsy.welldocs.com/tryphonov2/pic2/exurin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07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4963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парные образования, расположенные вне таза,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кожно-мышечном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мешковидном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образовании, в мошонке.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844824"/>
            <a:ext cx="4572000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стенках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особые клетки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сертолиевы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содействующие развитию мужских половых клеток — сперматозоидов. Между канальцами располагаются интерстициальные клетки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Лейдига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вырабатывающие половой гормон — тестостерон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андростерон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428868"/>
            <a:ext cx="3882805" cy="357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965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образования сперматозоидов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сперматогенез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непрерывно с большой интенсивностью в течение 70 – 72 суток. Сперматогенез состоит из 4 периодов</a:t>
            </a:r>
          </a:p>
        </p:txBody>
      </p:sp>
      <p:pic>
        <p:nvPicPr>
          <p:cNvPr id="3" name="Picture 2" descr="https://cf.ppt-online.org/files/slide/r/RtosKBCkQyfALTM4njY3DJqpcH86zFv2rimWVg/slide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65" t="1598" r="2226" b="2226"/>
          <a:stretch/>
        </p:blipFill>
        <p:spPr bwMode="auto">
          <a:xfrm>
            <a:off x="1475656" y="1556792"/>
            <a:ext cx="6120679" cy="519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94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Зрелые сперматозоиды отделяются и двигаются вдоль канальцев по направлению к придатку яичка.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краю яичка прилегает его придаток, длиной 5 – 8 см и толщиной около 1 см. он состоит из 12 – 13 долек, каждая из которых образована продолжением соответствующего выносящего канальца. Все они образуют общий проток придатка. В каждой из долек образуется секрет, поступающий в общий проток.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яичка является содействие созреванию сперматозоидов, а так же функция отбора: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спермиефаги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находящиеся в стенках придатка поглощают и переваривают наиболее слабые и неактивные сперматозоиды.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068960"/>
            <a:ext cx="4488144" cy="34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35766" y="4941168"/>
            <a:ext cx="32038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проток придатка переходит в семявыносящий проток, длиной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45-50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 просвет до 1,5 мм.</a:t>
            </a:r>
          </a:p>
        </p:txBody>
      </p:sp>
      <p:cxnSp>
        <p:nvCxnSpPr>
          <p:cNvPr id="6" name="Прямая со стрелкой 5"/>
          <p:cNvCxnSpPr>
            <a:stCxn id="4" idx="1"/>
          </p:cNvCxnSpPr>
          <p:nvPr/>
        </p:nvCxnSpPr>
        <p:spPr>
          <a:xfrm flipH="1" flipV="1">
            <a:off x="4572000" y="4581128"/>
            <a:ext cx="1163766" cy="9602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92080" y="2974262"/>
            <a:ext cx="34918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еменные 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пузырьки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парные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мешковидные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состоящие из тела и шейки выделяющие секрет.</a:t>
            </a:r>
          </a:p>
        </p:txBody>
      </p:sp>
      <p:cxnSp>
        <p:nvCxnSpPr>
          <p:cNvPr id="10" name="Прямая со стрелкой 9"/>
          <p:cNvCxnSpPr>
            <a:stCxn id="8" idx="1"/>
          </p:cNvCxnSpPr>
          <p:nvPr/>
        </p:nvCxnSpPr>
        <p:spPr>
          <a:xfrm flipH="1">
            <a:off x="4427985" y="3574427"/>
            <a:ext cx="864095" cy="2866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04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clinic21.ru/wp-content/uploads/gde-nahoditsya-prostata-u-muzhch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8" t="13440" r="31594" b="881"/>
          <a:stretch/>
        </p:blipFill>
        <p:spPr bwMode="auto">
          <a:xfrm>
            <a:off x="5500694" y="1142984"/>
            <a:ext cx="3500430" cy="4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44" y="571480"/>
            <a:ext cx="5105728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Бульбоуретральные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железы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Куперовы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парные округлые железы, небольшой величины, расположенные между пучками мышц мочеполовой диафрагмы.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Бульбоуретральные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 вырабатывают вязкий секрет, представляющий собой бесцветную, прозрачную слизь, щелочной реакции, выделяемый в период полового возбуждения.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Куперовых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 нейтрализует кислую реакцию мочевых путей перед эякуляцией.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2155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216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половая придаточная железа мужской репродуктивной системы, охватывает со всех сторон мочеиспускательный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той его части, которая находится у мочевого пузыря.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t="1" r="56733" b="11884"/>
          <a:stretch/>
        </p:blipFill>
        <p:spPr bwMode="auto">
          <a:xfrm>
            <a:off x="285720" y="2071678"/>
            <a:ext cx="324411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868" y="2285992"/>
            <a:ext cx="5400599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Простата вырабатывает секрет простаты – один из основных компонентов спермы. Состав сока простаты чрезвычайно сложен и выполняет очень много наиважнейших функций: </a:t>
            </a:r>
            <a:endParaRPr lang="ru-RU" sz="20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сперматозоидов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иммунитет простаты против инфекций, нормальную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эрекцию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выработку тестостерона</a:t>
            </a:r>
            <a:endParaRPr lang="ru-RU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928934"/>
            <a:ext cx="114300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Мочевой пузырь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5786454"/>
            <a:ext cx="142876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Предстательная железа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0"/>
          </p:cNvCxnSpPr>
          <p:nvPr/>
        </p:nvCxnSpPr>
        <p:spPr>
          <a:xfrm rot="16200000" flipV="1">
            <a:off x="2357422" y="5357826"/>
            <a:ext cx="500066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000453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420</TotalTime>
  <Words>796</Words>
  <Application>Microsoft Office PowerPoint</Application>
  <PresentationFormat>Экран (4:3)</PresentationFormat>
  <Paragraphs>86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Половые гормоны, их биологическое действие на организм.</vt:lpstr>
      <vt:lpstr>Слайд 13</vt:lpstr>
      <vt:lpstr>Влияние факторов окружающей среды на сперматогенез, потенцию (способность к совершению полового акта), фертильность</vt:lpstr>
      <vt:lpstr>Слайд 15</vt:lpstr>
      <vt:lpstr>Гигиена половых органов мужчины</vt:lpstr>
      <vt:lpstr>Правильное нижнее белье: </vt:lpstr>
      <vt:lpstr>К чему может привести несоблюдение   простых гигиенических требований?   К самому неприятному, а именно – к серьезным проблемам со здоровьем: от воспалительных заболеваний, таких как фимоз, простатит, цистит, баланопостит, до сифилиса, гонореи  и даже вич-инфекции </vt:lpstr>
      <vt:lpstr>Слайд 19</vt:lpstr>
      <vt:lpstr>Слайд 20</vt:lpstr>
    </vt:vector>
  </TitlesOfParts>
  <Company>КМФК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Fykalova</dc:creator>
  <cp:lastModifiedBy>Venera</cp:lastModifiedBy>
  <cp:revision>45</cp:revision>
  <dcterms:created xsi:type="dcterms:W3CDTF">2012-05-14T01:39:56Z</dcterms:created>
  <dcterms:modified xsi:type="dcterms:W3CDTF">2022-02-22T05:19:32Z</dcterms:modified>
</cp:coreProperties>
</file>