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57" r:id="rId3"/>
    <p:sldId id="271" r:id="rId4"/>
    <p:sldId id="261" r:id="rId5"/>
    <p:sldId id="262" r:id="rId6"/>
    <p:sldId id="263" r:id="rId7"/>
    <p:sldId id="264" r:id="rId8"/>
    <p:sldId id="265" r:id="rId9"/>
    <p:sldId id="272" r:id="rId10"/>
    <p:sldId id="266" r:id="rId11"/>
    <p:sldId id="267" r:id="rId12"/>
    <p:sldId id="268" r:id="rId13"/>
    <p:sldId id="273" r:id="rId14"/>
    <p:sldId id="274" r:id="rId15"/>
    <p:sldId id="275" r:id="rId16"/>
    <p:sldId id="285" r:id="rId17"/>
    <p:sldId id="276" r:id="rId18"/>
    <p:sldId id="277" r:id="rId19"/>
    <p:sldId id="278" r:id="rId20"/>
    <p:sldId id="279" r:id="rId21"/>
    <p:sldId id="280" r:id="rId22"/>
    <p:sldId id="281" r:id="rId23"/>
    <p:sldId id="270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2BDFA8F-2E51-48A3-ACFD-00F0731B2E9C}">
          <p14:sldIdLst>
            <p14:sldId id="256"/>
            <p14:sldId id="257"/>
            <p14:sldId id="271"/>
            <p14:sldId id="261"/>
            <p14:sldId id="262"/>
            <p14:sldId id="263"/>
            <p14:sldId id="264"/>
            <p14:sldId id="265"/>
            <p14:sldId id="272"/>
            <p14:sldId id="266"/>
            <p14:sldId id="267"/>
            <p14:sldId id="268"/>
            <p14:sldId id="273"/>
            <p14:sldId id="274"/>
            <p14:sldId id="275"/>
            <p14:sldId id="285"/>
            <p14:sldId id="276"/>
            <p14:sldId id="277"/>
            <p14:sldId id="278"/>
            <p14:sldId id="279"/>
            <p14:sldId id="280"/>
            <p14:sldId id="281"/>
            <p14:sldId id="270"/>
            <p14:sldId id="282"/>
            <p14:sldId id="283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3AAB9-0147-4BC8-AAE9-62AB06F5BCAA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6AFC6-B5A1-436D-8FF6-68FF18817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6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AFC6-B5A1-436D-8FF6-68FF188171E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5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14A7-BE8E-44B6-8959-0179D159F331}" type="datetime1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49B-8E8F-463F-A301-6485FFE25E5B}" type="datetime1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FA35-45ED-4DAA-8AD1-683BD034FA04}" type="datetime1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9889-601F-4CD7-9DA1-38B6A402761D}" type="datetime1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78C-85A6-4331-BD3D-B859B9D938A8}" type="datetime1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DB40-0720-4FA6-AB24-1177B340F0AB}" type="datetime1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54F8-2023-4328-8089-F76AAECA23C4}" type="datetime1">
              <a:rPr lang="ru-RU" smtClean="0"/>
              <a:t>25.10.2018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40F6-B3FF-4134-B66E-7829046950EF}" type="datetime1">
              <a:rPr lang="ru-RU" smtClean="0"/>
              <a:t>25.10.2018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53FA-2752-4AA2-A240-66C9FFD4B9F9}" type="datetime1">
              <a:rPr lang="ru-RU" smtClean="0"/>
              <a:t>25.10.2018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8671-68EE-45FD-9205-9AE47C74A1C5}" type="datetime1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37F5-0B52-4981-9B72-EE28769862F0}" type="datetime1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A5D55CF-E90D-4F2F-A207-6F1094ED34C8}" type="datetime1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5%D0%BD%D1%81%D1%82%D1%80%D1%83%D0%B0%D1%86%D0%B8%D1%8F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univer.com/Medical/Physiology/uroven_polovix_gormonov.html" TargetMode="External"/><Relationship Id="rId2" Type="http://schemas.openxmlformats.org/officeDocument/2006/relationships/hyperlink" Target="https://ginekolog-i-ya.ru/nizkij-progesteron.html#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xreferat.com/55/5612-1-polovye-gormony.html" TargetMode="External"/><Relationship Id="rId4" Type="http://schemas.openxmlformats.org/officeDocument/2006/relationships/hyperlink" Target="https://www.kp.ru/guide/immunofermentnyi-analiz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Федеральное государственное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Министерства здравоохранения  Российской Федерации</a:t>
            </a:r>
            <a:br>
              <a:rPr lang="ru-RU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007" y="1628800"/>
            <a:ext cx="830507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КУРСОВАЯ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Значение и методы определения женских половых гормонов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крови.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специальности 31.02.03 Лабораторная диагностика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ПМ 03. Проведение лабораторных биохимических исследований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МДК 03.01 Теория и практика лабораторных биохимических исследований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Банникова Ангелина Сергеевна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Кузовникова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Инга Александровна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Красноярск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8" y="0"/>
            <a:ext cx="8496944" cy="5706647"/>
          </a:xfrm>
        </p:spPr>
      </p:pic>
      <p:sp>
        <p:nvSpPr>
          <p:cNvPr id="5" name="TextBox 4"/>
          <p:cNvSpPr txBox="1"/>
          <p:nvPr/>
        </p:nvSpPr>
        <p:spPr>
          <a:xfrm>
            <a:off x="1187624" y="597715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5 - Гормон </a:t>
            </a:r>
            <a:r>
              <a:rPr lang="ru-RU" dirty="0"/>
              <a:t>передней доли гипофиза, </a:t>
            </a:r>
            <a:r>
              <a:rPr lang="ru-RU" dirty="0" smtClean="0"/>
              <a:t>стимулирует </a:t>
            </a:r>
            <a:r>
              <a:rPr lang="ru-RU" dirty="0"/>
              <a:t>рост и развитие молочных желез и образование молока. </a:t>
            </a:r>
          </a:p>
        </p:txBody>
      </p:sp>
    </p:spTree>
    <p:extLst>
      <p:ext uri="{BB962C8B-B14F-4D97-AF65-F5344CB8AC3E}">
        <p14:creationId xmlns:p14="http://schemas.microsoft.com/office/powerpoint/2010/main" val="28044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5197842"/>
            <a:ext cx="514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иологически </a:t>
            </a:r>
            <a:r>
              <a:rPr lang="ru-RU" dirty="0"/>
              <a:t>активная часть тестостерона крови.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9" y="764704"/>
            <a:ext cx="6874550" cy="4248472"/>
          </a:xfrm>
        </p:spPr>
      </p:pic>
    </p:spTree>
    <p:extLst>
      <p:ext uri="{BB962C8B-B14F-4D97-AF65-F5344CB8AC3E}">
        <p14:creationId xmlns:p14="http://schemas.microsoft.com/office/powerpoint/2010/main" val="30323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39952" cy="3179735"/>
          </a:xfrm>
        </p:spPr>
      </p:pic>
      <p:sp>
        <p:nvSpPr>
          <p:cNvPr id="5" name="TextBox 4"/>
          <p:cNvSpPr txBox="1"/>
          <p:nvPr/>
        </p:nvSpPr>
        <p:spPr>
          <a:xfrm>
            <a:off x="0" y="3212976"/>
            <a:ext cx="413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6 - Гормоном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беременности принято называть прогестерон, который активизируется в лютеиновой фазе менструального цикла, после овуляции.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46" y="2348880"/>
            <a:ext cx="4873724" cy="343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4800" cy="1143000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КЛИНИКО-ДИАГНОСТИЧЕСКОЕ ЗНАЧЕНИЕ.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28034" y="1268760"/>
            <a:ext cx="79248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лютеинизирующего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гормона (ЛГ) и фолликулостимулирующего (ФСГ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907604" cy="37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4787489" cy="3446261"/>
          </a:xfrm>
        </p:spPr>
      </p:pic>
      <p:sp>
        <p:nvSpPr>
          <p:cNvPr id="6" name="TextBox 5"/>
          <p:cNvSpPr txBox="1"/>
          <p:nvPr/>
        </p:nvSpPr>
        <p:spPr>
          <a:xfrm>
            <a:off x="755575" y="3573016"/>
            <a:ext cx="3438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7 -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Синдром Тернера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96752"/>
            <a:ext cx="3600400" cy="36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072" y="501317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8 - Синдром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Суайра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Женская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гонадальная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дисгенезия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01621" cy="5194920"/>
          </a:xfrm>
        </p:spPr>
      </p:pic>
      <p:sp>
        <p:nvSpPr>
          <p:cNvPr id="6" name="TextBox 5"/>
          <p:cNvSpPr txBox="1"/>
          <p:nvPr/>
        </p:nvSpPr>
        <p:spPr>
          <a:xfrm>
            <a:off x="2915816" y="6084004"/>
            <a:ext cx="3157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9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ипогонадизм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91940" cy="3960440"/>
          </a:xfrm>
        </p:spPr>
      </p:pic>
      <p:sp>
        <p:nvSpPr>
          <p:cNvPr id="6" name="TextBox 5"/>
          <p:cNvSpPr txBox="1"/>
          <p:nvPr/>
        </p:nvSpPr>
        <p:spPr>
          <a:xfrm>
            <a:off x="611560" y="4305137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Аменоре́я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— отсутствие 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3" tooltip="Менструация"/>
              </a:rPr>
              <a:t>менструаций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в течение нескольких менструальных циклов</a:t>
            </a:r>
          </a:p>
        </p:txBody>
      </p:sp>
    </p:spTree>
    <p:extLst>
      <p:ext uri="{BB962C8B-B14F-4D97-AF65-F5344CB8AC3E}">
        <p14:creationId xmlns:p14="http://schemas.microsoft.com/office/powerpoint/2010/main" val="3373529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424936" cy="5472608"/>
          </a:xfrm>
        </p:spPr>
        <p:txBody>
          <a:bodyPr/>
          <a:lstStyle/>
          <a:p>
            <a:pPr marL="0" lvl="1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Пролактин и бесплодие.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000500" cy="259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12629"/>
            <a:ext cx="3333750" cy="1876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260" y="3825914"/>
            <a:ext cx="37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10 -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Синдром поликистозных яичников (СПКЯ)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3284984"/>
            <a:ext cx="2665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11 - Гипотиреоз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7" y="4509120"/>
            <a:ext cx="3118367" cy="20789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48" y="3848718"/>
            <a:ext cx="4000701" cy="265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72" y="260648"/>
            <a:ext cx="3420380" cy="2736304"/>
          </a:xfrm>
        </p:spPr>
      </p:pic>
      <p:sp>
        <p:nvSpPr>
          <p:cNvPr id="6" name="TextBox 5"/>
          <p:cNvSpPr txBox="1"/>
          <p:nvPr/>
        </p:nvSpPr>
        <p:spPr>
          <a:xfrm>
            <a:off x="5124578" y="314096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Синдро́м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Шиха́на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послеро́довый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инфаркт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гипо́физа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послеродовый некроз гипофиза)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3752"/>
            <a:ext cx="4739680" cy="35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924800" cy="4114800"/>
          </a:xfrm>
        </p:spPr>
        <p:txBody>
          <a:bodyPr/>
          <a:lstStyle/>
          <a:p>
            <a:pPr marL="0" lvl="1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Нарушение уровня свободного тестостерона.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6339"/>
            <a:ext cx="4176464" cy="2700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284984"/>
            <a:ext cx="4397441" cy="2473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8144" y="5904392"/>
            <a:ext cx="3016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13 -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эндометриоз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586729"/>
            <a:ext cx="3641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12 – опухоль яичников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52320" y="6237312"/>
            <a:ext cx="1348680" cy="501650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8568952" cy="5400600"/>
          </a:xfrm>
        </p:spPr>
        <p:txBody>
          <a:bodyPr>
            <a:normAutofit/>
          </a:bodyPr>
          <a:lstStyle/>
          <a:p>
            <a:pPr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 крови на гормоны – это лабораторное исследование, способное показать состояние многих органов и систем организма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Гормоны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представляют собой биологически активные вещества, вырабатываемые железами внутренней секреции.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крови на гормоны позволяет выявить нарушения гормонального баланса, установить причину заболевания и выработать правильный курс лечения. </a:t>
            </a:r>
          </a:p>
        </p:txBody>
      </p:sp>
    </p:spTree>
    <p:extLst>
      <p:ext uri="{BB962C8B-B14F-4D97-AF65-F5344CB8AC3E}">
        <p14:creationId xmlns:p14="http://schemas.microsoft.com/office/powerpoint/2010/main" val="34356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2" y="841426"/>
            <a:ext cx="4590510" cy="367240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56" y="3356992"/>
            <a:ext cx="4002540" cy="2457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22" y="188640"/>
            <a:ext cx="3594468" cy="280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924800" cy="4114800"/>
          </a:xfrm>
        </p:spPr>
        <p:txBody>
          <a:bodyPr/>
          <a:lstStyle/>
          <a:p>
            <a:pPr marL="0" lvl="1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Прогестероновая недостаточность.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6" y="1412776"/>
            <a:ext cx="4298859" cy="3959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501" y="5548590"/>
            <a:ext cx="453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14 -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патология щитовидной железы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43" y="955010"/>
            <a:ext cx="4041754" cy="300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24800" cy="114300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Методы определения женских половых гормонов.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3903181" cy="41148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52936"/>
            <a:ext cx="4669461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5631794"/>
            <a:ext cx="2740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15 - люминометр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4919" y="5912526"/>
            <a:ext cx="310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16 - люминофоры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424936" cy="4880563"/>
          </a:xfrm>
        </p:spPr>
      </p:pic>
      <p:sp>
        <p:nvSpPr>
          <p:cNvPr id="2" name="TextBox 1"/>
          <p:cNvSpPr txBox="1"/>
          <p:nvPr/>
        </p:nvSpPr>
        <p:spPr>
          <a:xfrm>
            <a:off x="2342131" y="609329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Рисунок 17 - ИФА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6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24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зучена общая характеристика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женских половых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гормонов.</a:t>
            </a:r>
          </a:p>
          <a:p>
            <a:pPr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зучены основные методы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определения женских половых гормонов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крови.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924800" cy="11430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СПИСОК ИСПОЛЬЗУЕМОЙ ЛИТЕРАТУРЫ И ИНТЕРНЕТ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РЕСУРСОВ: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2840" cy="4853136"/>
          </a:xfrm>
        </p:spPr>
        <p:txBody>
          <a:bodyPr>
            <a:normAutofit fontScale="92500" lnSpcReduction="20000"/>
          </a:bodyPr>
          <a:lstStyle/>
          <a:p>
            <a:pPr lvl="0">
              <a:buFont typeface="+mj-lt"/>
              <a:buAutoNum type="arabicPeriod"/>
            </a:pPr>
            <a:r>
              <a:rPr lang="ru-RU" sz="1900" u="sng" dirty="0" err="1">
                <a:latin typeface="Times New Roman" pitchFamily="18" charset="0"/>
                <a:cs typeface="Times New Roman" pitchFamily="18" charset="0"/>
              </a:rPr>
              <a:t>Иммунохемилюминесцентныйанализ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</a:rPr>
              <a:t>(ИХЛА)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[Электронный ресурс] Режим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доступа:</a:t>
            </a:r>
            <a:r>
              <a:rPr lang="ru-RU" sz="1900" u="sng" dirty="0" err="1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</a:rPr>
              <a:t>://medsirius.ru/</a:t>
            </a:r>
            <a:r>
              <a:rPr lang="ru-RU" sz="1900" u="sng" dirty="0" err="1">
                <a:latin typeface="Times New Roman" pitchFamily="18" charset="0"/>
                <a:cs typeface="Times New Roman" pitchFamily="18" charset="0"/>
              </a:rPr>
              <a:t>ihla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Клиническая эндокринология - В.В. Скворцов, А.В.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Тумаренко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2015</a:t>
            </a:r>
          </a:p>
          <a:p>
            <a:pPr lvl="0">
              <a:buFont typeface="+mj-lt"/>
              <a:buAutoNum type="arabicPeriod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Низкий прогестерон[Электронный ресурс] Режим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доступа:</a:t>
            </a:r>
            <a:r>
              <a:rPr lang="ru-RU" sz="19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  <a:hlinkClick r:id="rId2"/>
              </a:rPr>
              <a:t>://ginekolog-i-ya.ru/nizkij-progesteron.html#1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Определение уровня половых гормонов. Норма эстрогенов, прогестерона  гормоны [Электронный ресурс] Режим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доступа:</a:t>
            </a:r>
            <a:r>
              <a:rPr lang="ru-RU" sz="19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  <a:hlinkClick r:id="rId3"/>
              </a:rPr>
              <a:t>://meduniver.com/</a:t>
            </a:r>
            <a:r>
              <a:rPr lang="ru-RU" sz="19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Medical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19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Physiology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  <a:hlinkClick r:id="rId3"/>
              </a:rPr>
              <a:t>/uroven_polovix_gormonov.html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MedUniver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Основные понятия и принцип метода иммуноферментного анализа[Электронный ресурс] Режим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доступа:</a:t>
            </a:r>
            <a:r>
              <a:rPr lang="ru-RU" sz="1900" u="sng" dirty="0" err="1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  <a:hlinkClick r:id="rId4"/>
              </a:rPr>
              <a:t>://www.kp.ru/guide/immunofermentnyi-analiz.html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Половые гормоны [Электронный ресурс] Режим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доступа:</a:t>
            </a:r>
            <a:r>
              <a:rPr lang="ru-RU" sz="1900" u="sng" dirty="0" err="1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  <a:hlinkClick r:id="rId5"/>
              </a:rPr>
              <a:t>://xreferat.com/55/5612-1-polovye-gormony.html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Физиология человека (в 3-х томах). Ред. Шмидт Р.,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Тевс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Г. М., Мир, 2006.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0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27584" y="2060848"/>
            <a:ext cx="79248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1204664" cy="385018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352928" cy="6192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ЦЕЛЬ :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нарушений и методов определения женских половых гормонов в крови.</a:t>
            </a:r>
          </a:p>
          <a:p>
            <a:pPr marL="0" lv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ЗАДАЧИ : </a:t>
            </a:r>
          </a:p>
          <a:p>
            <a:pPr lvl="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общую характеристику и нарушения женских половых гормонов </a:t>
            </a:r>
          </a:p>
          <a:p>
            <a:pPr lvl="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Изучить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методы определения женских половых гормонов в крови.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7" y="1196752"/>
            <a:ext cx="5940153" cy="4460370"/>
          </a:xfrm>
        </p:spPr>
      </p:pic>
      <p:sp>
        <p:nvSpPr>
          <p:cNvPr id="2" name="TextBox 1"/>
          <p:cNvSpPr txBox="1"/>
          <p:nvPr/>
        </p:nvSpPr>
        <p:spPr>
          <a:xfrm>
            <a:off x="1043608" y="49148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СТРОЕНИЕ ГОРМОНОВ.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6058153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1 – Главные гормоны.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3018498" cy="2376264"/>
          </a:xfrm>
        </p:spPr>
      </p:pic>
      <p:sp>
        <p:nvSpPr>
          <p:cNvPr id="5" name="TextBox 4"/>
          <p:cNvSpPr txBox="1"/>
          <p:nvPr/>
        </p:nvSpPr>
        <p:spPr>
          <a:xfrm>
            <a:off x="3419873" y="62068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аиболее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активный, участвует во всех процессах, за которые отвечают эстрогены.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76" y="1700808"/>
            <a:ext cx="381000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2" y="2852936"/>
            <a:ext cx="4244932" cy="28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153676" cy="3024336"/>
          </a:xfrm>
        </p:spPr>
      </p:pic>
      <p:sp>
        <p:nvSpPr>
          <p:cNvPr id="5" name="TextBox 4"/>
          <p:cNvSpPr txBox="1"/>
          <p:nvPr/>
        </p:nvSpPr>
        <p:spPr>
          <a:xfrm>
            <a:off x="13142" y="3378665"/>
            <a:ext cx="44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2 - Второй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значимости гормон. Однако в больших количествах, особенно в период менопаузы, может способствовать развитию заболеваний, в том числе раку груди.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636913"/>
            <a:ext cx="2088233" cy="3132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26" y="363275"/>
            <a:ext cx="4056422" cy="21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961766" cy="2952328"/>
          </a:xfrm>
        </p:spPr>
      </p:pic>
      <p:sp>
        <p:nvSpPr>
          <p:cNvPr id="5" name="TextBox 4"/>
          <p:cNvSpPr txBox="1"/>
          <p:nvPr/>
        </p:nvSpPr>
        <p:spPr>
          <a:xfrm>
            <a:off x="357159" y="3275692"/>
            <a:ext cx="435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3 - Второстепенный</a:t>
            </a:r>
            <a:r>
              <a:rPr lang="ru-RU" dirty="0"/>
              <a:t>, быстроразрушающийся гормон.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40968"/>
            <a:ext cx="375074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568952" cy="4247914"/>
          </a:xfrm>
        </p:spPr>
      </p:pic>
      <p:sp>
        <p:nvSpPr>
          <p:cNvPr id="5" name="TextBox 4"/>
          <p:cNvSpPr txBox="1"/>
          <p:nvPr/>
        </p:nvSpPr>
        <p:spPr>
          <a:xfrm>
            <a:off x="1037306" y="533256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4 - Гонадотропный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гормон передней доли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гипофиза.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92715" y="3747327"/>
            <a:ext cx="261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3200" cap="none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ормальные показатели ЛГ в крови у женщин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064896" cy="3417329"/>
          </a:xfrm>
        </p:spPr>
      </p:pic>
    </p:spTree>
    <p:extLst>
      <p:ext uri="{BB962C8B-B14F-4D97-AF65-F5344CB8AC3E}">
        <p14:creationId xmlns:p14="http://schemas.microsoft.com/office/powerpoint/2010/main" val="40111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305</TotalTime>
  <Words>422</Words>
  <Application>Microsoft Office PowerPoint</Application>
  <PresentationFormat>Экран (4:3)</PresentationFormat>
  <Paragraphs>90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Горизонт</vt:lpstr>
      <vt:lpstr>Федеральное государственное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 Российской Федерации Фармацевтический колледж </vt:lpstr>
      <vt:lpstr>АКТУальность: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Нормальные показатели ЛГ в крови у женщин</vt:lpstr>
      <vt:lpstr>Презентация PowerPoint</vt:lpstr>
      <vt:lpstr>Презентация PowerPoint</vt:lpstr>
      <vt:lpstr>Презентация PowerPoint</vt:lpstr>
      <vt:lpstr>КЛИНИКО-ДИАГНОСТИЧЕСКОЕ ЗНАЧЕНИЕ.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определения женских половых гормонов.</vt:lpstr>
      <vt:lpstr>Презентация PowerPoint</vt:lpstr>
      <vt:lpstr>Выводы:</vt:lpstr>
      <vt:lpstr>СПИСОК ИСПОЛЬЗУЕМОЙ ЛИТЕРАТУРЫ И ИНТЕРНЕТ – РЕСУРСОВ: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В.Ф. Войно-Ясенецкого » Министерства здравоохранения Российской Федерации  Фармацевтический колледж  </dc:title>
  <dc:creator>пользователь</dc:creator>
  <cp:lastModifiedBy>пользователь</cp:lastModifiedBy>
  <cp:revision>34</cp:revision>
  <dcterms:created xsi:type="dcterms:W3CDTF">2018-09-23T08:56:47Z</dcterms:created>
  <dcterms:modified xsi:type="dcterms:W3CDTF">2018-10-25T09:09:09Z</dcterms:modified>
</cp:coreProperties>
</file>