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328" r:id="rId2"/>
    <p:sldId id="258" r:id="rId3"/>
    <p:sldId id="259" r:id="rId4"/>
    <p:sldId id="266" r:id="rId5"/>
    <p:sldId id="269" r:id="rId6"/>
    <p:sldId id="272" r:id="rId7"/>
    <p:sldId id="268" r:id="rId8"/>
    <p:sldId id="270" r:id="rId9"/>
    <p:sldId id="271" r:id="rId10"/>
    <p:sldId id="273" r:id="rId11"/>
    <p:sldId id="274" r:id="rId12"/>
    <p:sldId id="275" r:id="rId13"/>
    <p:sldId id="276" r:id="rId14"/>
    <p:sldId id="277" r:id="rId15"/>
    <p:sldId id="278" r:id="rId16"/>
    <p:sldId id="267" r:id="rId17"/>
    <p:sldId id="279" r:id="rId18"/>
    <p:sldId id="280" r:id="rId19"/>
    <p:sldId id="260" r:id="rId20"/>
    <p:sldId id="287" r:id="rId21"/>
    <p:sldId id="288" r:id="rId22"/>
    <p:sldId id="290" r:id="rId23"/>
    <p:sldId id="291" r:id="rId24"/>
    <p:sldId id="292" r:id="rId25"/>
    <p:sldId id="293" r:id="rId26"/>
    <p:sldId id="261" r:id="rId27"/>
    <p:sldId id="294" r:id="rId28"/>
    <p:sldId id="295" r:id="rId29"/>
    <p:sldId id="296" r:id="rId30"/>
    <p:sldId id="297" r:id="rId31"/>
    <p:sldId id="303" r:id="rId32"/>
    <p:sldId id="304" r:id="rId33"/>
    <p:sldId id="305" r:id="rId34"/>
    <p:sldId id="306" r:id="rId35"/>
    <p:sldId id="307" r:id="rId36"/>
    <p:sldId id="308" r:id="rId37"/>
    <p:sldId id="309" r:id="rId38"/>
    <p:sldId id="310" r:id="rId39"/>
    <p:sldId id="311" r:id="rId40"/>
    <p:sldId id="312" r:id="rId41"/>
    <p:sldId id="262" r:id="rId42"/>
    <p:sldId id="298" r:id="rId43"/>
    <p:sldId id="299" r:id="rId44"/>
    <p:sldId id="300" r:id="rId45"/>
    <p:sldId id="301" r:id="rId46"/>
    <p:sldId id="302" r:id="rId47"/>
    <p:sldId id="313" r:id="rId48"/>
    <p:sldId id="263" r:id="rId49"/>
    <p:sldId id="264" r:id="rId50"/>
    <p:sldId id="281" r:id="rId51"/>
    <p:sldId id="282" r:id="rId52"/>
    <p:sldId id="283" r:id="rId53"/>
    <p:sldId id="284" r:id="rId54"/>
    <p:sldId id="285" r:id="rId55"/>
    <p:sldId id="286" r:id="rId56"/>
    <p:sldId id="265" r:id="rId5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257" autoAdjust="0"/>
  </p:normalViewPr>
  <p:slideViewPr>
    <p:cSldViewPr snapToGrid="0" showGuides="1">
      <p:cViewPr varScale="1">
        <p:scale>
          <a:sx n="102" d="100"/>
          <a:sy n="102" d="100"/>
        </p:scale>
        <p:origin x="918"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D42D2-0F7E-472D-8FA3-C37BC0766A31}" type="datetimeFigureOut">
              <a:rPr lang="ru-RU" smtClean="0"/>
              <a:t>04.09.2021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D9E1D-3780-4626-8172-BDF0A2A3CC0F}" type="slidenum">
              <a:rPr lang="ru-RU" smtClean="0"/>
              <a:t>‹#›</a:t>
            </a:fld>
            <a:endParaRPr lang="ru-RU"/>
          </a:p>
        </p:txBody>
      </p:sp>
    </p:spTree>
    <p:extLst>
      <p:ext uri="{BB962C8B-B14F-4D97-AF65-F5344CB8AC3E}">
        <p14:creationId xmlns:p14="http://schemas.microsoft.com/office/powerpoint/2010/main" val="2650259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CB41C14B-31AE-4676-AD48-0FED8BAFD37D}" type="slidenum">
              <a:rPr lang="ru-RU" smtClean="0"/>
              <a:t>1</a:t>
            </a:fld>
            <a:endParaRPr lang="ru-RU"/>
          </a:p>
        </p:txBody>
      </p:sp>
    </p:spTree>
    <p:extLst>
      <p:ext uri="{BB962C8B-B14F-4D97-AF65-F5344CB8AC3E}">
        <p14:creationId xmlns:p14="http://schemas.microsoft.com/office/powerpoint/2010/main" val="3531344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Исследователи в области психологии выделяют пять стилей поведения в конфликтной ситуации.</a:t>
            </a:r>
          </a:p>
          <a:p>
            <a:endParaRPr lang="ru-RU" dirty="0"/>
          </a:p>
          <a:p>
            <a:r>
              <a:rPr lang="ru-RU" dirty="0"/>
              <a:t>Сотрудничество.</a:t>
            </a:r>
          </a:p>
          <a:p>
            <a:r>
              <a:rPr lang="ru-RU" dirty="0"/>
              <a:t>Компромисс.</a:t>
            </a:r>
          </a:p>
          <a:p>
            <a:r>
              <a:rPr lang="ru-RU" dirty="0"/>
              <a:t>Игнорирование.</a:t>
            </a:r>
          </a:p>
          <a:p>
            <a:r>
              <a:rPr lang="ru-RU" dirty="0"/>
              <a:t>Соперничество.</a:t>
            </a:r>
          </a:p>
          <a:p>
            <a:r>
              <a:rPr lang="ru-RU" dirty="0"/>
              <a:t>Адаптация.</a:t>
            </a:r>
          </a:p>
          <a:p>
            <a:r>
              <a:rPr lang="ru-RU" dirty="0"/>
              <a:t>Рассмотрим подробнее каждый стиль поведения.</a:t>
            </a:r>
          </a:p>
        </p:txBody>
      </p:sp>
      <p:sp>
        <p:nvSpPr>
          <p:cNvPr id="4" name="Номер слайда 3"/>
          <p:cNvSpPr>
            <a:spLocks noGrp="1"/>
          </p:cNvSpPr>
          <p:nvPr>
            <p:ph type="sldNum" sz="quarter" idx="5"/>
          </p:nvPr>
        </p:nvSpPr>
        <p:spPr/>
        <p:txBody>
          <a:bodyPr/>
          <a:lstStyle/>
          <a:p>
            <a:fld id="{F7DD9E1D-3780-4626-8172-BDF0A2A3CC0F}" type="slidenum">
              <a:rPr lang="ru-RU" smtClean="0"/>
              <a:t>10</a:t>
            </a:fld>
            <a:endParaRPr lang="ru-RU"/>
          </a:p>
        </p:txBody>
      </p:sp>
    </p:spTree>
    <p:extLst>
      <p:ext uri="{BB962C8B-B14F-4D97-AF65-F5344CB8AC3E}">
        <p14:creationId xmlns:p14="http://schemas.microsoft.com/office/powerpoint/2010/main" val="185130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Сотрудничество</a:t>
            </a:r>
          </a:p>
          <a:p>
            <a:r>
              <a:rPr lang="ru-RU" dirty="0"/>
              <a:t>Это самая сложная модель поведения, но вместе с тем и самая эффективная из всех. Его цель-найти решение, которое удовлетворяло бы интересы и потребности всех сторон конфликта. Для этого учитывается мнение каждого и выслушиваются все предложенные варианты. Обсуждение проходит спокойно, без негативных эмоций. В разговоре для достижения результата используются доказательства, аргументы и убеждения. Такой стиль поведения при разрешении конфликта основан на взаимном уважении и поэтому способствует сохранению прочных и длительных отношений.</a:t>
            </a:r>
          </a:p>
        </p:txBody>
      </p:sp>
      <p:sp>
        <p:nvSpPr>
          <p:cNvPr id="4" name="Номер слайда 3"/>
          <p:cNvSpPr>
            <a:spLocks noGrp="1"/>
          </p:cNvSpPr>
          <p:nvPr>
            <p:ph type="sldNum" sz="quarter" idx="5"/>
          </p:nvPr>
        </p:nvSpPr>
        <p:spPr/>
        <p:txBody>
          <a:bodyPr/>
          <a:lstStyle/>
          <a:p>
            <a:fld id="{F7DD9E1D-3780-4626-8172-BDF0A2A3CC0F}" type="slidenum">
              <a:rPr lang="ru-RU" smtClean="0"/>
              <a:t>11</a:t>
            </a:fld>
            <a:endParaRPr lang="ru-RU"/>
          </a:p>
        </p:txBody>
      </p:sp>
    </p:spTree>
    <p:extLst>
      <p:ext uri="{BB962C8B-B14F-4D97-AF65-F5344CB8AC3E}">
        <p14:creationId xmlns:p14="http://schemas.microsoft.com/office/powerpoint/2010/main" val="4145300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Компромисс</a:t>
            </a:r>
          </a:p>
          <a:p>
            <a:r>
              <a:rPr lang="ru-RU" dirty="0"/>
              <a:t>Это менее конструктивный стиль поведения, неконфликтный. Компромисс тем не менее имеет место, особенно когда необходимо быстро снять накопившееся напряжение и разрешить спор. Модель напоминает "кооперацию", но выполнена на поверхностном уровне. Каждая сторона в чем-то уступает другой. Поэтому в результате компромисса интересы оппонентов частично удовлетворяются. Для достижения общего решения необходимы эффективные коммуникативные навыки.</a:t>
            </a:r>
          </a:p>
        </p:txBody>
      </p:sp>
      <p:sp>
        <p:nvSpPr>
          <p:cNvPr id="4" name="Номер слайда 3"/>
          <p:cNvSpPr>
            <a:spLocks noGrp="1"/>
          </p:cNvSpPr>
          <p:nvPr>
            <p:ph type="sldNum" sz="quarter" idx="5"/>
          </p:nvPr>
        </p:nvSpPr>
        <p:spPr/>
        <p:txBody>
          <a:bodyPr/>
          <a:lstStyle/>
          <a:p>
            <a:fld id="{F7DD9E1D-3780-4626-8172-BDF0A2A3CC0F}" type="slidenum">
              <a:rPr lang="ru-RU" smtClean="0"/>
              <a:t>12</a:t>
            </a:fld>
            <a:endParaRPr lang="ru-RU"/>
          </a:p>
        </p:txBody>
      </p:sp>
    </p:spTree>
    <p:extLst>
      <p:ext uri="{BB962C8B-B14F-4D97-AF65-F5344CB8AC3E}">
        <p14:creationId xmlns:p14="http://schemas.microsoft.com/office/powerpoint/2010/main" val="23183831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Игнорирование</a:t>
            </a:r>
          </a:p>
          <a:p>
            <a:r>
              <a:rPr lang="ru-RU" dirty="0"/>
              <a:t>Этот стиль поведения людей в конфликте характеризуется сознательным или бессознательным уклонением от выяснения отношений. Человек, который выбирает такую стратегию, старается не попадать в неприятные ситуации. Если они возникают, он просто уклоняется от обсуждения решений, чреватых разногласиями. Чаще всего возникает бессознательное неведение, которое является защитным механизмом психики.</a:t>
            </a:r>
          </a:p>
          <a:p>
            <a:r>
              <a:rPr lang="ru-RU" dirty="0"/>
              <a:t>Некоторые люди используют эту модель вполне сознательно, и это вполне оправданный шаг. Игнорирование не всегда означает уклонение от ответственности или бегство от проблемы. Такая задержка может быть подходящим решением для определенных ситуаций.</a:t>
            </a:r>
          </a:p>
        </p:txBody>
      </p:sp>
      <p:sp>
        <p:nvSpPr>
          <p:cNvPr id="4" name="Номер слайда 3"/>
          <p:cNvSpPr>
            <a:spLocks noGrp="1"/>
          </p:cNvSpPr>
          <p:nvPr>
            <p:ph type="sldNum" sz="quarter" idx="5"/>
          </p:nvPr>
        </p:nvSpPr>
        <p:spPr/>
        <p:txBody>
          <a:bodyPr/>
          <a:lstStyle/>
          <a:p>
            <a:fld id="{F7DD9E1D-3780-4626-8172-BDF0A2A3CC0F}" type="slidenum">
              <a:rPr lang="ru-RU" smtClean="0"/>
              <a:t>13</a:t>
            </a:fld>
            <a:endParaRPr lang="ru-RU"/>
          </a:p>
        </p:txBody>
      </p:sp>
    </p:spTree>
    <p:extLst>
      <p:ext uri="{BB962C8B-B14F-4D97-AF65-F5344CB8AC3E}">
        <p14:creationId xmlns:p14="http://schemas.microsoft.com/office/powerpoint/2010/main" val="2007588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Соперничество</a:t>
            </a:r>
          </a:p>
          <a:p>
            <a:r>
              <a:rPr lang="ru-RU" dirty="0"/>
              <a:t>Такая стратегия характерна для большинства людей, с помощью которых собеседник пытается перетянуть одеяло на свою сторону. Ценятся только их интересы, потребности других людей не принимаются во внимание, а мнения и аргументы просто игнорируются. Конкурирующая сторона всячески пытается заставить принять свою точку зрения.</a:t>
            </a:r>
          </a:p>
          <a:p>
            <a:endParaRPr lang="ru-RU" dirty="0"/>
          </a:p>
          <a:p>
            <a:r>
              <a:rPr lang="ru-RU" dirty="0"/>
              <a:t>Для принуждения можно даже использовать положение и власть при таком стиле поведения. Участников конфликта, представляющих оппонента, решение часто не устраивает, и они могут саботировать его или отказаться от отношений. Поэтому соперничество неэффективно и редко приносит плоды. </a:t>
            </a:r>
          </a:p>
        </p:txBody>
      </p:sp>
      <p:sp>
        <p:nvSpPr>
          <p:cNvPr id="4" name="Номер слайда 3"/>
          <p:cNvSpPr>
            <a:spLocks noGrp="1"/>
          </p:cNvSpPr>
          <p:nvPr>
            <p:ph type="sldNum" sz="quarter" idx="5"/>
          </p:nvPr>
        </p:nvSpPr>
        <p:spPr/>
        <p:txBody>
          <a:bodyPr/>
          <a:lstStyle/>
          <a:p>
            <a:fld id="{F7DD9E1D-3780-4626-8172-BDF0A2A3CC0F}" type="slidenum">
              <a:rPr lang="ru-RU" smtClean="0"/>
              <a:t>14</a:t>
            </a:fld>
            <a:endParaRPr lang="ru-RU"/>
          </a:p>
        </p:txBody>
      </p:sp>
    </p:spTree>
    <p:extLst>
      <p:ext uri="{BB962C8B-B14F-4D97-AF65-F5344CB8AC3E}">
        <p14:creationId xmlns:p14="http://schemas.microsoft.com/office/powerpoint/2010/main" val="3182911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Адаптация</a:t>
            </a:r>
          </a:p>
          <a:p>
            <a:r>
              <a:rPr lang="ru-RU" dirty="0"/>
              <a:t>Эта стратегия характеризуется отказом от борьбы и изменением собственной позиции. Ситуацию смягчает уступчивость оппонента, который считает, что лучше сохранить отношения, чем ссориться и добиваться правоты. При таком стиле поведения конфликт забывается, но рано или поздно он даст о себе знать. Не стоит отказываться от своих интересов. Чтобы обсудить проблему, можно вернуться через некоторое время и в более благоприятной ситуации попытаться найти решение.</a:t>
            </a:r>
          </a:p>
        </p:txBody>
      </p:sp>
      <p:sp>
        <p:nvSpPr>
          <p:cNvPr id="4" name="Номер слайда 3"/>
          <p:cNvSpPr>
            <a:spLocks noGrp="1"/>
          </p:cNvSpPr>
          <p:nvPr>
            <p:ph type="sldNum" sz="quarter" idx="5"/>
          </p:nvPr>
        </p:nvSpPr>
        <p:spPr/>
        <p:txBody>
          <a:bodyPr/>
          <a:lstStyle/>
          <a:p>
            <a:fld id="{F7DD9E1D-3780-4626-8172-BDF0A2A3CC0F}" type="slidenum">
              <a:rPr lang="ru-RU" smtClean="0"/>
              <a:t>15</a:t>
            </a:fld>
            <a:endParaRPr lang="ru-RU"/>
          </a:p>
        </p:txBody>
      </p:sp>
    </p:spTree>
    <p:extLst>
      <p:ext uri="{BB962C8B-B14F-4D97-AF65-F5344CB8AC3E}">
        <p14:creationId xmlns:p14="http://schemas.microsoft.com/office/powerpoint/2010/main" val="471836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Разрешение конфликтов это попытка снизить напряженность и трудности, связанные с состоянием конфликта. </a:t>
            </a:r>
            <a:endParaRPr lang="en-US" dirty="0"/>
          </a:p>
          <a:p>
            <a:r>
              <a:rPr lang="ru-RU" dirty="0"/>
              <a:t>Методы разрешения конфликтов разработаны и применяются в широком спектре социальных ситуаций.</a:t>
            </a:r>
          </a:p>
        </p:txBody>
      </p:sp>
      <p:sp>
        <p:nvSpPr>
          <p:cNvPr id="4" name="Номер слайда 3"/>
          <p:cNvSpPr>
            <a:spLocks noGrp="1"/>
          </p:cNvSpPr>
          <p:nvPr>
            <p:ph type="sldNum" sz="quarter" idx="5"/>
          </p:nvPr>
        </p:nvSpPr>
        <p:spPr/>
        <p:txBody>
          <a:bodyPr/>
          <a:lstStyle/>
          <a:p>
            <a:fld id="{F7DD9E1D-3780-4626-8172-BDF0A2A3CC0F}" type="slidenum">
              <a:rPr lang="ru-RU" smtClean="0"/>
              <a:t>16</a:t>
            </a:fld>
            <a:endParaRPr lang="ru-RU"/>
          </a:p>
        </p:txBody>
      </p:sp>
    </p:spTree>
    <p:extLst>
      <p:ext uri="{BB962C8B-B14F-4D97-AF65-F5344CB8AC3E}">
        <p14:creationId xmlns:p14="http://schemas.microsoft.com/office/powerpoint/2010/main" val="10675860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Что такое управление конфликтами?</a:t>
            </a:r>
            <a:endParaRPr lang="en-US" dirty="0"/>
          </a:p>
          <a:p>
            <a:r>
              <a:rPr lang="ru-RU" dirty="0"/>
              <a:t>Управление конфликтами-это процесс, с помощью которого разрешаются споры, где отрицательные результаты минимизируются, а положительные результаты становятся приоритетными.</a:t>
            </a:r>
            <a:endParaRPr lang="en-US" dirty="0"/>
          </a:p>
          <a:p>
            <a:r>
              <a:rPr lang="ru-RU" dirty="0"/>
              <a:t>Этот ключевой навык управления предполагает использование различных тактик в зависимости от ситуации, ведения переговоров и творческого мышления. При правильном управлении конфликтом организация способна минимизировать межличностные проблемы, повысить удовлетворенность клиентов и добиться лучших результатов в бизнесе.</a:t>
            </a:r>
          </a:p>
        </p:txBody>
      </p:sp>
      <p:sp>
        <p:nvSpPr>
          <p:cNvPr id="4" name="Номер слайда 3"/>
          <p:cNvSpPr>
            <a:spLocks noGrp="1"/>
          </p:cNvSpPr>
          <p:nvPr>
            <p:ph type="sldNum" sz="quarter" idx="5"/>
          </p:nvPr>
        </p:nvSpPr>
        <p:spPr/>
        <p:txBody>
          <a:bodyPr/>
          <a:lstStyle/>
          <a:p>
            <a:fld id="{F7DD9E1D-3780-4626-8172-BDF0A2A3CC0F}" type="slidenum">
              <a:rPr lang="ru-RU" smtClean="0"/>
              <a:t>17</a:t>
            </a:fld>
            <a:endParaRPr lang="ru-RU"/>
          </a:p>
        </p:txBody>
      </p:sp>
    </p:spTree>
    <p:extLst>
      <p:ext uri="{BB962C8B-B14F-4D97-AF65-F5344CB8AC3E}">
        <p14:creationId xmlns:p14="http://schemas.microsoft.com/office/powerpoint/2010/main" val="338009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используйте 5 стилей управления конфликтами</a:t>
            </a:r>
            <a:endParaRPr lang="en-US" dirty="0"/>
          </a:p>
          <a:p>
            <a:r>
              <a:rPr lang="ru-RU" dirty="0"/>
              <a:t>Когда дело доходит до конфликта, нет единого решения, которое будет работать во всех ситуациях. Каждая ситуация будет отличаться-от инициатора конфликта до вовлеченных в него сторон.</a:t>
            </a:r>
          </a:p>
          <a:p>
            <a:endParaRPr lang="ru-RU" dirty="0"/>
          </a:p>
          <a:p>
            <a:r>
              <a:rPr lang="ru-RU" dirty="0"/>
              <a:t>Менеджер, опытный в разрешении конфликтов, должен уметь смотреть на конфликт с высоты птичьего полета и применять стиль управления конфликтом, который требуется в данной конкретной ситуации.</a:t>
            </a:r>
          </a:p>
        </p:txBody>
      </p:sp>
      <p:sp>
        <p:nvSpPr>
          <p:cNvPr id="4" name="Номер слайда 3"/>
          <p:cNvSpPr>
            <a:spLocks noGrp="1"/>
          </p:cNvSpPr>
          <p:nvPr>
            <p:ph type="sldNum" sz="quarter" idx="5"/>
          </p:nvPr>
        </p:nvSpPr>
        <p:spPr/>
        <p:txBody>
          <a:bodyPr/>
          <a:lstStyle/>
          <a:p>
            <a:fld id="{F7DD9E1D-3780-4626-8172-BDF0A2A3CC0F}" type="slidenum">
              <a:rPr lang="ru-RU" smtClean="0"/>
              <a:t>18</a:t>
            </a:fld>
            <a:endParaRPr lang="ru-RU"/>
          </a:p>
        </p:txBody>
      </p:sp>
    </p:spTree>
    <p:extLst>
      <p:ext uri="{BB962C8B-B14F-4D97-AF65-F5344CB8AC3E}">
        <p14:creationId xmlns:p14="http://schemas.microsoft.com/office/powerpoint/2010/main" val="1821503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2. Межличностное взаимодействие в процессе деятельности</a:t>
            </a:r>
          </a:p>
        </p:txBody>
      </p:sp>
      <p:sp>
        <p:nvSpPr>
          <p:cNvPr id="4" name="Номер слайда 3"/>
          <p:cNvSpPr>
            <a:spLocks noGrp="1"/>
          </p:cNvSpPr>
          <p:nvPr>
            <p:ph type="sldNum" sz="quarter" idx="10"/>
          </p:nvPr>
        </p:nvSpPr>
        <p:spPr/>
        <p:txBody>
          <a:bodyPr/>
          <a:lstStyle/>
          <a:p>
            <a:fld id="{F7DD9E1D-3780-4626-8172-BDF0A2A3CC0F}" type="slidenum">
              <a:rPr lang="ru-RU" smtClean="0"/>
              <a:t>19</a:t>
            </a:fld>
            <a:endParaRPr lang="ru-RU"/>
          </a:p>
        </p:txBody>
      </p:sp>
    </p:spTree>
    <p:extLst>
      <p:ext uri="{BB962C8B-B14F-4D97-AF65-F5344CB8AC3E}">
        <p14:creationId xmlns:p14="http://schemas.microsoft.com/office/powerpoint/2010/main" val="245176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План лекции:</a:t>
            </a:r>
          </a:p>
          <a:p>
            <a:pPr marL="228600" indent="-228600">
              <a:buAutoNum type="arabicPeriod"/>
            </a:pPr>
            <a:r>
              <a:rPr lang="ru-RU" dirty="0"/>
              <a:t>Психология конфликта: типы, стили поведения в конфликтной ситуации. Управление конфликтами</a:t>
            </a:r>
          </a:p>
          <a:p>
            <a:pPr marL="228600" indent="-228600">
              <a:buAutoNum type="arabicPeriod"/>
            </a:pPr>
            <a:r>
              <a:rPr lang="ru-RU" dirty="0"/>
              <a:t>Межличностное взаимодействие в процессе деятельности.</a:t>
            </a:r>
          </a:p>
          <a:p>
            <a:pPr marL="228600" indent="-228600">
              <a:buAutoNum type="arabicPeriod"/>
            </a:pPr>
            <a:r>
              <a:rPr lang="ru-RU" dirty="0"/>
              <a:t>Психология малых групп и коллективов. Лидерство и лидерство в команде. Характер взаимоотношений в группе зависит от уровня ее развития как коллектива.</a:t>
            </a:r>
          </a:p>
          <a:p>
            <a:pPr marL="228600" indent="-228600">
              <a:buAutoNum type="arabicPeriod"/>
            </a:pPr>
            <a:r>
              <a:rPr lang="ru-RU" dirty="0"/>
              <a:t>Психолого-педагогические аспекты взаимодействия в диадах врач-медицинский персонал, врач-пациент, врач-супервизор и др.</a:t>
            </a:r>
          </a:p>
          <a:p>
            <a:pPr marL="228600" indent="-228600">
              <a:buAutoNum type="arabicPeriod"/>
            </a:pPr>
            <a:r>
              <a:rPr lang="ru-RU" dirty="0" err="1"/>
              <a:t>Комплаенс</a:t>
            </a:r>
            <a:r>
              <a:rPr lang="ru-RU" dirty="0"/>
              <a:t> как степень соответствия между поведением пациента и рекомендациями, полученными от врача.</a:t>
            </a:r>
          </a:p>
        </p:txBody>
      </p:sp>
      <p:sp>
        <p:nvSpPr>
          <p:cNvPr id="4" name="Номер слайда 3"/>
          <p:cNvSpPr>
            <a:spLocks noGrp="1"/>
          </p:cNvSpPr>
          <p:nvPr>
            <p:ph type="sldNum" sz="quarter" idx="10"/>
          </p:nvPr>
        </p:nvSpPr>
        <p:spPr/>
        <p:txBody>
          <a:bodyPr/>
          <a:lstStyle/>
          <a:p>
            <a:fld id="{CB41C14B-31AE-4676-AD48-0FED8BAFD37D}" type="slidenum">
              <a:rPr lang="ru-RU">
                <a:solidFill>
                  <a:prstClr val="black"/>
                </a:solidFill>
              </a:rPr>
              <a:pPr/>
              <a:t>2</a:t>
            </a:fld>
            <a:endParaRPr lang="ru-RU">
              <a:solidFill>
                <a:prstClr val="black"/>
              </a:solidFill>
            </a:endParaRPr>
          </a:p>
        </p:txBody>
      </p:sp>
    </p:spTree>
    <p:extLst>
      <p:ext uri="{BB962C8B-B14F-4D97-AF65-F5344CB8AC3E}">
        <p14:creationId xmlns:p14="http://schemas.microsoft.com/office/powerpoint/2010/main" val="860960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7DD9E1D-3780-4626-8172-BDF0A2A3CC0F}" type="slidenum">
              <a:rPr lang="ru-RU" smtClean="0"/>
              <a:t>20</a:t>
            </a:fld>
            <a:endParaRPr lang="ru-RU"/>
          </a:p>
        </p:txBody>
      </p:sp>
    </p:spTree>
    <p:extLst>
      <p:ext uri="{BB962C8B-B14F-4D97-AF65-F5344CB8AC3E}">
        <p14:creationId xmlns:p14="http://schemas.microsoft.com/office/powerpoint/2010/main" val="1423182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Почему важно межличностное общение?</a:t>
            </a:r>
          </a:p>
          <a:p>
            <a:r>
              <a:rPr lang="ru-RU" dirty="0"/>
              <a:t>Межличностное общение рассматривается как важный аспект в построении прочных отношений на рабочем месте, в семье и других местах. Помогает в решении проблем между людьми.</a:t>
            </a:r>
          </a:p>
        </p:txBody>
      </p:sp>
      <p:sp>
        <p:nvSpPr>
          <p:cNvPr id="4" name="Номер слайда 3"/>
          <p:cNvSpPr>
            <a:spLocks noGrp="1"/>
          </p:cNvSpPr>
          <p:nvPr>
            <p:ph type="sldNum" sz="quarter" idx="5"/>
          </p:nvPr>
        </p:nvSpPr>
        <p:spPr/>
        <p:txBody>
          <a:bodyPr/>
          <a:lstStyle/>
          <a:p>
            <a:fld id="{F7DD9E1D-3780-4626-8172-BDF0A2A3CC0F}" type="slidenum">
              <a:rPr lang="ru-RU" smtClean="0"/>
              <a:t>21</a:t>
            </a:fld>
            <a:endParaRPr lang="ru-RU"/>
          </a:p>
        </p:txBody>
      </p:sp>
    </p:spTree>
    <p:extLst>
      <p:ext uri="{BB962C8B-B14F-4D97-AF65-F5344CB8AC3E}">
        <p14:creationId xmlns:p14="http://schemas.microsoft.com/office/powerpoint/2010/main" val="9175396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Большую часть времени он включает в себя обмен идеями лицом к лицу, в виде голоса, телодвижений, жестов и мимики. </a:t>
            </a:r>
          </a:p>
          <a:p>
            <a:r>
              <a:rPr lang="ru-RU" dirty="0"/>
              <a:t>Уровень межличностных навыков человека измеряется эффективностью передачи информации другим.</a:t>
            </a:r>
          </a:p>
        </p:txBody>
      </p:sp>
      <p:sp>
        <p:nvSpPr>
          <p:cNvPr id="4" name="Номер слайда 3"/>
          <p:cNvSpPr>
            <a:spLocks noGrp="1"/>
          </p:cNvSpPr>
          <p:nvPr>
            <p:ph type="sldNum" sz="quarter" idx="5"/>
          </p:nvPr>
        </p:nvSpPr>
        <p:spPr/>
        <p:txBody>
          <a:bodyPr/>
          <a:lstStyle/>
          <a:p>
            <a:fld id="{F7DD9E1D-3780-4626-8172-BDF0A2A3CC0F}" type="slidenum">
              <a:rPr lang="ru-RU" smtClean="0"/>
              <a:t>22</a:t>
            </a:fld>
            <a:endParaRPr lang="ru-RU"/>
          </a:p>
        </p:txBody>
      </p:sp>
    </p:spTree>
    <p:extLst>
      <p:ext uri="{BB962C8B-B14F-4D97-AF65-F5344CB8AC3E}">
        <p14:creationId xmlns:p14="http://schemas.microsoft.com/office/powerpoint/2010/main" val="2749996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 рабочих местах межличностное общение играет очень важную роль в удовлетворенности сотрудников, мотивации и успехе организации. Внутри организации, обычно используемые межличностные коммуникации включают в себя; ежедневное внутреннее общение сотрудников, обсуждения проектов и встречи с клиентами. Обмен информацией между сотрудниками повышает командную работу и способствует успеху организации</a:t>
            </a:r>
          </a:p>
        </p:txBody>
      </p:sp>
      <p:sp>
        <p:nvSpPr>
          <p:cNvPr id="4" name="Номер слайда 3"/>
          <p:cNvSpPr>
            <a:spLocks noGrp="1"/>
          </p:cNvSpPr>
          <p:nvPr>
            <p:ph type="sldNum" sz="quarter" idx="5"/>
          </p:nvPr>
        </p:nvSpPr>
        <p:spPr/>
        <p:txBody>
          <a:bodyPr/>
          <a:lstStyle/>
          <a:p>
            <a:fld id="{F7DD9E1D-3780-4626-8172-BDF0A2A3CC0F}" type="slidenum">
              <a:rPr lang="ru-RU" smtClean="0"/>
              <a:t>23</a:t>
            </a:fld>
            <a:endParaRPr lang="ru-RU"/>
          </a:p>
        </p:txBody>
      </p:sp>
    </p:spTree>
    <p:extLst>
      <p:ext uri="{BB962C8B-B14F-4D97-AF65-F5344CB8AC3E}">
        <p14:creationId xmlns:p14="http://schemas.microsoft.com/office/powerpoint/2010/main" val="3763400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Как правило, хорошие навыки межличностного общения являются ключом к успеху в большинстве видов деятельности, поскольку они помогают в решении проблем и обмене идеями.</a:t>
            </a:r>
          </a:p>
          <a:p>
            <a:endParaRPr lang="ru-RU" dirty="0"/>
          </a:p>
          <a:p>
            <a:r>
              <a:rPr lang="ru-RU" dirty="0"/>
              <a:t>Межличностное общение может быть использовано в установлении и поддержании хороших отношений не только в деловых делах, но и в семейных делах. Эти навыки межличностного общения мы используем в повседневной жизни для общения с друзьями в классе, на работе, в церкви или дома. Они позволяют людям строить прочные и длительные отношения.</a:t>
            </a:r>
          </a:p>
          <a:p>
            <a:endParaRPr lang="ru-RU" dirty="0"/>
          </a:p>
        </p:txBody>
      </p:sp>
      <p:sp>
        <p:nvSpPr>
          <p:cNvPr id="4" name="Номер слайда 3"/>
          <p:cNvSpPr>
            <a:spLocks noGrp="1"/>
          </p:cNvSpPr>
          <p:nvPr>
            <p:ph type="sldNum" sz="quarter" idx="5"/>
          </p:nvPr>
        </p:nvSpPr>
        <p:spPr/>
        <p:txBody>
          <a:bodyPr/>
          <a:lstStyle/>
          <a:p>
            <a:fld id="{F7DD9E1D-3780-4626-8172-BDF0A2A3CC0F}" type="slidenum">
              <a:rPr lang="ru-RU" smtClean="0"/>
              <a:t>24</a:t>
            </a:fld>
            <a:endParaRPr lang="ru-RU"/>
          </a:p>
        </p:txBody>
      </p:sp>
    </p:spTree>
    <p:extLst>
      <p:ext uri="{BB962C8B-B14F-4D97-AF65-F5344CB8AC3E}">
        <p14:creationId xmlns:p14="http://schemas.microsoft.com/office/powerpoint/2010/main" val="2191778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3. Психология малых групп и коллективов. Лидерство и лидерство в команде. Характер взаимоотношений в группе зависит от уровня ее развития как коллектива.</a:t>
            </a:r>
          </a:p>
          <a:p>
            <a:endParaRPr lang="ru-RU" dirty="0"/>
          </a:p>
        </p:txBody>
      </p:sp>
      <p:sp>
        <p:nvSpPr>
          <p:cNvPr id="4" name="Номер слайда 3"/>
          <p:cNvSpPr>
            <a:spLocks noGrp="1"/>
          </p:cNvSpPr>
          <p:nvPr>
            <p:ph type="sldNum" sz="quarter" idx="10"/>
          </p:nvPr>
        </p:nvSpPr>
        <p:spPr/>
        <p:txBody>
          <a:bodyPr/>
          <a:lstStyle/>
          <a:p>
            <a:fld id="{F7DD9E1D-3780-4626-8172-BDF0A2A3CC0F}" type="slidenum">
              <a:rPr lang="ru-RU" smtClean="0"/>
              <a:t>26</a:t>
            </a:fld>
            <a:endParaRPr lang="ru-RU"/>
          </a:p>
        </p:txBody>
      </p:sp>
    </p:spTree>
    <p:extLst>
      <p:ext uri="{BB962C8B-B14F-4D97-AF65-F5344CB8AC3E}">
        <p14:creationId xmlns:p14="http://schemas.microsoft.com/office/powerpoint/2010/main" val="2713915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Что такое малая группа в психологии?</a:t>
            </a:r>
          </a:p>
          <a:p>
            <a:r>
              <a:rPr lang="ru-RU" sz="1200" b="0" i="0" kern="1200" dirty="0">
                <a:solidFill>
                  <a:schemeClr val="tx1"/>
                </a:solidFill>
                <a:effectLst/>
                <a:latin typeface="+mn-lt"/>
                <a:ea typeface="+mn-ea"/>
                <a:cs typeface="+mn-cs"/>
              </a:rPr>
              <a:t>В психологии малой группой обычно называют объединение небольшого числа людей, у которых есть единое звено, для всех участников этого звена существуют какие-то общие социальные связи и совместная деятельность.</a:t>
            </a:r>
          </a:p>
          <a:p>
            <a:r>
              <a:rPr lang="ru-RU" dirty="0"/>
              <a:t>О том, сколько участников должно быть в таких небольших объединениях, рассуждают психологи и социологи всего мира. Некоторые эксперты говорят, что для создания небольшой группы достаточно двух человек.</a:t>
            </a:r>
          </a:p>
        </p:txBody>
      </p:sp>
      <p:sp>
        <p:nvSpPr>
          <p:cNvPr id="4" name="Номер слайда 3"/>
          <p:cNvSpPr>
            <a:spLocks noGrp="1"/>
          </p:cNvSpPr>
          <p:nvPr>
            <p:ph type="sldNum" sz="quarter" idx="5"/>
          </p:nvPr>
        </p:nvSpPr>
        <p:spPr/>
        <p:txBody>
          <a:bodyPr/>
          <a:lstStyle/>
          <a:p>
            <a:fld id="{F7DD9E1D-3780-4626-8172-BDF0A2A3CC0F}" type="slidenum">
              <a:rPr lang="ru-RU" smtClean="0"/>
              <a:t>27</a:t>
            </a:fld>
            <a:endParaRPr lang="ru-RU"/>
          </a:p>
        </p:txBody>
      </p:sp>
    </p:spTree>
    <p:extLst>
      <p:ext uri="{BB962C8B-B14F-4D97-AF65-F5344CB8AC3E}">
        <p14:creationId xmlns:p14="http://schemas.microsoft.com/office/powerpoint/2010/main" val="1228753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 том, сколько участников должно быть в таких небольших объединениях. </a:t>
            </a:r>
          </a:p>
          <a:p>
            <a:r>
              <a:rPr lang="ru-RU" dirty="0"/>
              <a:t>Некоторые эксперты говорят, что для создания небольшой группы достаточно двух</a:t>
            </a:r>
            <a:r>
              <a:rPr lang="en-US" dirty="0"/>
              <a:t>-</a:t>
            </a:r>
            <a:r>
              <a:rPr lang="ru-RU" dirty="0"/>
              <a:t>трех человек.</a:t>
            </a:r>
          </a:p>
          <a:p>
            <a:endParaRPr lang="ru-RU" dirty="0"/>
          </a:p>
          <a:p>
            <a:r>
              <a:rPr lang="ru-RU" dirty="0"/>
              <a:t>В работах разных исследователей встречается число 10, 12 и даже 50.</a:t>
            </a:r>
          </a:p>
        </p:txBody>
      </p:sp>
      <p:sp>
        <p:nvSpPr>
          <p:cNvPr id="4" name="Номер слайда 3"/>
          <p:cNvSpPr>
            <a:spLocks noGrp="1"/>
          </p:cNvSpPr>
          <p:nvPr>
            <p:ph type="sldNum" sz="quarter" idx="5"/>
          </p:nvPr>
        </p:nvSpPr>
        <p:spPr/>
        <p:txBody>
          <a:bodyPr/>
          <a:lstStyle/>
          <a:p>
            <a:fld id="{F7DD9E1D-3780-4626-8172-BDF0A2A3CC0F}" type="slidenum">
              <a:rPr lang="ru-RU" smtClean="0"/>
              <a:t>28</a:t>
            </a:fld>
            <a:endParaRPr lang="ru-RU"/>
          </a:p>
        </p:txBody>
      </p:sp>
    </p:spTree>
    <p:extLst>
      <p:ext uri="{BB962C8B-B14F-4D97-AF65-F5344CB8AC3E}">
        <p14:creationId xmlns:p14="http://schemas.microsoft.com/office/powerpoint/2010/main" val="2518289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Коллектив – это определенная группа лиц, объединенных с целью совместной деятельности, которая является необходимой и важной для значительного количества людей, не обязательно, являющимися членами этого коллектива. </a:t>
            </a:r>
          </a:p>
          <a:p>
            <a:r>
              <a:rPr lang="ru-RU" dirty="0"/>
              <a:t>В коллективе формируются особые межличностные отношения, характеризующиеся высоким уровнем сплоченности.</a:t>
            </a:r>
          </a:p>
          <a:p>
            <a:r>
              <a:rPr lang="ru-RU" dirty="0"/>
              <a:t>Не каждая группа людей является коллективом.</a:t>
            </a:r>
          </a:p>
        </p:txBody>
      </p:sp>
      <p:sp>
        <p:nvSpPr>
          <p:cNvPr id="4" name="Номер слайда 3"/>
          <p:cNvSpPr>
            <a:spLocks noGrp="1"/>
          </p:cNvSpPr>
          <p:nvPr>
            <p:ph type="sldNum" sz="quarter" idx="5"/>
          </p:nvPr>
        </p:nvSpPr>
        <p:spPr/>
        <p:txBody>
          <a:bodyPr/>
          <a:lstStyle/>
          <a:p>
            <a:fld id="{F7DD9E1D-3780-4626-8172-BDF0A2A3CC0F}" type="slidenum">
              <a:rPr lang="ru-RU" smtClean="0"/>
              <a:t>29</a:t>
            </a:fld>
            <a:endParaRPr lang="ru-RU"/>
          </a:p>
        </p:txBody>
      </p:sp>
    </p:spTree>
    <p:extLst>
      <p:ext uri="{BB962C8B-B14F-4D97-AF65-F5344CB8AC3E}">
        <p14:creationId xmlns:p14="http://schemas.microsoft.com/office/powerpoint/2010/main" val="764880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Сплоченность коллектива во многом зависит от стадий его развития.</a:t>
            </a:r>
          </a:p>
          <a:p>
            <a:endParaRPr lang="ru-RU" dirty="0"/>
          </a:p>
          <a:p>
            <a:r>
              <a:rPr lang="ru-RU" dirty="0"/>
              <a:t>Первая стадия «притирка».</a:t>
            </a:r>
          </a:p>
          <a:p>
            <a:r>
              <a:rPr lang="ru-RU" dirty="0"/>
              <a:t>1)	люди приглядываются друг к другу; </a:t>
            </a:r>
          </a:p>
          <a:p>
            <a:r>
              <a:rPr lang="ru-RU" dirty="0"/>
              <a:t>2)	решают, по пути ли им с остальными;</a:t>
            </a:r>
          </a:p>
          <a:p>
            <a:r>
              <a:rPr lang="ru-RU" dirty="0"/>
              <a:t>3)	показывают свое «Я».</a:t>
            </a:r>
          </a:p>
          <a:p>
            <a:r>
              <a:rPr lang="ru-RU" dirty="0"/>
              <a:t>4)	решающую роль на этой стадии играет руководитель.</a:t>
            </a:r>
          </a:p>
          <a:p>
            <a:endParaRPr lang="ru-RU" dirty="0"/>
          </a:p>
        </p:txBody>
      </p:sp>
      <p:sp>
        <p:nvSpPr>
          <p:cNvPr id="4" name="Номер слайда 3"/>
          <p:cNvSpPr>
            <a:spLocks noGrp="1"/>
          </p:cNvSpPr>
          <p:nvPr>
            <p:ph type="sldNum" sz="quarter" idx="5"/>
          </p:nvPr>
        </p:nvSpPr>
        <p:spPr/>
        <p:txBody>
          <a:bodyPr/>
          <a:lstStyle/>
          <a:p>
            <a:fld id="{F7DD9E1D-3780-4626-8172-BDF0A2A3CC0F}" type="slidenum">
              <a:rPr lang="ru-RU" smtClean="0"/>
              <a:t>30</a:t>
            </a:fld>
            <a:endParaRPr lang="ru-RU"/>
          </a:p>
        </p:txBody>
      </p:sp>
    </p:spTree>
    <p:extLst>
      <p:ext uri="{BB962C8B-B14F-4D97-AF65-F5344CB8AC3E}">
        <p14:creationId xmlns:p14="http://schemas.microsoft.com/office/powerpoint/2010/main" val="3396683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1. Психология конфликта: типы, стили поведения в конфликтной ситуации. Управление конфликтами.</a:t>
            </a:r>
          </a:p>
          <a:p>
            <a:endParaRPr lang="ru-RU" dirty="0"/>
          </a:p>
        </p:txBody>
      </p:sp>
      <p:sp>
        <p:nvSpPr>
          <p:cNvPr id="4" name="Номер слайда 3"/>
          <p:cNvSpPr>
            <a:spLocks noGrp="1"/>
          </p:cNvSpPr>
          <p:nvPr>
            <p:ph type="sldNum" sz="quarter" idx="10"/>
          </p:nvPr>
        </p:nvSpPr>
        <p:spPr/>
        <p:txBody>
          <a:bodyPr/>
          <a:lstStyle/>
          <a:p>
            <a:fld id="{CB41C14B-31AE-4676-AD48-0FED8BAFD37D}" type="slidenum">
              <a:rPr lang="ru-RU">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583163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Вторая стадия «конфликтная».</a:t>
            </a:r>
          </a:p>
          <a:p>
            <a:r>
              <a:rPr lang="ru-RU" dirty="0"/>
              <a:t>1)	Открыто образуются группировки;</a:t>
            </a:r>
          </a:p>
          <a:p>
            <a:r>
              <a:rPr lang="ru-RU" dirty="0"/>
              <a:t>2)	открыто выражаются разногласия;</a:t>
            </a:r>
          </a:p>
          <a:p>
            <a:r>
              <a:rPr lang="ru-RU" dirty="0"/>
              <a:t>3)	выходят наружу сильные и слабые стороны отдельных людей;</a:t>
            </a:r>
          </a:p>
          <a:p>
            <a:r>
              <a:rPr lang="ru-RU" dirty="0"/>
              <a:t>4)	приобретают значение личные связи.</a:t>
            </a:r>
          </a:p>
          <a:p>
            <a:r>
              <a:rPr lang="ru-RU" dirty="0"/>
              <a:t>5)	начинается силовая борьба за лидерство и поиски компромиссов;</a:t>
            </a:r>
          </a:p>
          <a:p>
            <a:r>
              <a:rPr lang="ru-RU" dirty="0"/>
              <a:t>6)	возможно противодействие между руководителем и отдельными личностями.</a:t>
            </a:r>
          </a:p>
          <a:p>
            <a:endParaRPr lang="ru-RU" dirty="0"/>
          </a:p>
        </p:txBody>
      </p:sp>
      <p:sp>
        <p:nvSpPr>
          <p:cNvPr id="4" name="Номер слайда 3"/>
          <p:cNvSpPr>
            <a:spLocks noGrp="1"/>
          </p:cNvSpPr>
          <p:nvPr>
            <p:ph type="sldNum" sz="quarter" idx="5"/>
          </p:nvPr>
        </p:nvSpPr>
        <p:spPr/>
        <p:txBody>
          <a:bodyPr/>
          <a:lstStyle/>
          <a:p>
            <a:fld id="{F7DD9E1D-3780-4626-8172-BDF0A2A3CC0F}" type="slidenum">
              <a:rPr lang="ru-RU" smtClean="0"/>
              <a:t>31</a:t>
            </a:fld>
            <a:endParaRPr lang="ru-RU"/>
          </a:p>
        </p:txBody>
      </p:sp>
    </p:spTree>
    <p:extLst>
      <p:ext uri="{BB962C8B-B14F-4D97-AF65-F5344CB8AC3E}">
        <p14:creationId xmlns:p14="http://schemas.microsoft.com/office/powerpoint/2010/main" val="384151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Третья стадия «экспериментирования»</a:t>
            </a:r>
          </a:p>
          <a:p>
            <a:r>
              <a:rPr lang="ru-RU" dirty="0"/>
              <a:t>1)	потенциал коллектива возрастает;</a:t>
            </a:r>
          </a:p>
          <a:p>
            <a:r>
              <a:rPr lang="ru-RU" dirty="0"/>
              <a:t>2)	но часто коллектив работает рывками, возникает желание и интерес работать лучше.</a:t>
            </a:r>
          </a:p>
          <a:p>
            <a:endParaRPr lang="ru-RU" dirty="0"/>
          </a:p>
        </p:txBody>
      </p:sp>
      <p:sp>
        <p:nvSpPr>
          <p:cNvPr id="4" name="Номер слайда 3"/>
          <p:cNvSpPr>
            <a:spLocks noGrp="1"/>
          </p:cNvSpPr>
          <p:nvPr>
            <p:ph type="sldNum" sz="quarter" idx="5"/>
          </p:nvPr>
        </p:nvSpPr>
        <p:spPr/>
        <p:txBody>
          <a:bodyPr/>
          <a:lstStyle/>
          <a:p>
            <a:fld id="{F7DD9E1D-3780-4626-8172-BDF0A2A3CC0F}" type="slidenum">
              <a:rPr lang="ru-RU" smtClean="0"/>
              <a:t>32</a:t>
            </a:fld>
            <a:endParaRPr lang="ru-RU"/>
          </a:p>
        </p:txBody>
      </p:sp>
    </p:spTree>
    <p:extLst>
      <p:ext uri="{BB962C8B-B14F-4D97-AF65-F5344CB8AC3E}">
        <p14:creationId xmlns:p14="http://schemas.microsoft.com/office/powerpoint/2010/main" val="32134245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Четвертая стадия «опыт решения проблем»</a:t>
            </a:r>
          </a:p>
          <a:p>
            <a:r>
              <a:rPr lang="ru-RU" dirty="0"/>
              <a:t>1)	появляется удачный опыт решения проблем;</a:t>
            </a:r>
          </a:p>
          <a:p>
            <a:r>
              <a:rPr lang="ru-RU" dirty="0"/>
              <a:t>2)	функции лидера в зависимости от ситуации переходят от одного члена к другому, гордится своей принадлежностью к нему.</a:t>
            </a:r>
          </a:p>
          <a:p>
            <a:endParaRPr lang="ru-RU" dirty="0"/>
          </a:p>
        </p:txBody>
      </p:sp>
      <p:sp>
        <p:nvSpPr>
          <p:cNvPr id="4" name="Номер слайда 3"/>
          <p:cNvSpPr>
            <a:spLocks noGrp="1"/>
          </p:cNvSpPr>
          <p:nvPr>
            <p:ph type="sldNum" sz="quarter" idx="5"/>
          </p:nvPr>
        </p:nvSpPr>
        <p:spPr/>
        <p:txBody>
          <a:bodyPr/>
          <a:lstStyle/>
          <a:p>
            <a:fld id="{F7DD9E1D-3780-4626-8172-BDF0A2A3CC0F}" type="slidenum">
              <a:rPr lang="ru-RU" smtClean="0"/>
              <a:t>33</a:t>
            </a:fld>
            <a:endParaRPr lang="ru-RU"/>
          </a:p>
        </p:txBody>
      </p:sp>
    </p:spTree>
    <p:extLst>
      <p:ext uri="{BB962C8B-B14F-4D97-AF65-F5344CB8AC3E}">
        <p14:creationId xmlns:p14="http://schemas.microsoft.com/office/powerpoint/2010/main" val="1345258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Пятая стадия «прочные связи»</a:t>
            </a:r>
          </a:p>
          <a:p>
            <a:r>
              <a:rPr lang="ru-RU" dirty="0"/>
              <a:t>1)	внутри коллектива формируются прочные связи;</a:t>
            </a:r>
          </a:p>
          <a:p>
            <a:r>
              <a:rPr lang="ru-RU" dirty="0"/>
              <a:t>2)	люди принимаются и оцениваются по достоинству;</a:t>
            </a:r>
          </a:p>
          <a:p>
            <a:r>
              <a:rPr lang="ru-RU" dirty="0"/>
              <a:t>3)	личные разногласия между ними устраняются;</a:t>
            </a:r>
          </a:p>
          <a:p>
            <a:r>
              <a:rPr lang="ru-RU" dirty="0"/>
              <a:t>4)	отношения складываются в основном неформально, что позволяет демонстрировать высокие результаты и стандарты поведения.</a:t>
            </a:r>
          </a:p>
          <a:p>
            <a:r>
              <a:rPr lang="ru-RU" dirty="0"/>
              <a:t>Далеко не все коллективы выходят на высшие 4, 5 уровни.</a:t>
            </a:r>
          </a:p>
        </p:txBody>
      </p:sp>
      <p:sp>
        <p:nvSpPr>
          <p:cNvPr id="4" name="Номер слайда 3"/>
          <p:cNvSpPr>
            <a:spLocks noGrp="1"/>
          </p:cNvSpPr>
          <p:nvPr>
            <p:ph type="sldNum" sz="quarter" idx="5"/>
          </p:nvPr>
        </p:nvSpPr>
        <p:spPr/>
        <p:txBody>
          <a:bodyPr/>
          <a:lstStyle/>
          <a:p>
            <a:fld id="{F7DD9E1D-3780-4626-8172-BDF0A2A3CC0F}" type="slidenum">
              <a:rPr lang="ru-RU" smtClean="0"/>
              <a:t>34</a:t>
            </a:fld>
            <a:endParaRPr lang="ru-RU"/>
          </a:p>
        </p:txBody>
      </p:sp>
    </p:spTree>
    <p:extLst>
      <p:ext uri="{BB962C8B-B14F-4D97-AF65-F5344CB8AC3E}">
        <p14:creationId xmlns:p14="http://schemas.microsoft.com/office/powerpoint/2010/main" val="22896047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Что Такое Лидерство?</a:t>
            </a:r>
          </a:p>
          <a:p>
            <a:r>
              <a:rPr lang="ru-RU" dirty="0"/>
              <a:t>Лидерство-это как область исследований, так и практический навык, охватывающий способность отдельного человека, группы или организации "руководить", влиять или направлять других людей, </a:t>
            </a:r>
            <a:r>
              <a:rPr lang="ru-RU" dirty="0" err="1"/>
              <a:t>командыили</a:t>
            </a:r>
            <a:r>
              <a:rPr lang="ru-RU" dirty="0"/>
              <a:t> целые организации.</a:t>
            </a:r>
          </a:p>
        </p:txBody>
      </p:sp>
      <p:sp>
        <p:nvSpPr>
          <p:cNvPr id="4" name="Номер слайда 3"/>
          <p:cNvSpPr>
            <a:spLocks noGrp="1"/>
          </p:cNvSpPr>
          <p:nvPr>
            <p:ph type="sldNum" sz="quarter" idx="5"/>
          </p:nvPr>
        </p:nvSpPr>
        <p:spPr/>
        <p:txBody>
          <a:bodyPr/>
          <a:lstStyle/>
          <a:p>
            <a:fld id="{F7DD9E1D-3780-4626-8172-BDF0A2A3CC0F}" type="slidenum">
              <a:rPr lang="ru-RU" smtClean="0"/>
              <a:t>35</a:t>
            </a:fld>
            <a:endParaRPr lang="ru-RU"/>
          </a:p>
        </p:txBody>
      </p:sp>
    </p:spTree>
    <p:extLst>
      <p:ext uri="{BB962C8B-B14F-4D97-AF65-F5344CB8AC3E}">
        <p14:creationId xmlns:p14="http://schemas.microsoft.com/office/powerpoint/2010/main" val="27494488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эффективный лидер-это человек, который делает следующее:</a:t>
            </a:r>
          </a:p>
          <a:p>
            <a:endParaRPr lang="ru-RU" dirty="0"/>
          </a:p>
          <a:p>
            <a:r>
              <a:rPr lang="ru-RU" dirty="0"/>
              <a:t>Создает вдохновляющее видение будущего.</a:t>
            </a:r>
          </a:p>
          <a:p>
            <a:r>
              <a:rPr lang="ru-RU" dirty="0"/>
              <a:t>Мотивирует и вдохновляет людей участвовать в этом видении.</a:t>
            </a:r>
          </a:p>
          <a:p>
            <a:r>
              <a:rPr lang="ru-RU" dirty="0"/>
              <a:t>Управляет доставкой видения.</a:t>
            </a:r>
          </a:p>
          <a:p>
            <a:r>
              <a:rPr lang="ru-RU" dirty="0"/>
              <a:t>Тренирует и строит команду, чтобы она была более эффективна в достижении видения.</a:t>
            </a:r>
          </a:p>
          <a:p>
            <a:r>
              <a:rPr lang="ru-RU" dirty="0"/>
              <a:t>Лидерство объединяет навыки, необходимые для выполнения этих задач.</a:t>
            </a:r>
          </a:p>
        </p:txBody>
      </p:sp>
      <p:sp>
        <p:nvSpPr>
          <p:cNvPr id="4" name="Номер слайда 3"/>
          <p:cNvSpPr>
            <a:spLocks noGrp="1"/>
          </p:cNvSpPr>
          <p:nvPr>
            <p:ph type="sldNum" sz="quarter" idx="5"/>
          </p:nvPr>
        </p:nvSpPr>
        <p:spPr/>
        <p:txBody>
          <a:bodyPr/>
          <a:lstStyle/>
          <a:p>
            <a:fld id="{F7DD9E1D-3780-4626-8172-BDF0A2A3CC0F}" type="slidenum">
              <a:rPr lang="ru-RU" smtClean="0"/>
              <a:t>36</a:t>
            </a:fld>
            <a:endParaRPr lang="ru-RU"/>
          </a:p>
        </p:txBody>
      </p:sp>
    </p:spTree>
    <p:extLst>
      <p:ext uri="{BB962C8B-B14F-4D97-AF65-F5344CB8AC3E}">
        <p14:creationId xmlns:p14="http://schemas.microsoft.com/office/powerpoint/2010/main" val="10776366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Давайте рассмотрим три основных стиля лидерства</a:t>
            </a:r>
            <a:r>
              <a:rPr lang="en-US" dirty="0"/>
              <a:t>/</a:t>
            </a:r>
          </a:p>
          <a:p>
            <a:r>
              <a:rPr lang="ru-RU" dirty="0"/>
              <a:t>Во-первых, давайте визуализируем стили лидерства, рассматривая их как континуум. Позиция слева (</a:t>
            </a:r>
            <a:r>
              <a:rPr lang="ru-RU" dirty="0" err="1"/>
              <a:t>Laissez-faire</a:t>
            </a:r>
            <a:r>
              <a:rPr lang="ru-RU" dirty="0"/>
              <a:t>) указывает на лидера, который практически не контролирует группу, в то время как позиция справа (Авторитарная) указывает на лидера, который стремится к полному контролю. Позиция в середине (Демократическая) - это та, где лидер поддерживает умеренный уровень контроля или влияния в группе с разрешения группы</a:t>
            </a:r>
            <a:r>
              <a:rPr lang="en-US" dirty="0"/>
              <a:t>.</a:t>
            </a:r>
            <a:endParaRPr lang="ru-RU" dirty="0"/>
          </a:p>
        </p:txBody>
      </p:sp>
      <p:sp>
        <p:nvSpPr>
          <p:cNvPr id="4" name="Номер слайда 3"/>
          <p:cNvSpPr>
            <a:spLocks noGrp="1"/>
          </p:cNvSpPr>
          <p:nvPr>
            <p:ph type="sldNum" sz="quarter" idx="5"/>
          </p:nvPr>
        </p:nvSpPr>
        <p:spPr/>
        <p:txBody>
          <a:bodyPr/>
          <a:lstStyle/>
          <a:p>
            <a:fld id="{F7DD9E1D-3780-4626-8172-BDF0A2A3CC0F}" type="slidenum">
              <a:rPr lang="ru-RU" smtClean="0"/>
              <a:t>37</a:t>
            </a:fld>
            <a:endParaRPr lang="ru-RU"/>
          </a:p>
        </p:txBody>
      </p:sp>
    </p:spTree>
    <p:extLst>
      <p:ext uri="{BB962C8B-B14F-4D97-AF65-F5344CB8AC3E}">
        <p14:creationId xmlns:p14="http://schemas.microsoft.com/office/powerpoint/2010/main" val="2908763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Невмешательство это французский термин, который буквально означает “пусть делают”. По целому ряду причин лидеры могут предпочесть свести свой вклад к минимуму и воздержаться от руководства группой.</a:t>
            </a:r>
            <a:endParaRPr lang="en-US" dirty="0"/>
          </a:p>
          <a:p>
            <a:r>
              <a:rPr lang="ru-RU" dirty="0"/>
              <a:t>Однако если группа нуждается в руководстве, то стиль невмешательства может привести к разочарованию и неэффективности.</a:t>
            </a:r>
          </a:p>
        </p:txBody>
      </p:sp>
      <p:sp>
        <p:nvSpPr>
          <p:cNvPr id="4" name="Номер слайда 3"/>
          <p:cNvSpPr>
            <a:spLocks noGrp="1"/>
          </p:cNvSpPr>
          <p:nvPr>
            <p:ph type="sldNum" sz="quarter" idx="5"/>
          </p:nvPr>
        </p:nvSpPr>
        <p:spPr/>
        <p:txBody>
          <a:bodyPr/>
          <a:lstStyle/>
          <a:p>
            <a:fld id="{F7DD9E1D-3780-4626-8172-BDF0A2A3CC0F}" type="slidenum">
              <a:rPr lang="ru-RU" smtClean="0"/>
              <a:t>38</a:t>
            </a:fld>
            <a:endParaRPr lang="ru-RU"/>
          </a:p>
        </p:txBody>
      </p:sp>
    </p:spTree>
    <p:extLst>
      <p:ext uri="{BB962C8B-B14F-4D97-AF65-F5344CB8AC3E}">
        <p14:creationId xmlns:p14="http://schemas.microsoft.com/office/powerpoint/2010/main" val="38521122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Авторитарный стиль руководства это тот случай, когда лидер пытается осуществлять максимальный контроль над группой Это может быть сделано путем принятия односторонних решений, а не консультаций со всеми членами, назначения членов на конкретные задачи или обязанности и общего контроля групповых процессов. Этот стиль лидерства может быть полезен, когда группа нуждается в направлении или существует значительное давление времени. Авторитарные лидеры могут помочь группе оставаться эффективной и организованной для достижения своих целей.</a:t>
            </a:r>
          </a:p>
        </p:txBody>
      </p:sp>
      <p:sp>
        <p:nvSpPr>
          <p:cNvPr id="4" name="Номер слайда 3"/>
          <p:cNvSpPr>
            <a:spLocks noGrp="1"/>
          </p:cNvSpPr>
          <p:nvPr>
            <p:ph type="sldNum" sz="quarter" idx="5"/>
          </p:nvPr>
        </p:nvSpPr>
        <p:spPr/>
        <p:txBody>
          <a:bodyPr/>
          <a:lstStyle/>
          <a:p>
            <a:fld id="{F7DD9E1D-3780-4626-8172-BDF0A2A3CC0F}" type="slidenum">
              <a:rPr lang="ru-RU" smtClean="0"/>
              <a:t>39</a:t>
            </a:fld>
            <a:endParaRPr lang="ru-RU"/>
          </a:p>
        </p:txBody>
      </p:sp>
    </p:spTree>
    <p:extLst>
      <p:ext uri="{BB962C8B-B14F-4D97-AF65-F5344CB8AC3E}">
        <p14:creationId xmlns:p14="http://schemas.microsoft.com/office/powerpoint/2010/main" val="973603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Демократический стиль руководства где-то посередине между невмешательством и авторитарным стилем. В таких ситуациях, право принятия решений распределяется между членами группы, а не осуществляется одним человеком Для того чтобы это было эффективно, члены группы должны тратить значительное время на то, чтобы делиться и выслушивать различные позиции и взвешивать последствия каждой из них. Группы, организованные таким образом, могут быть более привержены результатам деятельности группы, более креативны и более активны. Однако, поскольку идеи каждого человека принимаются во внимание, это может увеличить время, необходимое группе для достижения своих целей.</a:t>
            </a:r>
          </a:p>
        </p:txBody>
      </p:sp>
      <p:sp>
        <p:nvSpPr>
          <p:cNvPr id="4" name="Номер слайда 3"/>
          <p:cNvSpPr>
            <a:spLocks noGrp="1"/>
          </p:cNvSpPr>
          <p:nvPr>
            <p:ph type="sldNum" sz="quarter" idx="5"/>
          </p:nvPr>
        </p:nvSpPr>
        <p:spPr/>
        <p:txBody>
          <a:bodyPr/>
          <a:lstStyle/>
          <a:p>
            <a:fld id="{F7DD9E1D-3780-4626-8172-BDF0A2A3CC0F}" type="slidenum">
              <a:rPr lang="ru-RU" smtClean="0"/>
              <a:t>40</a:t>
            </a:fld>
            <a:endParaRPr lang="ru-RU"/>
          </a:p>
        </p:txBody>
      </p:sp>
    </p:spTree>
    <p:extLst>
      <p:ext uri="{BB962C8B-B14F-4D97-AF65-F5344CB8AC3E}">
        <p14:creationId xmlns:p14="http://schemas.microsoft.com/office/powerpoint/2010/main" val="341323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Конфликт-это состояние несогласия между двумя или более сторонами. </a:t>
            </a:r>
          </a:p>
          <a:p>
            <a:r>
              <a:rPr lang="ru-RU" dirty="0"/>
              <a:t>Это несогласие может реализоваться как в мирных, так и в насильственных проявлениях. </a:t>
            </a:r>
          </a:p>
          <a:p>
            <a:r>
              <a:rPr lang="ru-RU" dirty="0"/>
              <a:t>Столкновение интересов, ценностей, действий или направлений часто приводит к конфликту. </a:t>
            </a:r>
          </a:p>
          <a:p>
            <a:endParaRPr lang="ru-RU" dirty="0"/>
          </a:p>
          <a:p>
            <a:r>
              <a:rPr lang="ru-RU" dirty="0"/>
              <a:t>Слово происходит от латинского </a:t>
            </a:r>
            <a:r>
              <a:rPr lang="ru-RU" dirty="0" err="1"/>
              <a:t>Conflingere</a:t>
            </a:r>
            <a:r>
              <a:rPr lang="ru-RU" dirty="0"/>
              <a:t> означает собираться вместе для битвы.</a:t>
            </a:r>
          </a:p>
        </p:txBody>
      </p:sp>
      <p:sp>
        <p:nvSpPr>
          <p:cNvPr id="4" name="Номер слайда 3"/>
          <p:cNvSpPr>
            <a:spLocks noGrp="1"/>
          </p:cNvSpPr>
          <p:nvPr>
            <p:ph type="sldNum" sz="quarter" idx="5"/>
          </p:nvPr>
        </p:nvSpPr>
        <p:spPr/>
        <p:txBody>
          <a:bodyPr/>
          <a:lstStyle/>
          <a:p>
            <a:fld id="{F7DD9E1D-3780-4626-8172-BDF0A2A3CC0F}" type="slidenum">
              <a:rPr lang="ru-RU" smtClean="0"/>
              <a:t>4</a:t>
            </a:fld>
            <a:endParaRPr lang="ru-RU"/>
          </a:p>
        </p:txBody>
      </p:sp>
    </p:spTree>
    <p:extLst>
      <p:ext uri="{BB962C8B-B14F-4D97-AF65-F5344CB8AC3E}">
        <p14:creationId xmlns:p14="http://schemas.microsoft.com/office/powerpoint/2010/main" val="654528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4. Психолого-педагогические аспекты взаимодействия в диадах врач-медицинский персонал, врач-пациент, врач-супервизор и др.</a:t>
            </a:r>
          </a:p>
        </p:txBody>
      </p:sp>
      <p:sp>
        <p:nvSpPr>
          <p:cNvPr id="4" name="Номер слайда 3"/>
          <p:cNvSpPr>
            <a:spLocks noGrp="1"/>
          </p:cNvSpPr>
          <p:nvPr>
            <p:ph type="sldNum" sz="quarter" idx="10"/>
          </p:nvPr>
        </p:nvSpPr>
        <p:spPr/>
        <p:txBody>
          <a:bodyPr/>
          <a:lstStyle/>
          <a:p>
            <a:fld id="{F7DD9E1D-3780-4626-8172-BDF0A2A3CC0F}" type="slidenum">
              <a:rPr lang="ru-RU" smtClean="0"/>
              <a:t>41</a:t>
            </a:fld>
            <a:endParaRPr lang="ru-RU"/>
          </a:p>
        </p:txBody>
      </p:sp>
    </p:spTree>
    <p:extLst>
      <p:ext uri="{BB962C8B-B14F-4D97-AF65-F5344CB8AC3E}">
        <p14:creationId xmlns:p14="http://schemas.microsoft.com/office/powerpoint/2010/main" val="15930001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Взаимоотношения врача и среднего медперсонала.</a:t>
            </a:r>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Врач и медсестра, врач и санитарки, их правильные взаимоотношения и слаженная работа создают в медицинском коллективе успешную профессиональную деятельность. Именно санитарки и медицинские сестры чаще всего находятся в палатах с пациентами и могут вовремя отметить проявления заболевания, которые не успел заметить врач. </a:t>
            </a:r>
            <a:r>
              <a:rPr lang="ru-RU" sz="1200" kern="1200" dirty="0">
                <a:solidFill>
                  <a:schemeClr val="tx1"/>
                </a:solidFill>
                <a:effectLst/>
                <a:latin typeface="+mn-lt"/>
                <a:ea typeface="+mn-ea"/>
                <a:cs typeface="+mn-cs"/>
              </a:rPr>
              <a:t>Поэтому врач-профессионал должен укреплять и налаживать уважительное и деловое отношение к среднему и младшему медперсоналу, не относиться к ним высокомерно и грубо.</a:t>
            </a:r>
          </a:p>
          <a:p>
            <a:endParaRPr lang="ru-RU" dirty="0"/>
          </a:p>
        </p:txBody>
      </p:sp>
      <p:sp>
        <p:nvSpPr>
          <p:cNvPr id="4" name="Номер слайда 3"/>
          <p:cNvSpPr>
            <a:spLocks noGrp="1"/>
          </p:cNvSpPr>
          <p:nvPr>
            <p:ph type="sldNum" sz="quarter" idx="5"/>
          </p:nvPr>
        </p:nvSpPr>
        <p:spPr/>
        <p:txBody>
          <a:bodyPr/>
          <a:lstStyle/>
          <a:p>
            <a:fld id="{F7DD9E1D-3780-4626-8172-BDF0A2A3CC0F}" type="slidenum">
              <a:rPr lang="ru-RU" smtClean="0"/>
              <a:t>42</a:t>
            </a:fld>
            <a:endParaRPr lang="ru-RU"/>
          </a:p>
        </p:txBody>
      </p:sp>
    </p:spTree>
    <p:extLst>
      <p:ext uri="{BB962C8B-B14F-4D97-AF65-F5344CB8AC3E}">
        <p14:creationId xmlns:p14="http://schemas.microsoft.com/office/powerpoint/2010/main" val="11929091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Эффективность практической деятельности врача во многом зависит от того, насколько профессионально специалист организовывает взаимодействие с пациентами, их родственниками и ближайшим окружением.</a:t>
            </a:r>
          </a:p>
          <a:p>
            <a:r>
              <a:rPr lang="ru-RU" dirty="0"/>
              <a:t>Сотрудничество врача и пациента состоит из четырех главных компонентов: поддержки, понимания, уважения, сочувствия.</a:t>
            </a:r>
          </a:p>
          <a:p>
            <a:endParaRPr lang="ru-RU" dirty="0"/>
          </a:p>
        </p:txBody>
      </p:sp>
      <p:sp>
        <p:nvSpPr>
          <p:cNvPr id="4" name="Номер слайда 3"/>
          <p:cNvSpPr>
            <a:spLocks noGrp="1"/>
          </p:cNvSpPr>
          <p:nvPr>
            <p:ph type="sldNum" sz="quarter" idx="5"/>
          </p:nvPr>
        </p:nvSpPr>
        <p:spPr/>
        <p:txBody>
          <a:bodyPr/>
          <a:lstStyle/>
          <a:p>
            <a:fld id="{F7DD9E1D-3780-4626-8172-BDF0A2A3CC0F}" type="slidenum">
              <a:rPr lang="ru-RU" smtClean="0"/>
              <a:t>43</a:t>
            </a:fld>
            <a:endParaRPr lang="ru-RU"/>
          </a:p>
        </p:txBody>
      </p:sp>
    </p:spTree>
    <p:extLst>
      <p:ext uri="{BB962C8B-B14F-4D97-AF65-F5344CB8AC3E}">
        <p14:creationId xmlns:p14="http://schemas.microsoft.com/office/powerpoint/2010/main" val="6686380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Какие модели отношений между медиками-профессионалами и пациентами существуют на сегодняшний день в медицине?</a:t>
            </a:r>
          </a:p>
          <a:p>
            <a:endParaRPr lang="ru-RU" dirty="0"/>
          </a:p>
          <a:p>
            <a:r>
              <a:rPr lang="ru-RU" dirty="0"/>
              <a:t>Патерналистская (сакральная) модель.</a:t>
            </a:r>
          </a:p>
          <a:p>
            <a:endParaRPr lang="ru-RU" dirty="0"/>
          </a:p>
          <a:p>
            <a:r>
              <a:rPr lang="ru-RU" dirty="0"/>
              <a:t>Врач предстает здесь в роли волшебника, заботливого отца и даже бога, который по своему усмотрению управляет жизнью человека (пациента). Пациент выступает в роли ребенка, слепо и безоговорочно доверяющего врачу и не несет никакой ответственности за собственное здоровье</a:t>
            </a:r>
          </a:p>
          <a:p>
            <a:endParaRPr lang="ru-RU" dirty="0"/>
          </a:p>
        </p:txBody>
      </p:sp>
      <p:sp>
        <p:nvSpPr>
          <p:cNvPr id="4" name="Номер слайда 3"/>
          <p:cNvSpPr>
            <a:spLocks noGrp="1"/>
          </p:cNvSpPr>
          <p:nvPr>
            <p:ph type="sldNum" sz="quarter" idx="5"/>
          </p:nvPr>
        </p:nvSpPr>
        <p:spPr/>
        <p:txBody>
          <a:bodyPr/>
          <a:lstStyle/>
          <a:p>
            <a:fld id="{F7DD9E1D-3780-4626-8172-BDF0A2A3CC0F}" type="slidenum">
              <a:rPr lang="ru-RU" smtClean="0"/>
              <a:t>44</a:t>
            </a:fld>
            <a:endParaRPr lang="ru-RU"/>
          </a:p>
        </p:txBody>
      </p:sp>
    </p:spTree>
    <p:extLst>
      <p:ext uri="{BB962C8B-B14F-4D97-AF65-F5344CB8AC3E}">
        <p14:creationId xmlns:p14="http://schemas.microsoft.com/office/powerpoint/2010/main" val="16922178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Модель технического типа.</a:t>
            </a:r>
          </a:p>
          <a:p>
            <a:endParaRPr lang="ru-RU" dirty="0"/>
          </a:p>
          <a:p>
            <a:r>
              <a:rPr lang="ru-RU" dirty="0"/>
              <a:t>Одно из неоднозначных последствий бурного развития биомедицинских технологий – возникновение врача-ученого. В данной модели ответственность за исход лечения лежит в равной степени и на враче, и на пациенте. Нередко врач ведет себя как ученый-прикладник, основная задача которого – исправить неполадки в организме пациента и сам процесс ликвидации «поломки» является самоценным с точки зрения научного знания и предполагает ярко выраженную беспристрастность врача.</a:t>
            </a:r>
          </a:p>
          <a:p>
            <a:endParaRPr lang="ru-RU" dirty="0"/>
          </a:p>
        </p:txBody>
      </p:sp>
      <p:sp>
        <p:nvSpPr>
          <p:cNvPr id="4" name="Номер слайда 3"/>
          <p:cNvSpPr>
            <a:spLocks noGrp="1"/>
          </p:cNvSpPr>
          <p:nvPr>
            <p:ph type="sldNum" sz="quarter" idx="5"/>
          </p:nvPr>
        </p:nvSpPr>
        <p:spPr/>
        <p:txBody>
          <a:bodyPr/>
          <a:lstStyle/>
          <a:p>
            <a:fld id="{F7DD9E1D-3780-4626-8172-BDF0A2A3CC0F}" type="slidenum">
              <a:rPr lang="ru-RU" smtClean="0"/>
              <a:t>45</a:t>
            </a:fld>
            <a:endParaRPr lang="ru-RU"/>
          </a:p>
        </p:txBody>
      </p:sp>
    </p:spTree>
    <p:extLst>
      <p:ext uri="{BB962C8B-B14F-4D97-AF65-F5344CB8AC3E}">
        <p14:creationId xmlns:p14="http://schemas.microsoft.com/office/powerpoint/2010/main" val="13226524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Модель коллегиального типа.</a:t>
            </a:r>
          </a:p>
          <a:p>
            <a:endParaRPr lang="ru-RU" dirty="0"/>
          </a:p>
          <a:p>
            <a:r>
              <a:rPr lang="ru-RU" dirty="0"/>
              <a:t>На сегодняшний день это самая притягательная с моральной точки зрения модель. Врач и пациент выступают как равные коллеги именно в борьбе с болезнью. Социальный статус, возраст, образование и т. д. не влияют на данное равноправие.</a:t>
            </a:r>
          </a:p>
          <a:p>
            <a:endParaRPr lang="ru-RU" dirty="0"/>
          </a:p>
        </p:txBody>
      </p:sp>
      <p:sp>
        <p:nvSpPr>
          <p:cNvPr id="4" name="Номер слайда 3"/>
          <p:cNvSpPr>
            <a:spLocks noGrp="1"/>
          </p:cNvSpPr>
          <p:nvPr>
            <p:ph type="sldNum" sz="quarter" idx="5"/>
          </p:nvPr>
        </p:nvSpPr>
        <p:spPr/>
        <p:txBody>
          <a:bodyPr/>
          <a:lstStyle/>
          <a:p>
            <a:fld id="{F7DD9E1D-3780-4626-8172-BDF0A2A3CC0F}" type="slidenum">
              <a:rPr lang="ru-RU" smtClean="0"/>
              <a:t>46</a:t>
            </a:fld>
            <a:endParaRPr lang="ru-RU"/>
          </a:p>
        </p:txBody>
      </p:sp>
    </p:spTree>
    <p:extLst>
      <p:ext uri="{BB962C8B-B14F-4D97-AF65-F5344CB8AC3E}">
        <p14:creationId xmlns:p14="http://schemas.microsoft.com/office/powerpoint/2010/main" val="5491665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Модель контрактного типа.</a:t>
            </a:r>
          </a:p>
          <a:p>
            <a:endParaRPr lang="ru-RU" dirty="0"/>
          </a:p>
          <a:p>
            <a:r>
              <a:rPr lang="ru-RU" dirty="0"/>
              <a:t>Ещё одна модель равной ответственности врача и пациента за исход лечения. В рамках договора (соглашения – как устного, так и письменного) обговариваются все аспекты профессиональных отношений «врач – конкретный пациент». Модель наиболее распространена в Европе, США и России, позволяет избежать отказа от эмпатии со стороны врача.</a:t>
            </a:r>
          </a:p>
          <a:p>
            <a:endParaRPr lang="ru-RU" dirty="0"/>
          </a:p>
        </p:txBody>
      </p:sp>
      <p:sp>
        <p:nvSpPr>
          <p:cNvPr id="4" name="Номер слайда 3"/>
          <p:cNvSpPr>
            <a:spLocks noGrp="1"/>
          </p:cNvSpPr>
          <p:nvPr>
            <p:ph type="sldNum" sz="quarter" idx="5"/>
          </p:nvPr>
        </p:nvSpPr>
        <p:spPr/>
        <p:txBody>
          <a:bodyPr/>
          <a:lstStyle/>
          <a:p>
            <a:fld id="{F7DD9E1D-3780-4626-8172-BDF0A2A3CC0F}" type="slidenum">
              <a:rPr lang="ru-RU" smtClean="0"/>
              <a:t>47</a:t>
            </a:fld>
            <a:endParaRPr lang="ru-RU"/>
          </a:p>
        </p:txBody>
      </p:sp>
    </p:spTree>
    <p:extLst>
      <p:ext uri="{BB962C8B-B14F-4D97-AF65-F5344CB8AC3E}">
        <p14:creationId xmlns:p14="http://schemas.microsoft.com/office/powerpoint/2010/main" val="34130835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5. Комплаенс как степень соответствия между поведением пациента и рекомендациями, полученными от врача.</a:t>
            </a:r>
          </a:p>
        </p:txBody>
      </p:sp>
      <p:sp>
        <p:nvSpPr>
          <p:cNvPr id="4" name="Номер слайда 3"/>
          <p:cNvSpPr>
            <a:spLocks noGrp="1"/>
          </p:cNvSpPr>
          <p:nvPr>
            <p:ph type="sldNum" sz="quarter" idx="10"/>
          </p:nvPr>
        </p:nvSpPr>
        <p:spPr/>
        <p:txBody>
          <a:bodyPr/>
          <a:lstStyle/>
          <a:p>
            <a:fld id="{F7DD9E1D-3780-4626-8172-BDF0A2A3CC0F}" type="slidenum">
              <a:rPr lang="ru-RU" smtClean="0"/>
              <a:t>48</a:t>
            </a:fld>
            <a:endParaRPr lang="ru-RU"/>
          </a:p>
        </p:txBody>
      </p:sp>
    </p:spTree>
    <p:extLst>
      <p:ext uri="{BB962C8B-B14F-4D97-AF65-F5344CB8AC3E}">
        <p14:creationId xmlns:p14="http://schemas.microsoft.com/office/powerpoint/2010/main" val="36116481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Комплаенс-это процесс, при котором пациент следует предписанному и распределенному режиму в соответствии с назначением врача и дозатора. Он определяется как “степень, в которой поведение человека (с точки зрения приема лекарств, соблюдения диеты или изменения образа жизни) совпадает с медицинскими или медицинскими рекомендациями”. Соблюдение терапии является показателем позитивного поведения, при котором пациент мотивирован в достаточной степени придерживаться назначенного лечения из-за предполагаемой личной выгоды и положительного результата.</a:t>
            </a:r>
          </a:p>
        </p:txBody>
      </p:sp>
      <p:sp>
        <p:nvSpPr>
          <p:cNvPr id="4" name="Номер слайда 3"/>
          <p:cNvSpPr>
            <a:spLocks noGrp="1"/>
          </p:cNvSpPr>
          <p:nvPr>
            <p:ph type="sldNum" sz="quarter" idx="5"/>
          </p:nvPr>
        </p:nvSpPr>
        <p:spPr/>
        <p:txBody>
          <a:bodyPr/>
          <a:lstStyle/>
          <a:p>
            <a:fld id="{F7DD9E1D-3780-4626-8172-BDF0A2A3CC0F}" type="slidenum">
              <a:rPr lang="ru-RU" smtClean="0"/>
              <a:t>49</a:t>
            </a:fld>
            <a:endParaRPr lang="ru-RU"/>
          </a:p>
        </p:txBody>
      </p:sp>
    </p:spTree>
    <p:extLst>
      <p:ext uri="{BB962C8B-B14F-4D97-AF65-F5344CB8AC3E}">
        <p14:creationId xmlns:p14="http://schemas.microsoft.com/office/powerpoint/2010/main" val="2175022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Несоблюдение требований-это серьезная проблема, стоящая перед системой здравоохранения.</a:t>
            </a:r>
          </a:p>
          <a:p>
            <a:r>
              <a:rPr lang="ru-RU" dirty="0"/>
              <a:t>Причины плохого соответствия включают в себя:[1]</a:t>
            </a:r>
          </a:p>
          <a:p>
            <a:endParaRPr lang="ru-RU" dirty="0"/>
          </a:p>
          <a:p>
            <a:r>
              <a:rPr lang="ru-RU" dirty="0"/>
              <a:t>Забывчивость</a:t>
            </a:r>
          </a:p>
          <a:p>
            <a:r>
              <a:rPr lang="ru-RU" dirty="0"/>
              <a:t>Рецепт не собран или не выдан</a:t>
            </a:r>
          </a:p>
          <a:p>
            <a:r>
              <a:rPr lang="ru-RU" dirty="0"/>
              <a:t>Цель лечения не ясна</a:t>
            </a:r>
          </a:p>
          <a:p>
            <a:r>
              <a:rPr lang="ru-RU" dirty="0"/>
              <a:t>Воспринимаемое отсутствие эффекта</a:t>
            </a:r>
          </a:p>
          <a:p>
            <a:r>
              <a:rPr lang="ru-RU" dirty="0"/>
              <a:t>Реальные или предполагаемые побочные эффекты</a:t>
            </a:r>
          </a:p>
          <a:p>
            <a:r>
              <a:rPr lang="ru-RU" dirty="0"/>
              <a:t>Инструкция по применению не ясна</a:t>
            </a:r>
          </a:p>
          <a:p>
            <a:r>
              <a:rPr lang="ru-RU" dirty="0"/>
              <a:t>Физические трудности в выполнении требований (например, открытие контейнеров с лекарствами, обращение с маленькими таблетками, трудности с глотанием, поездка к месту лечения)</a:t>
            </a:r>
          </a:p>
          <a:p>
            <a:r>
              <a:rPr lang="ru-RU" dirty="0"/>
              <a:t>Непривлекательная формулировка, например неприятный вкус</a:t>
            </a:r>
          </a:p>
          <a:p>
            <a:r>
              <a:rPr lang="ru-RU" dirty="0"/>
              <a:t>Сложный режим</a:t>
            </a:r>
          </a:p>
          <a:p>
            <a:r>
              <a:rPr lang="ru-RU" dirty="0"/>
              <a:t>Стоимость лекарств</a:t>
            </a:r>
          </a:p>
        </p:txBody>
      </p:sp>
      <p:sp>
        <p:nvSpPr>
          <p:cNvPr id="4" name="Номер слайда 3"/>
          <p:cNvSpPr>
            <a:spLocks noGrp="1"/>
          </p:cNvSpPr>
          <p:nvPr>
            <p:ph type="sldNum" sz="quarter" idx="5"/>
          </p:nvPr>
        </p:nvSpPr>
        <p:spPr/>
        <p:txBody>
          <a:bodyPr/>
          <a:lstStyle/>
          <a:p>
            <a:fld id="{F7DD9E1D-3780-4626-8172-BDF0A2A3CC0F}" type="slidenum">
              <a:rPr lang="ru-RU" smtClean="0"/>
              <a:t>50</a:t>
            </a:fld>
            <a:endParaRPr lang="ru-RU"/>
          </a:p>
        </p:txBody>
      </p:sp>
    </p:spTree>
    <p:extLst>
      <p:ext uri="{BB962C8B-B14F-4D97-AF65-F5344CB8AC3E}">
        <p14:creationId xmlns:p14="http://schemas.microsoft.com/office/powerpoint/2010/main" val="477735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Конфликт подразделяется на следующие четыре типа:</a:t>
            </a:r>
            <a:r>
              <a:rPr lang="en-US" dirty="0"/>
              <a:t> </a:t>
            </a:r>
            <a:r>
              <a:rPr lang="ru-RU" dirty="0"/>
              <a:t>Межличностный, конфликт внутриличностный, Внутригрупповой конфликт, Межгрупповой конфликт</a:t>
            </a:r>
          </a:p>
        </p:txBody>
      </p:sp>
      <p:sp>
        <p:nvSpPr>
          <p:cNvPr id="4" name="Номер слайда 3"/>
          <p:cNvSpPr>
            <a:spLocks noGrp="1"/>
          </p:cNvSpPr>
          <p:nvPr>
            <p:ph type="sldNum" sz="quarter" idx="5"/>
          </p:nvPr>
        </p:nvSpPr>
        <p:spPr/>
        <p:txBody>
          <a:bodyPr/>
          <a:lstStyle/>
          <a:p>
            <a:fld id="{F7DD9E1D-3780-4626-8172-BDF0A2A3CC0F}" type="slidenum">
              <a:rPr lang="ru-RU" smtClean="0"/>
              <a:t>5</a:t>
            </a:fld>
            <a:endParaRPr lang="ru-RU"/>
          </a:p>
        </p:txBody>
      </p:sp>
    </p:spTree>
    <p:extLst>
      <p:ext uri="{BB962C8B-B14F-4D97-AF65-F5344CB8AC3E}">
        <p14:creationId xmlns:p14="http://schemas.microsoft.com/office/powerpoint/2010/main" val="784433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err="1"/>
              <a:t>Concordance</a:t>
            </a:r>
            <a:r>
              <a:rPr lang="ru-RU" dirty="0"/>
              <a:t>-это текущая инициатива NHS Великобритании, направленная на вовлечение пациента в процесс лечения и тем самым повышение </a:t>
            </a:r>
            <a:r>
              <a:rPr lang="ru-RU" dirty="0" err="1"/>
              <a:t>комплаентности</a:t>
            </a:r>
            <a:r>
              <a:rPr lang="ru-RU" dirty="0"/>
              <a:t>.[5] Пациент информируется о своем состоянии и различных вариантах лечения. Он или она участвует вместе с группой лечения в принятии решения о том, какой курс действий предпринять, и частично отвечает за мониторинг и отчетность перед группой. </a:t>
            </a:r>
          </a:p>
        </p:txBody>
      </p:sp>
      <p:sp>
        <p:nvSpPr>
          <p:cNvPr id="4" name="Номер слайда 3"/>
          <p:cNvSpPr>
            <a:spLocks noGrp="1"/>
          </p:cNvSpPr>
          <p:nvPr>
            <p:ph type="sldNum" sz="quarter" idx="5"/>
          </p:nvPr>
        </p:nvSpPr>
        <p:spPr/>
        <p:txBody>
          <a:bodyPr/>
          <a:lstStyle/>
          <a:p>
            <a:fld id="{F7DD9E1D-3780-4626-8172-BDF0A2A3CC0F}" type="slidenum">
              <a:rPr lang="ru-RU" smtClean="0"/>
              <a:t>51</a:t>
            </a:fld>
            <a:endParaRPr lang="ru-RU"/>
          </a:p>
        </p:txBody>
      </p:sp>
    </p:spTree>
    <p:extLst>
      <p:ext uri="{BB962C8B-B14F-4D97-AF65-F5344CB8AC3E}">
        <p14:creationId xmlns:p14="http://schemas.microsoft.com/office/powerpoint/2010/main" val="21409914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Соблюдение режима лечения улучшается за счет:</a:t>
            </a:r>
          </a:p>
          <a:p>
            <a:r>
              <a:rPr lang="ru-RU" dirty="0"/>
              <a:t>Рекомендуйте только те методы лечения которые эффективны в тех обстоятельствах когда они необходимы</a:t>
            </a:r>
          </a:p>
          <a:p>
            <a:r>
              <a:rPr lang="ru-RU" dirty="0"/>
              <a:t>Выбор методов лечения с более низким уровнем побочных эффектов или меньшим количеством проблем для длительного применения.</a:t>
            </a:r>
          </a:p>
          <a:p>
            <a:endParaRPr lang="ru-RU" dirty="0"/>
          </a:p>
        </p:txBody>
      </p:sp>
      <p:sp>
        <p:nvSpPr>
          <p:cNvPr id="4" name="Номер слайда 3"/>
          <p:cNvSpPr>
            <a:spLocks noGrp="1"/>
          </p:cNvSpPr>
          <p:nvPr>
            <p:ph type="sldNum" sz="quarter" idx="5"/>
          </p:nvPr>
        </p:nvSpPr>
        <p:spPr/>
        <p:txBody>
          <a:bodyPr/>
          <a:lstStyle/>
          <a:p>
            <a:fld id="{F7DD9E1D-3780-4626-8172-BDF0A2A3CC0F}" type="slidenum">
              <a:rPr lang="ru-RU" smtClean="0"/>
              <a:t>52</a:t>
            </a:fld>
            <a:endParaRPr lang="ru-RU"/>
          </a:p>
        </p:txBody>
      </p:sp>
    </p:spTree>
    <p:extLst>
      <p:ext uri="{BB962C8B-B14F-4D97-AF65-F5344CB8AC3E}">
        <p14:creationId xmlns:p14="http://schemas.microsoft.com/office/powerpoint/2010/main" val="39571539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Соблюдение режима лечения улучшается за счет:</a:t>
            </a:r>
          </a:p>
          <a:p>
            <a:r>
              <a:rPr lang="ru-RU" dirty="0"/>
              <a:t>Назначать минимальное количество различных лекарств, например, назначать человеку с двумя сопутствующими инфекциями один антибиотик, учитывающий чувствительность обеих вероятных бактерий, а не два отдельных курса антибиотиков. </a:t>
            </a:r>
          </a:p>
        </p:txBody>
      </p:sp>
      <p:sp>
        <p:nvSpPr>
          <p:cNvPr id="4" name="Номер слайда 3"/>
          <p:cNvSpPr>
            <a:spLocks noGrp="1"/>
          </p:cNvSpPr>
          <p:nvPr>
            <p:ph type="sldNum" sz="quarter" idx="5"/>
          </p:nvPr>
        </p:nvSpPr>
        <p:spPr/>
        <p:txBody>
          <a:bodyPr/>
          <a:lstStyle/>
          <a:p>
            <a:fld id="{F7DD9E1D-3780-4626-8172-BDF0A2A3CC0F}" type="slidenum">
              <a:rPr lang="ru-RU" smtClean="0"/>
              <a:t>53</a:t>
            </a:fld>
            <a:endParaRPr lang="ru-RU"/>
          </a:p>
        </p:txBody>
      </p:sp>
    </p:spTree>
    <p:extLst>
      <p:ext uri="{BB962C8B-B14F-4D97-AF65-F5344CB8AC3E}">
        <p14:creationId xmlns:p14="http://schemas.microsoft.com/office/powerpoint/2010/main" val="35520994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Соблюдение режима лечения улучшается за счет:</a:t>
            </a:r>
          </a:p>
          <a:p>
            <a:r>
              <a:rPr lang="ru-RU" dirty="0"/>
              <a:t>Упрощение режима дозирования, будь то путем выбора другого препарата или с помощью препарат с замедленным высвобождением, который требует меньшего количества дозировок в течение дня.</a:t>
            </a:r>
          </a:p>
          <a:p>
            <a:r>
              <a:rPr lang="ru-RU" dirty="0"/>
              <a:t>Объяснение возможных побочных эффектов и важно ли продолжать курс лечения независимо от этих побочных эффектов.</a:t>
            </a:r>
          </a:p>
          <a:p>
            <a:endParaRPr lang="ru-RU" dirty="0"/>
          </a:p>
        </p:txBody>
      </p:sp>
      <p:sp>
        <p:nvSpPr>
          <p:cNvPr id="4" name="Номер слайда 3"/>
          <p:cNvSpPr>
            <a:spLocks noGrp="1"/>
          </p:cNvSpPr>
          <p:nvPr>
            <p:ph type="sldNum" sz="quarter" idx="5"/>
          </p:nvPr>
        </p:nvSpPr>
        <p:spPr/>
        <p:txBody>
          <a:bodyPr/>
          <a:lstStyle/>
          <a:p>
            <a:fld id="{F7DD9E1D-3780-4626-8172-BDF0A2A3CC0F}" type="slidenum">
              <a:rPr lang="ru-RU" smtClean="0"/>
              <a:t>54</a:t>
            </a:fld>
            <a:endParaRPr lang="ru-RU"/>
          </a:p>
        </p:txBody>
      </p:sp>
    </p:spTree>
    <p:extLst>
      <p:ext uri="{BB962C8B-B14F-4D97-AF65-F5344CB8AC3E}">
        <p14:creationId xmlns:p14="http://schemas.microsoft.com/office/powerpoint/2010/main" val="30360275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Соблюдение режима лечения улучшается за счет:</a:t>
            </a:r>
          </a:p>
          <a:p>
            <a:endParaRPr lang="ru-RU" dirty="0"/>
          </a:p>
          <a:p>
            <a:r>
              <a:rPr lang="ru-RU" dirty="0"/>
              <a:t>Рекомендации по минимизации или преодолению побочных эффектов, например, рекомендации о том, следует ли принимать тот или иной препарат натощак или с пищей.</a:t>
            </a:r>
          </a:p>
          <a:p>
            <a:r>
              <a:rPr lang="ru-RU" dirty="0"/>
              <a:t>Развивая доверие между пациентами и врачами, чтобы первые не боялись, что их смутят или сочтут неблагодарными, если они не смогут принять тот или иной препарат, тем самым позволяя попробовать более переносимый альтернативный препарат</a:t>
            </a:r>
          </a:p>
          <a:p>
            <a:endParaRPr lang="ru-RU" dirty="0"/>
          </a:p>
          <a:p>
            <a:endParaRPr lang="ru-RU" dirty="0"/>
          </a:p>
        </p:txBody>
      </p:sp>
      <p:sp>
        <p:nvSpPr>
          <p:cNvPr id="4" name="Номер слайда 3"/>
          <p:cNvSpPr>
            <a:spLocks noGrp="1"/>
          </p:cNvSpPr>
          <p:nvPr>
            <p:ph type="sldNum" sz="quarter" idx="5"/>
          </p:nvPr>
        </p:nvSpPr>
        <p:spPr/>
        <p:txBody>
          <a:bodyPr/>
          <a:lstStyle/>
          <a:p>
            <a:fld id="{F7DD9E1D-3780-4626-8172-BDF0A2A3CC0F}" type="slidenum">
              <a:rPr lang="ru-RU" smtClean="0"/>
              <a:t>55</a:t>
            </a:fld>
            <a:endParaRPr lang="ru-RU"/>
          </a:p>
        </p:txBody>
      </p:sp>
    </p:spTree>
    <p:extLst>
      <p:ext uri="{BB962C8B-B14F-4D97-AF65-F5344CB8AC3E}">
        <p14:creationId xmlns:p14="http://schemas.microsoft.com/office/powerpoint/2010/main" val="35457673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Межличностный конфликт относится к конфликту между двумя личностями. </a:t>
            </a:r>
          </a:p>
          <a:p>
            <a:r>
              <a:rPr lang="ru-RU" dirty="0"/>
              <a:t>Обычно это происходит из-за того, насколько люди отличаются друг от друга. </a:t>
            </a:r>
          </a:p>
          <a:p>
            <a:r>
              <a:rPr lang="ru-RU" dirty="0"/>
              <a:t>У нас разные личности, что обычно приводит к несовместимым выборам и мнениям. </a:t>
            </a:r>
          </a:p>
          <a:p>
            <a:r>
              <a:rPr lang="ru-RU" dirty="0"/>
              <a:t>По-видимому, это естественное явление, которое в конечном итоге может помочь в личностном росте или развитии ваших отношений с другими людьми.</a:t>
            </a:r>
          </a:p>
        </p:txBody>
      </p:sp>
      <p:sp>
        <p:nvSpPr>
          <p:cNvPr id="4" name="Номер слайда 3"/>
          <p:cNvSpPr>
            <a:spLocks noGrp="1"/>
          </p:cNvSpPr>
          <p:nvPr>
            <p:ph type="sldNum" sz="quarter" idx="5"/>
          </p:nvPr>
        </p:nvSpPr>
        <p:spPr/>
        <p:txBody>
          <a:bodyPr/>
          <a:lstStyle/>
          <a:p>
            <a:fld id="{F7DD9E1D-3780-4626-8172-BDF0A2A3CC0F}" type="slidenum">
              <a:rPr lang="ru-RU" smtClean="0"/>
              <a:t>6</a:t>
            </a:fld>
            <a:endParaRPr lang="ru-RU"/>
          </a:p>
        </p:txBody>
      </p:sp>
    </p:spTree>
    <p:extLst>
      <p:ext uri="{BB962C8B-B14F-4D97-AF65-F5344CB8AC3E}">
        <p14:creationId xmlns:p14="http://schemas.microsoft.com/office/powerpoint/2010/main" val="229844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Внутри личности возникает внутриличностный конфликт. </a:t>
            </a:r>
          </a:p>
          <a:p>
            <a:r>
              <a:rPr lang="ru-RU" dirty="0"/>
              <a:t>Переживание происходит в сознании человека. </a:t>
            </a:r>
          </a:p>
          <a:p>
            <a:r>
              <a:rPr lang="ru-RU" dirty="0"/>
              <a:t>Следовательно, это тип психологического конфликта, включающего в себя мысли, ценности, принципы и эмоции индивида.</a:t>
            </a:r>
          </a:p>
        </p:txBody>
      </p:sp>
      <p:sp>
        <p:nvSpPr>
          <p:cNvPr id="4" name="Номер слайда 3"/>
          <p:cNvSpPr>
            <a:spLocks noGrp="1"/>
          </p:cNvSpPr>
          <p:nvPr>
            <p:ph type="sldNum" sz="quarter" idx="5"/>
          </p:nvPr>
        </p:nvSpPr>
        <p:spPr/>
        <p:txBody>
          <a:bodyPr/>
          <a:lstStyle/>
          <a:p>
            <a:fld id="{F7DD9E1D-3780-4626-8172-BDF0A2A3CC0F}" type="slidenum">
              <a:rPr lang="ru-RU" smtClean="0"/>
              <a:t>7</a:t>
            </a:fld>
            <a:endParaRPr lang="ru-RU"/>
          </a:p>
        </p:txBody>
      </p:sp>
    </p:spTree>
    <p:extLst>
      <p:ext uri="{BB962C8B-B14F-4D97-AF65-F5344CB8AC3E}">
        <p14:creationId xmlns:p14="http://schemas.microsoft.com/office/powerpoint/2010/main" val="1751802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Внутригрупповой конфликт это тип конфликта, который происходит между отдельными людьми в команде. </a:t>
            </a:r>
          </a:p>
          <a:p>
            <a:r>
              <a:rPr lang="ru-RU" dirty="0"/>
              <a:t>Несовместимость и непонимание между этими людьми приводят к внутригрупповому конфликту. </a:t>
            </a:r>
          </a:p>
          <a:p>
            <a:r>
              <a:rPr lang="ru-RU" dirty="0"/>
              <a:t>Это происходит из-за межличностных разногласий (например, члены команды имеют разные личности, что может привести к напряженности) или различий во взглядах и идеях (например, в презентации члены команды могут найти представления, представленные одним из председательствующих, ошибочными из-за их различий во мнениях). </a:t>
            </a:r>
          </a:p>
          <a:p>
            <a:r>
              <a:rPr lang="ru-RU" dirty="0"/>
              <a:t>Внутри команды конфликт может быть полезен для принятия решений, которые в конечном итоге позволят им достичь своих целей как команде.</a:t>
            </a:r>
          </a:p>
        </p:txBody>
      </p:sp>
      <p:sp>
        <p:nvSpPr>
          <p:cNvPr id="4" name="Номер слайда 3"/>
          <p:cNvSpPr>
            <a:spLocks noGrp="1"/>
          </p:cNvSpPr>
          <p:nvPr>
            <p:ph type="sldNum" sz="quarter" idx="5"/>
          </p:nvPr>
        </p:nvSpPr>
        <p:spPr/>
        <p:txBody>
          <a:bodyPr/>
          <a:lstStyle/>
          <a:p>
            <a:fld id="{F7DD9E1D-3780-4626-8172-BDF0A2A3CC0F}" type="slidenum">
              <a:rPr lang="ru-RU" smtClean="0"/>
              <a:t>8</a:t>
            </a:fld>
            <a:endParaRPr lang="ru-RU"/>
          </a:p>
        </p:txBody>
      </p:sp>
    </p:spTree>
    <p:extLst>
      <p:ext uri="{BB962C8B-B14F-4D97-AF65-F5344CB8AC3E}">
        <p14:creationId xmlns:p14="http://schemas.microsoft.com/office/powerpoint/2010/main" val="3825703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Межгрупповой конфликт имеет место, когда возникает непонимание между различными командами внутри организации. </a:t>
            </a:r>
          </a:p>
          <a:p>
            <a:r>
              <a:rPr lang="ru-RU" dirty="0"/>
              <a:t>Например, отдел продаж организации может вступить в конфликт с отделом поддержки клиентов. </a:t>
            </a:r>
          </a:p>
          <a:p>
            <a:r>
              <a:rPr lang="ru-RU" dirty="0"/>
              <a:t>Это связано с различными наборами целей и интересов этих различных групп. </a:t>
            </a:r>
          </a:p>
          <a:p>
            <a:r>
              <a:rPr lang="ru-RU" dirty="0"/>
              <a:t>Кроме того, конкуренция также способствует возникновению межгрупповых конфликтов.</a:t>
            </a:r>
          </a:p>
        </p:txBody>
      </p:sp>
      <p:sp>
        <p:nvSpPr>
          <p:cNvPr id="4" name="Номер слайда 3"/>
          <p:cNvSpPr>
            <a:spLocks noGrp="1"/>
          </p:cNvSpPr>
          <p:nvPr>
            <p:ph type="sldNum" sz="quarter" idx="5"/>
          </p:nvPr>
        </p:nvSpPr>
        <p:spPr/>
        <p:txBody>
          <a:bodyPr/>
          <a:lstStyle/>
          <a:p>
            <a:fld id="{F7DD9E1D-3780-4626-8172-BDF0A2A3CC0F}" type="slidenum">
              <a:rPr lang="ru-RU" smtClean="0"/>
              <a:t>9</a:t>
            </a:fld>
            <a:endParaRPr lang="ru-RU"/>
          </a:p>
        </p:txBody>
      </p:sp>
    </p:spTree>
    <p:extLst>
      <p:ext uri="{BB962C8B-B14F-4D97-AF65-F5344CB8AC3E}">
        <p14:creationId xmlns:p14="http://schemas.microsoft.com/office/powerpoint/2010/main" val="3661908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6527C029-5917-4422-A3CB-032BAB9FFCBE}" type="datetimeFigureOut">
              <a:rPr lang="ru-RU" smtClean="0"/>
              <a:t>04.09.2021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4145774-7658-4100-B604-92335E4E2C9B}" type="slidenum">
              <a:rPr lang="ru-RU" smtClean="0"/>
              <a:t>‹#›</a:t>
            </a:fld>
            <a:endParaRPr lang="ru-RU"/>
          </a:p>
        </p:txBody>
      </p:sp>
    </p:spTree>
    <p:extLst>
      <p:ext uri="{BB962C8B-B14F-4D97-AF65-F5344CB8AC3E}">
        <p14:creationId xmlns:p14="http://schemas.microsoft.com/office/powerpoint/2010/main" val="336992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527C029-5917-4422-A3CB-032BAB9FFCBE}" type="datetimeFigureOut">
              <a:rPr lang="ru-RU" smtClean="0"/>
              <a:t>04.09.2021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4145774-7658-4100-B604-92335E4E2C9B}" type="slidenum">
              <a:rPr lang="ru-RU" smtClean="0"/>
              <a:t>‹#›</a:t>
            </a:fld>
            <a:endParaRPr lang="ru-RU"/>
          </a:p>
        </p:txBody>
      </p:sp>
    </p:spTree>
    <p:extLst>
      <p:ext uri="{BB962C8B-B14F-4D97-AF65-F5344CB8AC3E}">
        <p14:creationId xmlns:p14="http://schemas.microsoft.com/office/powerpoint/2010/main" val="86477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527C029-5917-4422-A3CB-032BAB9FFCBE}" type="datetimeFigureOut">
              <a:rPr lang="ru-RU" smtClean="0"/>
              <a:t>04.09.2021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4145774-7658-4100-B604-92335E4E2C9B}" type="slidenum">
              <a:rPr lang="ru-RU" smtClean="0"/>
              <a:t>‹#›</a:t>
            </a:fld>
            <a:endParaRPr lang="ru-RU"/>
          </a:p>
        </p:txBody>
      </p:sp>
    </p:spTree>
    <p:extLst>
      <p:ext uri="{BB962C8B-B14F-4D97-AF65-F5344CB8AC3E}">
        <p14:creationId xmlns:p14="http://schemas.microsoft.com/office/powerpoint/2010/main" val="3117176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527C029-5917-4422-A3CB-032BAB9FFCBE}" type="datetimeFigureOut">
              <a:rPr lang="ru-RU" smtClean="0"/>
              <a:t>04.09.2021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4145774-7658-4100-B604-92335E4E2C9B}" type="slidenum">
              <a:rPr lang="ru-RU" smtClean="0"/>
              <a:t>‹#›</a:t>
            </a:fld>
            <a:endParaRPr lang="ru-RU"/>
          </a:p>
        </p:txBody>
      </p:sp>
    </p:spTree>
    <p:extLst>
      <p:ext uri="{BB962C8B-B14F-4D97-AF65-F5344CB8AC3E}">
        <p14:creationId xmlns:p14="http://schemas.microsoft.com/office/powerpoint/2010/main" val="86257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527C029-5917-4422-A3CB-032BAB9FFCBE}" type="datetimeFigureOut">
              <a:rPr lang="ru-RU" smtClean="0"/>
              <a:t>04.09.2021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4145774-7658-4100-B604-92335E4E2C9B}" type="slidenum">
              <a:rPr lang="ru-RU" smtClean="0"/>
              <a:t>‹#›</a:t>
            </a:fld>
            <a:endParaRPr lang="ru-RU"/>
          </a:p>
        </p:txBody>
      </p:sp>
    </p:spTree>
    <p:extLst>
      <p:ext uri="{BB962C8B-B14F-4D97-AF65-F5344CB8AC3E}">
        <p14:creationId xmlns:p14="http://schemas.microsoft.com/office/powerpoint/2010/main" val="3032952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6527C029-5917-4422-A3CB-032BAB9FFCBE}" type="datetimeFigureOut">
              <a:rPr lang="ru-RU" smtClean="0"/>
              <a:t>04.09.2021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4145774-7658-4100-B604-92335E4E2C9B}" type="slidenum">
              <a:rPr lang="ru-RU" smtClean="0"/>
              <a:t>‹#›</a:t>
            </a:fld>
            <a:endParaRPr lang="ru-RU"/>
          </a:p>
        </p:txBody>
      </p:sp>
    </p:spTree>
    <p:extLst>
      <p:ext uri="{BB962C8B-B14F-4D97-AF65-F5344CB8AC3E}">
        <p14:creationId xmlns:p14="http://schemas.microsoft.com/office/powerpoint/2010/main" val="3159100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6527C029-5917-4422-A3CB-032BAB9FFCBE}" type="datetimeFigureOut">
              <a:rPr lang="ru-RU" smtClean="0"/>
              <a:t>04.09.2021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4145774-7658-4100-B604-92335E4E2C9B}" type="slidenum">
              <a:rPr lang="ru-RU" smtClean="0"/>
              <a:t>‹#›</a:t>
            </a:fld>
            <a:endParaRPr lang="ru-RU"/>
          </a:p>
        </p:txBody>
      </p:sp>
    </p:spTree>
    <p:extLst>
      <p:ext uri="{BB962C8B-B14F-4D97-AF65-F5344CB8AC3E}">
        <p14:creationId xmlns:p14="http://schemas.microsoft.com/office/powerpoint/2010/main" val="3152929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6527C029-5917-4422-A3CB-032BAB9FFCBE}" type="datetimeFigureOut">
              <a:rPr lang="ru-RU" smtClean="0"/>
              <a:t>04.09.2021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4145774-7658-4100-B604-92335E4E2C9B}" type="slidenum">
              <a:rPr lang="ru-RU" smtClean="0"/>
              <a:t>‹#›</a:t>
            </a:fld>
            <a:endParaRPr lang="ru-RU"/>
          </a:p>
        </p:txBody>
      </p:sp>
    </p:spTree>
    <p:extLst>
      <p:ext uri="{BB962C8B-B14F-4D97-AF65-F5344CB8AC3E}">
        <p14:creationId xmlns:p14="http://schemas.microsoft.com/office/powerpoint/2010/main" val="341849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527C029-5917-4422-A3CB-032BAB9FFCBE}" type="datetimeFigureOut">
              <a:rPr lang="ru-RU" smtClean="0"/>
              <a:t>04.09.2021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4145774-7658-4100-B604-92335E4E2C9B}" type="slidenum">
              <a:rPr lang="ru-RU" smtClean="0"/>
              <a:t>‹#›</a:t>
            </a:fld>
            <a:endParaRPr lang="ru-RU"/>
          </a:p>
        </p:txBody>
      </p:sp>
    </p:spTree>
    <p:extLst>
      <p:ext uri="{BB962C8B-B14F-4D97-AF65-F5344CB8AC3E}">
        <p14:creationId xmlns:p14="http://schemas.microsoft.com/office/powerpoint/2010/main" val="3118189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6527C029-5917-4422-A3CB-032BAB9FFCBE}" type="datetimeFigureOut">
              <a:rPr lang="ru-RU" smtClean="0"/>
              <a:t>04.09.2021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4145774-7658-4100-B604-92335E4E2C9B}" type="slidenum">
              <a:rPr lang="ru-RU" smtClean="0"/>
              <a:t>‹#›</a:t>
            </a:fld>
            <a:endParaRPr lang="ru-RU"/>
          </a:p>
        </p:txBody>
      </p:sp>
    </p:spTree>
    <p:extLst>
      <p:ext uri="{BB962C8B-B14F-4D97-AF65-F5344CB8AC3E}">
        <p14:creationId xmlns:p14="http://schemas.microsoft.com/office/powerpoint/2010/main" val="2909273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6527C029-5917-4422-A3CB-032BAB9FFCBE}" type="datetimeFigureOut">
              <a:rPr lang="ru-RU" smtClean="0"/>
              <a:t>04.09.2021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4145774-7658-4100-B604-92335E4E2C9B}" type="slidenum">
              <a:rPr lang="ru-RU" smtClean="0"/>
              <a:t>‹#›</a:t>
            </a:fld>
            <a:endParaRPr lang="ru-RU"/>
          </a:p>
        </p:txBody>
      </p:sp>
    </p:spTree>
    <p:extLst>
      <p:ext uri="{BB962C8B-B14F-4D97-AF65-F5344CB8AC3E}">
        <p14:creationId xmlns:p14="http://schemas.microsoft.com/office/powerpoint/2010/main" val="536169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81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27C029-5917-4422-A3CB-032BAB9FFCBE}" type="datetimeFigureOut">
              <a:rPr lang="ru-RU" smtClean="0"/>
              <a:t>04.09.2021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45774-7658-4100-B604-92335E4E2C9B}" type="slidenum">
              <a:rPr lang="ru-RU" smtClean="0"/>
              <a:t>‹#›</a:t>
            </a:fld>
            <a:endParaRPr lang="ru-RU"/>
          </a:p>
        </p:txBody>
      </p:sp>
    </p:spTree>
    <p:extLst>
      <p:ext uri="{BB962C8B-B14F-4D97-AF65-F5344CB8AC3E}">
        <p14:creationId xmlns:p14="http://schemas.microsoft.com/office/powerpoint/2010/main" val="3806751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D0B37A-19C1-4F6E-B6C9-787C18E76B54}"/>
              </a:ext>
            </a:extLst>
          </p:cNvPr>
          <p:cNvSpPr>
            <a:spLocks noGrp="1"/>
          </p:cNvSpPr>
          <p:nvPr>
            <p:ph type="title"/>
          </p:nvPr>
        </p:nvSpPr>
        <p:spPr/>
        <p:txBody>
          <a:bodyPr>
            <a:normAutofit/>
          </a:bodyPr>
          <a:lstStyle/>
          <a:p>
            <a:pPr algn="ctr">
              <a:lnSpc>
                <a:spcPct val="100000"/>
              </a:lnSpc>
            </a:pPr>
            <a:r>
              <a:rPr lang="en-US" sz="2200" dirty="0"/>
              <a:t>Prof. V.F. </a:t>
            </a:r>
            <a:r>
              <a:rPr lang="en-US" sz="2200" dirty="0" err="1"/>
              <a:t>Voino-Yasenetsky</a:t>
            </a:r>
            <a:r>
              <a:rPr lang="en-US" sz="2200" dirty="0"/>
              <a:t> </a:t>
            </a:r>
            <a:r>
              <a:rPr lang="en-US" sz="2200" dirty="0" err="1"/>
              <a:t>KrasSMU</a:t>
            </a:r>
            <a:r>
              <a:rPr lang="en-US" sz="2200" dirty="0"/>
              <a:t>, MOH, Russian Federation</a:t>
            </a:r>
            <a:br>
              <a:rPr lang="ru-RU" sz="2200" dirty="0"/>
            </a:br>
            <a:br>
              <a:rPr lang="en-US" sz="2200" dirty="0"/>
            </a:br>
            <a:r>
              <a:rPr lang="en-US" sz="1800" dirty="0"/>
              <a:t>Department of Pedagogy and Psychology with the course PO</a:t>
            </a:r>
            <a:endParaRPr lang="ru-RU" sz="1800" dirty="0"/>
          </a:p>
        </p:txBody>
      </p:sp>
      <p:sp>
        <p:nvSpPr>
          <p:cNvPr id="3" name="Объект 2">
            <a:extLst>
              <a:ext uri="{FF2B5EF4-FFF2-40B4-BE49-F238E27FC236}">
                <a16:creationId xmlns:a16="http://schemas.microsoft.com/office/drawing/2014/main" id="{F246F35F-4D7B-46A5-872D-8214A98999DE}"/>
              </a:ext>
            </a:extLst>
          </p:cNvPr>
          <p:cNvSpPr>
            <a:spLocks noGrp="1"/>
          </p:cNvSpPr>
          <p:nvPr>
            <p:ph idx="1"/>
          </p:nvPr>
        </p:nvSpPr>
        <p:spPr>
          <a:xfrm>
            <a:off x="838200" y="1958014"/>
            <a:ext cx="10515600" cy="4351338"/>
          </a:xfrm>
        </p:spPr>
        <p:txBody>
          <a:bodyPr>
            <a:normAutofit lnSpcReduction="10000"/>
          </a:bodyPr>
          <a:lstStyle/>
          <a:p>
            <a:pPr marL="0" indent="457200" algn="ctr">
              <a:lnSpc>
                <a:spcPct val="100000"/>
              </a:lnSpc>
              <a:spcBef>
                <a:spcPts val="0"/>
              </a:spcBef>
              <a:buNone/>
            </a:pPr>
            <a:r>
              <a:rPr lang="en-US" b="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INTERPERSONAL INTERACTION IN PROFESSIONAL ACTIVITY</a:t>
            </a:r>
          </a:p>
          <a:p>
            <a:pPr marL="0" indent="457200" algn="ctr">
              <a:lnSpc>
                <a:spcPct val="100000"/>
              </a:lnSpc>
              <a:spcBef>
                <a:spcPts val="0"/>
              </a:spcBef>
              <a:buNone/>
            </a:pPr>
            <a:endParaRPr lang="en-US" sz="1800" dirty="0"/>
          </a:p>
          <a:p>
            <a:pPr marL="0" indent="0" algn="ctr">
              <a:lnSpc>
                <a:spcPct val="100000"/>
              </a:lnSpc>
              <a:spcBef>
                <a:spcPts val="0"/>
              </a:spcBef>
              <a:buNone/>
            </a:pPr>
            <a:r>
              <a:rPr lang="en-US" sz="1800" dirty="0"/>
              <a:t>video lecture for the 2nd year students, </a:t>
            </a:r>
          </a:p>
          <a:p>
            <a:pPr marL="0" indent="0" algn="ctr">
              <a:lnSpc>
                <a:spcPct val="100000"/>
              </a:lnSpc>
              <a:spcBef>
                <a:spcPts val="0"/>
              </a:spcBef>
              <a:buNone/>
            </a:pPr>
            <a:r>
              <a:rPr lang="en-US" sz="1800" dirty="0"/>
              <a:t>majoring  in the specialty 31.05.01 General Medicine</a:t>
            </a:r>
            <a:r>
              <a:rPr lang="ru-RU" sz="1800" dirty="0"/>
              <a:t>, 31.05.03 </a:t>
            </a:r>
            <a:r>
              <a:rPr lang="en-US" sz="1800" dirty="0"/>
              <a:t>Dentistry</a:t>
            </a:r>
          </a:p>
          <a:p>
            <a:pPr marL="0" indent="0" algn="r">
              <a:lnSpc>
                <a:spcPct val="100000"/>
              </a:lnSpc>
              <a:spcBef>
                <a:spcPts val="0"/>
              </a:spcBef>
              <a:buNone/>
            </a:pPr>
            <a:endParaRPr lang="en-US" sz="1800" dirty="0"/>
          </a:p>
          <a:p>
            <a:pPr marL="0" indent="0" algn="r">
              <a:lnSpc>
                <a:spcPct val="100000"/>
              </a:lnSpc>
              <a:spcBef>
                <a:spcPts val="0"/>
              </a:spcBef>
              <a:buNone/>
            </a:pPr>
            <a:endParaRPr lang="en-US" sz="1800" dirty="0"/>
          </a:p>
          <a:p>
            <a:pPr marL="0" indent="0" algn="r">
              <a:lnSpc>
                <a:spcPct val="100000"/>
              </a:lnSpc>
              <a:spcBef>
                <a:spcPts val="0"/>
              </a:spcBef>
              <a:buNone/>
            </a:pPr>
            <a:endParaRPr lang="en-US" sz="1800" dirty="0"/>
          </a:p>
          <a:p>
            <a:pPr marL="0" indent="0" algn="r">
              <a:lnSpc>
                <a:spcPct val="100000"/>
              </a:lnSpc>
              <a:spcBef>
                <a:spcPts val="0"/>
              </a:spcBef>
              <a:buNone/>
            </a:pPr>
            <a:r>
              <a:rPr lang="en-US" sz="1800" dirty="0" err="1"/>
              <a:t>Cand</a:t>
            </a:r>
            <a:r>
              <a:rPr lang="en-US" sz="1800" dirty="0"/>
              <a:t>. Sc. (Pedagogy), </a:t>
            </a:r>
          </a:p>
          <a:p>
            <a:pPr marL="0" indent="0" algn="r">
              <a:lnSpc>
                <a:spcPct val="100000"/>
              </a:lnSpc>
              <a:spcBef>
                <a:spcPts val="0"/>
              </a:spcBef>
              <a:buNone/>
            </a:pPr>
            <a:r>
              <a:rPr lang="en-US" sz="1800" dirty="0"/>
              <a:t>Associate Prof.</a:t>
            </a:r>
          </a:p>
          <a:p>
            <a:pPr marL="0" indent="0" algn="r">
              <a:lnSpc>
                <a:spcPct val="100000"/>
              </a:lnSpc>
              <a:spcBef>
                <a:spcPts val="0"/>
              </a:spcBef>
              <a:buNone/>
            </a:pPr>
            <a:r>
              <a:rPr lang="en-US" sz="1800" dirty="0"/>
              <a:t>Olga A. Kornilova</a:t>
            </a:r>
          </a:p>
          <a:p>
            <a:pPr marL="0" indent="0" algn="ctr">
              <a:lnSpc>
                <a:spcPct val="100000"/>
              </a:lnSpc>
              <a:spcBef>
                <a:spcPts val="0"/>
              </a:spcBef>
              <a:buNone/>
            </a:pPr>
            <a:endParaRPr lang="en-US" sz="1600" dirty="0"/>
          </a:p>
          <a:p>
            <a:pPr marL="0" indent="0" algn="ctr">
              <a:lnSpc>
                <a:spcPct val="100000"/>
              </a:lnSpc>
              <a:spcBef>
                <a:spcPts val="0"/>
              </a:spcBef>
              <a:buNone/>
            </a:pPr>
            <a:endParaRPr lang="en-US" sz="1600" dirty="0"/>
          </a:p>
          <a:p>
            <a:pPr marL="0" indent="0" algn="ctr">
              <a:lnSpc>
                <a:spcPct val="100000"/>
              </a:lnSpc>
              <a:spcBef>
                <a:spcPts val="0"/>
              </a:spcBef>
              <a:buNone/>
            </a:pPr>
            <a:endParaRPr lang="en-US" sz="1600" dirty="0"/>
          </a:p>
          <a:p>
            <a:pPr marL="0" indent="0" algn="ctr">
              <a:lnSpc>
                <a:spcPct val="100000"/>
              </a:lnSpc>
              <a:spcBef>
                <a:spcPts val="0"/>
              </a:spcBef>
              <a:buNone/>
            </a:pPr>
            <a:r>
              <a:rPr lang="en-US" sz="1600" dirty="0"/>
              <a:t>Krasnoyarsk</a:t>
            </a:r>
            <a:endParaRPr lang="ru-RU" sz="1600" dirty="0"/>
          </a:p>
          <a:p>
            <a:pPr marL="0" indent="0" algn="ctr">
              <a:lnSpc>
                <a:spcPct val="100000"/>
              </a:lnSpc>
              <a:spcBef>
                <a:spcPts val="0"/>
              </a:spcBef>
              <a:buNone/>
            </a:pPr>
            <a:r>
              <a:rPr lang="ru-RU" sz="1600" dirty="0"/>
              <a:t>2021</a:t>
            </a:r>
            <a:endParaRPr lang="en-US" sz="1600" dirty="0"/>
          </a:p>
          <a:p>
            <a:pPr marL="0" indent="0" algn="r">
              <a:buNone/>
            </a:pPr>
            <a:endParaRPr lang="en-US" dirty="0"/>
          </a:p>
          <a:p>
            <a:pPr marL="0" indent="0" algn="ctr">
              <a:buNone/>
            </a:pPr>
            <a:endParaRPr lang="ru-RU" dirty="0"/>
          </a:p>
        </p:txBody>
      </p:sp>
      <p:pic>
        <p:nvPicPr>
          <p:cNvPr id="5" name="Рисунок 4">
            <a:extLst>
              <a:ext uri="{FF2B5EF4-FFF2-40B4-BE49-F238E27FC236}">
                <a16:creationId xmlns:a16="http://schemas.microsoft.com/office/drawing/2014/main" id="{1F2D813B-4640-4946-A378-8D72B85B73A8}"/>
              </a:ext>
            </a:extLst>
          </p:cNvPr>
          <p:cNvPicPr>
            <a:picLocks noChangeAspect="1"/>
          </p:cNvPicPr>
          <p:nvPr/>
        </p:nvPicPr>
        <p:blipFill>
          <a:blip r:embed="rId3"/>
          <a:stretch>
            <a:fillRect/>
          </a:stretch>
        </p:blipFill>
        <p:spPr>
          <a:xfrm>
            <a:off x="363607" y="4284383"/>
            <a:ext cx="4017612" cy="2292295"/>
          </a:xfrm>
          <a:prstGeom prst="rect">
            <a:avLst/>
          </a:prstGeom>
        </p:spPr>
      </p:pic>
    </p:spTree>
    <p:extLst>
      <p:ext uri="{BB962C8B-B14F-4D97-AF65-F5344CB8AC3E}">
        <p14:creationId xmlns:p14="http://schemas.microsoft.com/office/powerpoint/2010/main" val="2482990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F204761-C669-43DC-93EF-BD4DF442BAF9}"/>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en-US" b="1" dirty="0"/>
              <a:t>Researchers in the field of psychology distinguish five types of behavior in a conflict situation</a:t>
            </a:r>
            <a:endParaRPr lang="ru-RU" b="1" dirty="0"/>
          </a:p>
        </p:txBody>
      </p:sp>
      <p:sp>
        <p:nvSpPr>
          <p:cNvPr id="3" name="Объект 2">
            <a:extLst>
              <a:ext uri="{FF2B5EF4-FFF2-40B4-BE49-F238E27FC236}">
                <a16:creationId xmlns:a16="http://schemas.microsoft.com/office/drawing/2014/main" id="{B93D2590-AB5E-42D9-80D5-E29347741156}"/>
              </a:ext>
            </a:extLst>
          </p:cNvPr>
          <p:cNvSpPr>
            <a:spLocks noGrp="1"/>
          </p:cNvSpPr>
          <p:nvPr>
            <p:ph sz="half" idx="1"/>
          </p:nvPr>
        </p:nvSpPr>
        <p:spPr/>
        <p:txBody>
          <a:bodyPr>
            <a:normAutofit/>
          </a:bodyPr>
          <a:lstStyle/>
          <a:p>
            <a:r>
              <a:rPr lang="en-US" b="1" dirty="0"/>
              <a:t>Cooperation</a:t>
            </a:r>
          </a:p>
          <a:p>
            <a:r>
              <a:rPr lang="en-US" b="1" dirty="0"/>
              <a:t>Compromise</a:t>
            </a:r>
          </a:p>
          <a:p>
            <a:r>
              <a:rPr lang="en-US" b="1" dirty="0"/>
              <a:t>Disregard</a:t>
            </a:r>
          </a:p>
          <a:p>
            <a:r>
              <a:rPr lang="en-US" b="1" dirty="0"/>
              <a:t>Rivalry</a:t>
            </a:r>
            <a:endParaRPr lang="ru-RU" b="1" dirty="0"/>
          </a:p>
          <a:p>
            <a:r>
              <a:rPr lang="en-US" b="1" dirty="0"/>
              <a:t>Adaptation</a:t>
            </a:r>
          </a:p>
          <a:p>
            <a:endParaRPr lang="en-US" b="1" dirty="0"/>
          </a:p>
          <a:p>
            <a:r>
              <a:rPr lang="en-US" b="1" dirty="0"/>
              <a:t>Let's consider in more detail each style of behavior.</a:t>
            </a:r>
          </a:p>
        </p:txBody>
      </p:sp>
      <p:pic>
        <p:nvPicPr>
          <p:cNvPr id="5" name="Объект 4">
            <a:extLst>
              <a:ext uri="{FF2B5EF4-FFF2-40B4-BE49-F238E27FC236}">
                <a16:creationId xmlns:a16="http://schemas.microsoft.com/office/drawing/2014/main" id="{10A9739E-3585-420E-B78B-AFB13AE73645}"/>
              </a:ext>
            </a:extLst>
          </p:cNvPr>
          <p:cNvPicPr>
            <a:picLocks noGrp="1" noChangeAspect="1"/>
          </p:cNvPicPr>
          <p:nvPr>
            <p:ph sz="half" idx="2"/>
          </p:nvPr>
        </p:nvPicPr>
        <p:blipFill>
          <a:blip r:embed="rId3"/>
          <a:stretch>
            <a:fillRect/>
          </a:stretch>
        </p:blipFill>
        <p:spPr>
          <a:xfrm>
            <a:off x="6172200" y="2271935"/>
            <a:ext cx="5181600" cy="3458718"/>
          </a:xfrm>
          <a:prstGeom prst="rect">
            <a:avLst/>
          </a:prstGeom>
        </p:spPr>
      </p:pic>
    </p:spTree>
    <p:extLst>
      <p:ext uri="{BB962C8B-B14F-4D97-AF65-F5344CB8AC3E}">
        <p14:creationId xmlns:p14="http://schemas.microsoft.com/office/powerpoint/2010/main" val="423340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679CF8-88C2-48CC-8DF1-D6B11FAA6951}"/>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pPr algn="ctr"/>
            <a:r>
              <a:rPr lang="en-US" b="1" dirty="0"/>
              <a:t>Cooperation</a:t>
            </a:r>
            <a:endParaRPr lang="ru-RU" b="1" dirty="0"/>
          </a:p>
        </p:txBody>
      </p:sp>
      <p:sp>
        <p:nvSpPr>
          <p:cNvPr id="3" name="Объект 2">
            <a:extLst>
              <a:ext uri="{FF2B5EF4-FFF2-40B4-BE49-F238E27FC236}">
                <a16:creationId xmlns:a16="http://schemas.microsoft.com/office/drawing/2014/main" id="{111BADEE-871C-4E90-9341-B531DE7B26DD}"/>
              </a:ext>
            </a:extLst>
          </p:cNvPr>
          <p:cNvSpPr>
            <a:spLocks noGrp="1"/>
          </p:cNvSpPr>
          <p:nvPr>
            <p:ph sz="half" idx="1"/>
          </p:nvPr>
        </p:nvSpPr>
        <p:spPr/>
        <p:txBody>
          <a:bodyPr>
            <a:normAutofit fontScale="77500" lnSpcReduction="20000"/>
          </a:bodyPr>
          <a:lstStyle/>
          <a:p>
            <a:r>
              <a:rPr lang="en-US" dirty="0"/>
              <a:t>This is the most difficult and the most effective model of behavior</a:t>
            </a:r>
            <a:endParaRPr lang="ru-RU" dirty="0"/>
          </a:p>
          <a:p>
            <a:r>
              <a:rPr lang="en-US" dirty="0"/>
              <a:t>Its purpose is to find a solution that would satisfy all interests and needs of all parties involved in a conflict. </a:t>
            </a:r>
            <a:endParaRPr lang="ru-RU" dirty="0"/>
          </a:p>
          <a:p>
            <a:r>
              <a:rPr lang="en-US" dirty="0"/>
              <a:t>to achieve this each opinion is taken into account and all proposed options are listened to. </a:t>
            </a:r>
            <a:endParaRPr lang="ru-RU" dirty="0"/>
          </a:p>
          <a:p>
            <a:r>
              <a:rPr lang="en-US" dirty="0"/>
              <a:t>Discussion is calm, without negative emotions. In a conversation, to achieve a result, evidence, strong arguments and beliefs are used. </a:t>
            </a:r>
            <a:endParaRPr lang="ru-RU" dirty="0"/>
          </a:p>
          <a:p>
            <a:r>
              <a:rPr lang="en-US" dirty="0"/>
              <a:t>This type of behavior is based on mutual respect and contributes to preservation of lasting relationships.</a:t>
            </a:r>
            <a:endParaRPr lang="ru-RU" dirty="0"/>
          </a:p>
        </p:txBody>
      </p:sp>
      <p:pic>
        <p:nvPicPr>
          <p:cNvPr id="5" name="Объект 4">
            <a:extLst>
              <a:ext uri="{FF2B5EF4-FFF2-40B4-BE49-F238E27FC236}">
                <a16:creationId xmlns:a16="http://schemas.microsoft.com/office/drawing/2014/main" id="{1844C1B2-8354-4D09-A377-A7579A3ECE3F}"/>
              </a:ext>
            </a:extLst>
          </p:cNvPr>
          <p:cNvPicPr>
            <a:picLocks noGrp="1" noChangeAspect="1"/>
          </p:cNvPicPr>
          <p:nvPr>
            <p:ph sz="half" idx="2"/>
          </p:nvPr>
        </p:nvPicPr>
        <p:blipFill>
          <a:blip r:embed="rId3"/>
          <a:stretch>
            <a:fillRect/>
          </a:stretch>
        </p:blipFill>
        <p:spPr>
          <a:xfrm>
            <a:off x="6172200" y="3009388"/>
            <a:ext cx="5181600" cy="1983812"/>
          </a:xfrm>
          <a:prstGeom prst="rect">
            <a:avLst/>
          </a:prstGeom>
        </p:spPr>
      </p:pic>
    </p:spTree>
    <p:extLst>
      <p:ext uri="{BB962C8B-B14F-4D97-AF65-F5344CB8AC3E}">
        <p14:creationId xmlns:p14="http://schemas.microsoft.com/office/powerpoint/2010/main" val="1737043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6B6C0DE-4AE0-4B8B-B8B4-EC0355860ABB}"/>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pPr algn="ctr"/>
            <a:r>
              <a:rPr lang="en-US" b="1" dirty="0"/>
              <a:t>Compromise</a:t>
            </a:r>
            <a:endParaRPr lang="ru-RU" b="1" dirty="0"/>
          </a:p>
        </p:txBody>
      </p:sp>
      <p:sp>
        <p:nvSpPr>
          <p:cNvPr id="3" name="Объект 2">
            <a:extLst>
              <a:ext uri="{FF2B5EF4-FFF2-40B4-BE49-F238E27FC236}">
                <a16:creationId xmlns:a16="http://schemas.microsoft.com/office/drawing/2014/main" id="{F30501D8-FF3A-4EC4-905C-7CFA21079A27}"/>
              </a:ext>
            </a:extLst>
          </p:cNvPr>
          <p:cNvSpPr>
            <a:spLocks noGrp="1"/>
          </p:cNvSpPr>
          <p:nvPr>
            <p:ph sz="half" idx="1"/>
          </p:nvPr>
        </p:nvSpPr>
        <p:spPr/>
        <p:txBody>
          <a:bodyPr>
            <a:normAutofit fontScale="77500" lnSpcReduction="20000"/>
          </a:bodyPr>
          <a:lstStyle/>
          <a:p>
            <a:r>
              <a:rPr lang="en-US" dirty="0"/>
              <a:t>This is a less constructive type of behavior in a conflict. </a:t>
            </a:r>
            <a:endParaRPr lang="ru-RU" dirty="0"/>
          </a:p>
          <a:p>
            <a:r>
              <a:rPr lang="en-US" dirty="0"/>
              <a:t>Compromise takes place, especially when it is necessary to quickly remove the accumulated stress and resolve an argument. </a:t>
            </a:r>
            <a:endParaRPr lang="ru-RU" dirty="0"/>
          </a:p>
          <a:p>
            <a:r>
              <a:rPr lang="en-US" dirty="0"/>
              <a:t>The model partly resembles "cooperation", however it is executed in a cursory way. </a:t>
            </a:r>
            <a:endParaRPr lang="ru-RU" dirty="0"/>
          </a:p>
          <a:p>
            <a:r>
              <a:rPr lang="en-US" dirty="0"/>
              <a:t>Each side of a conflict loses. </a:t>
            </a:r>
            <a:endParaRPr lang="ru-RU" dirty="0"/>
          </a:p>
          <a:p>
            <a:r>
              <a:rPr lang="en-US" dirty="0"/>
              <a:t>Therefore, as a result of a compromise, the interests of opponents are partially satisfied. </a:t>
            </a:r>
            <a:endParaRPr lang="ru-RU" dirty="0"/>
          </a:p>
          <a:p>
            <a:r>
              <a:rPr lang="en-US" dirty="0"/>
              <a:t>To achieve a common solution, effective communication skills are required.</a:t>
            </a:r>
            <a:endParaRPr lang="ru-RU" dirty="0"/>
          </a:p>
        </p:txBody>
      </p:sp>
      <p:pic>
        <p:nvPicPr>
          <p:cNvPr id="8" name="Объект 7">
            <a:extLst>
              <a:ext uri="{FF2B5EF4-FFF2-40B4-BE49-F238E27FC236}">
                <a16:creationId xmlns:a16="http://schemas.microsoft.com/office/drawing/2014/main" id="{5432A142-D792-4FBC-A50F-ED034D046903}"/>
              </a:ext>
            </a:extLst>
          </p:cNvPr>
          <p:cNvPicPr>
            <a:picLocks noGrp="1" noChangeAspect="1"/>
          </p:cNvPicPr>
          <p:nvPr>
            <p:ph sz="half" idx="2"/>
          </p:nvPr>
        </p:nvPicPr>
        <p:blipFill>
          <a:blip r:embed="rId3"/>
          <a:stretch>
            <a:fillRect/>
          </a:stretch>
        </p:blipFill>
        <p:spPr>
          <a:xfrm>
            <a:off x="6172200" y="2693702"/>
            <a:ext cx="5181600" cy="2615184"/>
          </a:xfrm>
          <a:prstGeom prst="rect">
            <a:avLst/>
          </a:prstGeom>
        </p:spPr>
      </p:pic>
    </p:spTree>
    <p:extLst>
      <p:ext uri="{BB962C8B-B14F-4D97-AF65-F5344CB8AC3E}">
        <p14:creationId xmlns:p14="http://schemas.microsoft.com/office/powerpoint/2010/main" val="1384651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060F74-0C06-4304-8CA5-1BDF12BD230C}"/>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pPr algn="ctr"/>
            <a:r>
              <a:rPr lang="en-US" b="1" dirty="0"/>
              <a:t>Disregard</a:t>
            </a:r>
            <a:endParaRPr lang="ru-RU" b="1" dirty="0"/>
          </a:p>
        </p:txBody>
      </p:sp>
      <p:sp>
        <p:nvSpPr>
          <p:cNvPr id="3" name="Объект 2">
            <a:extLst>
              <a:ext uri="{FF2B5EF4-FFF2-40B4-BE49-F238E27FC236}">
                <a16:creationId xmlns:a16="http://schemas.microsoft.com/office/drawing/2014/main" id="{FFA786F8-4281-4CBC-9C04-803ADE219702}"/>
              </a:ext>
            </a:extLst>
          </p:cNvPr>
          <p:cNvSpPr>
            <a:spLocks noGrp="1"/>
          </p:cNvSpPr>
          <p:nvPr>
            <p:ph sz="half" idx="1"/>
          </p:nvPr>
        </p:nvSpPr>
        <p:spPr>
          <a:xfrm>
            <a:off x="838200" y="1825625"/>
            <a:ext cx="5181600" cy="4511380"/>
          </a:xfrm>
        </p:spPr>
        <p:txBody>
          <a:bodyPr>
            <a:normAutofit fontScale="70000" lnSpcReduction="20000"/>
          </a:bodyPr>
          <a:lstStyle/>
          <a:p>
            <a:r>
              <a:rPr lang="en-US" dirty="0"/>
              <a:t>This type of people’s behavior in conflict is characterized by conscious or unconscious evasion from clarifying the relationship. </a:t>
            </a:r>
            <a:endParaRPr lang="ru-RU" dirty="0"/>
          </a:p>
          <a:p>
            <a:r>
              <a:rPr lang="en-US" dirty="0"/>
              <a:t>A person who chooses such a strategy, tries not to get into unpleasant situations. </a:t>
            </a:r>
            <a:endParaRPr lang="ru-RU" dirty="0"/>
          </a:p>
          <a:p>
            <a:r>
              <a:rPr lang="en-US" dirty="0"/>
              <a:t>If they arise, it simply avoids discussing decisions that are fraught with disagreements. </a:t>
            </a:r>
            <a:endParaRPr lang="ru-RU" dirty="0"/>
          </a:p>
          <a:p>
            <a:r>
              <a:rPr lang="en-US" dirty="0"/>
              <a:t>Most often, unconscious ignorance occurs, which is a protective mechanism of the psyche.</a:t>
            </a:r>
            <a:endParaRPr lang="ru-RU" dirty="0"/>
          </a:p>
          <a:p>
            <a:r>
              <a:rPr lang="en-US" dirty="0"/>
              <a:t>Some people use this model quite well consciously, and this is a justified move. </a:t>
            </a:r>
            <a:endParaRPr lang="ru-RU" dirty="0"/>
          </a:p>
          <a:p>
            <a:r>
              <a:rPr lang="en-US" dirty="0"/>
              <a:t>Ignoring is not always an avoidance of responsibility or an escape from the problem. </a:t>
            </a:r>
            <a:endParaRPr lang="ru-RU" dirty="0"/>
          </a:p>
          <a:p>
            <a:r>
              <a:rPr lang="en-US" dirty="0"/>
              <a:t>Such a delay may be a suitable solution for certain situations.</a:t>
            </a:r>
            <a:endParaRPr lang="ru-RU" dirty="0"/>
          </a:p>
        </p:txBody>
      </p:sp>
      <p:pic>
        <p:nvPicPr>
          <p:cNvPr id="9" name="Объект 8">
            <a:extLst>
              <a:ext uri="{FF2B5EF4-FFF2-40B4-BE49-F238E27FC236}">
                <a16:creationId xmlns:a16="http://schemas.microsoft.com/office/drawing/2014/main" id="{56528E40-2502-4787-BAAE-1037692CD2D0}"/>
              </a:ext>
            </a:extLst>
          </p:cNvPr>
          <p:cNvPicPr>
            <a:picLocks noGrp="1" noChangeAspect="1"/>
          </p:cNvPicPr>
          <p:nvPr>
            <p:ph sz="half" idx="2"/>
          </p:nvPr>
        </p:nvPicPr>
        <p:blipFill>
          <a:blip r:embed="rId3"/>
          <a:stretch>
            <a:fillRect/>
          </a:stretch>
        </p:blipFill>
        <p:spPr>
          <a:xfrm>
            <a:off x="6172200" y="2212251"/>
            <a:ext cx="5181600" cy="3578086"/>
          </a:xfrm>
          <a:prstGeom prst="rect">
            <a:avLst/>
          </a:prstGeom>
        </p:spPr>
      </p:pic>
    </p:spTree>
    <p:extLst>
      <p:ext uri="{BB962C8B-B14F-4D97-AF65-F5344CB8AC3E}">
        <p14:creationId xmlns:p14="http://schemas.microsoft.com/office/powerpoint/2010/main" val="3985183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3E9D34-5FCB-433E-BF3D-D6199A0AF2B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pPr algn="ctr"/>
            <a:r>
              <a:rPr lang="en-US" b="1" dirty="0"/>
              <a:t>Rivalry</a:t>
            </a:r>
            <a:endParaRPr lang="ru-RU" b="1" dirty="0"/>
          </a:p>
        </p:txBody>
      </p:sp>
      <p:sp>
        <p:nvSpPr>
          <p:cNvPr id="3" name="Объект 2">
            <a:extLst>
              <a:ext uri="{FF2B5EF4-FFF2-40B4-BE49-F238E27FC236}">
                <a16:creationId xmlns:a16="http://schemas.microsoft.com/office/drawing/2014/main" id="{A7A9E089-7D07-4AE0-A57E-0945BC8490DF}"/>
              </a:ext>
            </a:extLst>
          </p:cNvPr>
          <p:cNvSpPr>
            <a:spLocks noGrp="1"/>
          </p:cNvSpPr>
          <p:nvPr>
            <p:ph sz="half" idx="1"/>
          </p:nvPr>
        </p:nvSpPr>
        <p:spPr/>
        <p:txBody>
          <a:bodyPr>
            <a:noAutofit/>
          </a:bodyPr>
          <a:lstStyle/>
          <a:p>
            <a:r>
              <a:rPr lang="en-US" sz="1800" dirty="0"/>
              <a:t>This strategy is typical for most people, with which an individual tries to prioritize one's own interests. </a:t>
            </a:r>
          </a:p>
          <a:p>
            <a:r>
              <a:rPr lang="en-US" sz="1800" dirty="0"/>
              <a:t>other people's needs are not taken into account, and opinions and arguments are simply ignored. </a:t>
            </a:r>
          </a:p>
          <a:p>
            <a:r>
              <a:rPr lang="en-US" sz="1800" dirty="0"/>
              <a:t>The competing party tries to force another to accept the point of view in every possible ways.</a:t>
            </a:r>
          </a:p>
          <a:p>
            <a:r>
              <a:rPr lang="en-US" sz="1800" dirty="0"/>
              <a:t>social position and power can even be used For coercion in this type of behavior. </a:t>
            </a:r>
          </a:p>
          <a:p>
            <a:r>
              <a:rPr lang="en-US" sz="1800" dirty="0"/>
              <a:t>Participants in the conflict representing the opponent are not  often satisfied the with chosen decision, and they can sabotage it or abandon the relationship. </a:t>
            </a:r>
          </a:p>
          <a:p>
            <a:r>
              <a:rPr lang="en-US" sz="1800" dirty="0"/>
              <a:t>Therefore, rivalry is an inefficient model of behavior</a:t>
            </a:r>
          </a:p>
        </p:txBody>
      </p:sp>
      <p:pic>
        <p:nvPicPr>
          <p:cNvPr id="5" name="Объект 4">
            <a:extLst>
              <a:ext uri="{FF2B5EF4-FFF2-40B4-BE49-F238E27FC236}">
                <a16:creationId xmlns:a16="http://schemas.microsoft.com/office/drawing/2014/main" id="{640F58D8-0DBB-4350-B149-2CAAA84360FC}"/>
              </a:ext>
            </a:extLst>
          </p:cNvPr>
          <p:cNvPicPr>
            <a:picLocks noGrp="1" noChangeAspect="1"/>
          </p:cNvPicPr>
          <p:nvPr>
            <p:ph sz="half" idx="2"/>
          </p:nvPr>
        </p:nvPicPr>
        <p:blipFill>
          <a:blip r:embed="rId3"/>
          <a:stretch>
            <a:fillRect/>
          </a:stretch>
        </p:blipFill>
        <p:spPr>
          <a:xfrm>
            <a:off x="6172200" y="2272860"/>
            <a:ext cx="5181600" cy="3456867"/>
          </a:xfrm>
          <a:prstGeom prst="rect">
            <a:avLst/>
          </a:prstGeom>
        </p:spPr>
      </p:pic>
    </p:spTree>
    <p:extLst>
      <p:ext uri="{BB962C8B-B14F-4D97-AF65-F5344CB8AC3E}">
        <p14:creationId xmlns:p14="http://schemas.microsoft.com/office/powerpoint/2010/main" val="383094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5959F08-9ED7-47EB-8DE5-72CC4DCECA43}"/>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pPr algn="ctr"/>
            <a:r>
              <a:rPr lang="en-US" b="1" dirty="0"/>
              <a:t>Adaptation</a:t>
            </a:r>
            <a:endParaRPr lang="ru-RU" b="1" dirty="0"/>
          </a:p>
        </p:txBody>
      </p:sp>
      <p:sp>
        <p:nvSpPr>
          <p:cNvPr id="3" name="Объект 2">
            <a:extLst>
              <a:ext uri="{FF2B5EF4-FFF2-40B4-BE49-F238E27FC236}">
                <a16:creationId xmlns:a16="http://schemas.microsoft.com/office/drawing/2014/main" id="{A1665ACD-7BFE-4EEA-AD61-53C2B1EF7987}"/>
              </a:ext>
            </a:extLst>
          </p:cNvPr>
          <p:cNvSpPr>
            <a:spLocks noGrp="1"/>
          </p:cNvSpPr>
          <p:nvPr>
            <p:ph sz="half" idx="1"/>
          </p:nvPr>
        </p:nvSpPr>
        <p:spPr/>
        <p:txBody>
          <a:bodyPr>
            <a:normAutofit fontScale="77500" lnSpcReduction="20000"/>
          </a:bodyPr>
          <a:lstStyle/>
          <a:p>
            <a:r>
              <a:rPr lang="en-US" dirty="0"/>
              <a:t>This strategy is characterized by a rejection of the struggle and changing one's own position. </a:t>
            </a:r>
            <a:endParaRPr lang="ru-RU" dirty="0"/>
          </a:p>
          <a:p>
            <a:r>
              <a:rPr lang="en-US" dirty="0"/>
              <a:t>The situation is mitigated by the pliability of the opponent, who believes that it is better to keep the relationship than quarrel and seek the rightness. </a:t>
            </a:r>
            <a:endParaRPr lang="ru-RU" dirty="0"/>
          </a:p>
          <a:p>
            <a:r>
              <a:rPr lang="en-US" dirty="0"/>
              <a:t>With this type of behavior, the conflict is forgotten, but sooner or later it will be evident</a:t>
            </a:r>
            <a:endParaRPr lang="ru-RU" dirty="0"/>
          </a:p>
          <a:p>
            <a:r>
              <a:rPr lang="en-US" dirty="0"/>
              <a:t>It is not necessary to refuse one's interests. </a:t>
            </a:r>
            <a:endParaRPr lang="ru-RU" dirty="0"/>
          </a:p>
          <a:p>
            <a:r>
              <a:rPr lang="en-US" dirty="0"/>
              <a:t>it is alright to discuss the problem after a while, in a more favorable situation to try to find a solution.</a:t>
            </a:r>
            <a:endParaRPr lang="ru-RU" dirty="0"/>
          </a:p>
        </p:txBody>
      </p:sp>
      <p:pic>
        <p:nvPicPr>
          <p:cNvPr id="5" name="Объект 4">
            <a:extLst>
              <a:ext uri="{FF2B5EF4-FFF2-40B4-BE49-F238E27FC236}">
                <a16:creationId xmlns:a16="http://schemas.microsoft.com/office/drawing/2014/main" id="{697771E5-AB6B-46A0-B9A8-D6EB3684FBC1}"/>
              </a:ext>
            </a:extLst>
          </p:cNvPr>
          <p:cNvPicPr>
            <a:picLocks noGrp="1" noChangeAspect="1"/>
          </p:cNvPicPr>
          <p:nvPr>
            <p:ph sz="half" idx="2"/>
          </p:nvPr>
        </p:nvPicPr>
        <p:blipFill>
          <a:blip r:embed="rId3"/>
          <a:stretch>
            <a:fillRect/>
          </a:stretch>
        </p:blipFill>
        <p:spPr>
          <a:xfrm>
            <a:off x="6172200" y="2546745"/>
            <a:ext cx="5181600" cy="2909098"/>
          </a:xfrm>
          <a:prstGeom prst="rect">
            <a:avLst/>
          </a:prstGeom>
        </p:spPr>
      </p:pic>
    </p:spTree>
    <p:extLst>
      <p:ext uri="{BB962C8B-B14F-4D97-AF65-F5344CB8AC3E}">
        <p14:creationId xmlns:p14="http://schemas.microsoft.com/office/powerpoint/2010/main" val="1552215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74CC7E74-2724-45E1-A799-79F8170D8D6A}"/>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pPr algn="ctr"/>
            <a:r>
              <a:rPr lang="en-US" b="1" dirty="0"/>
              <a:t>Conflict resolution </a:t>
            </a:r>
            <a:endParaRPr lang="ru-RU" b="1" dirty="0"/>
          </a:p>
        </p:txBody>
      </p:sp>
      <p:sp>
        <p:nvSpPr>
          <p:cNvPr id="5" name="Объект 4">
            <a:extLst>
              <a:ext uri="{FF2B5EF4-FFF2-40B4-BE49-F238E27FC236}">
                <a16:creationId xmlns:a16="http://schemas.microsoft.com/office/drawing/2014/main" id="{80DF0BFB-8121-4427-A265-7195491EB1EE}"/>
              </a:ext>
            </a:extLst>
          </p:cNvPr>
          <p:cNvSpPr>
            <a:spLocks noGrp="1"/>
          </p:cNvSpPr>
          <p:nvPr>
            <p:ph sz="half" idx="1"/>
          </p:nvPr>
        </p:nvSpPr>
        <p:spPr/>
        <p:txBody>
          <a:bodyPr/>
          <a:lstStyle/>
          <a:p>
            <a:r>
              <a:rPr lang="en-US" dirty="0"/>
              <a:t>is the attempt to reduce the tension and difficulties associated with a state of conflict. </a:t>
            </a:r>
          </a:p>
          <a:p>
            <a:r>
              <a:rPr lang="en-US" dirty="0"/>
              <a:t>Methods of conflict resolution have been developed and applied in a wide range of social situations.</a:t>
            </a:r>
            <a:endParaRPr lang="ru-RU" dirty="0"/>
          </a:p>
        </p:txBody>
      </p:sp>
      <p:pic>
        <p:nvPicPr>
          <p:cNvPr id="7" name="Объект 6">
            <a:extLst>
              <a:ext uri="{FF2B5EF4-FFF2-40B4-BE49-F238E27FC236}">
                <a16:creationId xmlns:a16="http://schemas.microsoft.com/office/drawing/2014/main" id="{F90EECC6-9376-4E1E-BFE1-3E4F5235C7D2}"/>
              </a:ext>
            </a:extLst>
          </p:cNvPr>
          <p:cNvPicPr>
            <a:picLocks noGrp="1" noChangeAspect="1"/>
          </p:cNvPicPr>
          <p:nvPr>
            <p:ph sz="half" idx="2"/>
          </p:nvPr>
        </p:nvPicPr>
        <p:blipFill>
          <a:blip r:embed="rId3"/>
          <a:stretch>
            <a:fillRect/>
          </a:stretch>
        </p:blipFill>
        <p:spPr>
          <a:xfrm>
            <a:off x="6172200" y="2275781"/>
            <a:ext cx="5181600" cy="3451026"/>
          </a:xfrm>
          <a:prstGeom prst="rect">
            <a:avLst/>
          </a:prstGeom>
        </p:spPr>
      </p:pic>
    </p:spTree>
    <p:extLst>
      <p:ext uri="{BB962C8B-B14F-4D97-AF65-F5344CB8AC3E}">
        <p14:creationId xmlns:p14="http://schemas.microsoft.com/office/powerpoint/2010/main" val="907290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68F6CF-57BA-42CB-8E15-D55566052FEC}"/>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en-US" b="1" dirty="0"/>
              <a:t>What is conflict management?</a:t>
            </a:r>
            <a:endParaRPr lang="ru-RU" b="1" dirty="0"/>
          </a:p>
        </p:txBody>
      </p:sp>
      <p:sp>
        <p:nvSpPr>
          <p:cNvPr id="3" name="Объект 2">
            <a:extLst>
              <a:ext uri="{FF2B5EF4-FFF2-40B4-BE49-F238E27FC236}">
                <a16:creationId xmlns:a16="http://schemas.microsoft.com/office/drawing/2014/main" id="{5A08D7DB-19E2-4E6A-A57A-0F371944B3DD}"/>
              </a:ext>
            </a:extLst>
          </p:cNvPr>
          <p:cNvSpPr>
            <a:spLocks noGrp="1"/>
          </p:cNvSpPr>
          <p:nvPr>
            <p:ph sz="half" idx="1"/>
          </p:nvPr>
        </p:nvSpPr>
        <p:spPr/>
        <p:txBody>
          <a:bodyPr>
            <a:normAutofit fontScale="92500" lnSpcReduction="20000"/>
          </a:bodyPr>
          <a:lstStyle/>
          <a:p>
            <a:r>
              <a:rPr lang="en-US" b="1" dirty="0"/>
              <a:t>Conflict management </a:t>
            </a:r>
            <a:r>
              <a:rPr lang="en-US" dirty="0"/>
              <a:t>is a process by which disputes are resolved, when negative results are minimized and positive results are prioritized.</a:t>
            </a:r>
            <a:endParaRPr lang="ru-RU" dirty="0"/>
          </a:p>
          <a:p>
            <a:r>
              <a:rPr lang="en-US" dirty="0"/>
              <a:t>This key management skill involves using different tactics depending on the situation, negotiation, and creative thinking. </a:t>
            </a:r>
            <a:endParaRPr lang="ru-RU" dirty="0"/>
          </a:p>
          <a:p>
            <a:r>
              <a:rPr lang="en-US" dirty="0"/>
              <a:t>With properly managed conflict, an organization is able to minimize interpersonal issues, enhance client satisfaction, and produce better business outcomes.</a:t>
            </a:r>
            <a:endParaRPr lang="ru-RU" dirty="0"/>
          </a:p>
        </p:txBody>
      </p:sp>
      <p:pic>
        <p:nvPicPr>
          <p:cNvPr id="5" name="Объект 4">
            <a:extLst>
              <a:ext uri="{FF2B5EF4-FFF2-40B4-BE49-F238E27FC236}">
                <a16:creationId xmlns:a16="http://schemas.microsoft.com/office/drawing/2014/main" id="{91427A27-4AD8-4489-9171-379ECF3CE034}"/>
              </a:ext>
            </a:extLst>
          </p:cNvPr>
          <p:cNvPicPr>
            <a:picLocks noGrp="1" noChangeAspect="1"/>
          </p:cNvPicPr>
          <p:nvPr>
            <p:ph sz="half" idx="2"/>
          </p:nvPr>
        </p:nvPicPr>
        <p:blipFill>
          <a:blip r:embed="rId3"/>
          <a:stretch>
            <a:fillRect/>
          </a:stretch>
        </p:blipFill>
        <p:spPr>
          <a:xfrm>
            <a:off x="6172200" y="2446814"/>
            <a:ext cx="5181600" cy="3108960"/>
          </a:xfrm>
          <a:prstGeom prst="rect">
            <a:avLst/>
          </a:prstGeom>
        </p:spPr>
      </p:pic>
    </p:spTree>
    <p:extLst>
      <p:ext uri="{BB962C8B-B14F-4D97-AF65-F5344CB8AC3E}">
        <p14:creationId xmlns:p14="http://schemas.microsoft.com/office/powerpoint/2010/main" val="36122604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40924E-0FDB-4073-B925-004DB76DFB6D}"/>
              </a:ext>
            </a:extLst>
          </p:cNvPr>
          <p:cNvSpPr>
            <a:spLocks noGrp="1"/>
          </p:cNvSpPr>
          <p:nvPr>
            <p:ph type="title"/>
          </p:nvPr>
        </p:nvSpPr>
        <p:spPr/>
        <p:txBody>
          <a:bodyPr/>
          <a:lstStyle/>
          <a:p>
            <a:pPr algn="ctr"/>
            <a:r>
              <a:rPr lang="en-US" b="1" dirty="0"/>
              <a:t>Use the 5 conflict management styles</a:t>
            </a:r>
            <a:endParaRPr lang="ru-RU" b="1" dirty="0"/>
          </a:p>
        </p:txBody>
      </p:sp>
      <p:sp>
        <p:nvSpPr>
          <p:cNvPr id="3" name="Объект 2">
            <a:extLst>
              <a:ext uri="{FF2B5EF4-FFF2-40B4-BE49-F238E27FC236}">
                <a16:creationId xmlns:a16="http://schemas.microsoft.com/office/drawing/2014/main" id="{3901F619-D0F0-414B-AB1D-58287CCE01B8}"/>
              </a:ext>
            </a:extLst>
          </p:cNvPr>
          <p:cNvSpPr>
            <a:spLocks noGrp="1"/>
          </p:cNvSpPr>
          <p:nvPr>
            <p:ph sz="half" idx="1"/>
          </p:nvPr>
        </p:nvSpPr>
        <p:spPr>
          <a:xfrm>
            <a:off x="838200" y="1575881"/>
            <a:ext cx="5181600" cy="4786008"/>
          </a:xfrm>
        </p:spPr>
        <p:txBody>
          <a:bodyPr>
            <a:normAutofit fontScale="92500" lnSpcReduction="20000"/>
          </a:bodyPr>
          <a:lstStyle/>
          <a:p>
            <a:r>
              <a:rPr lang="en-US" dirty="0"/>
              <a:t>Try to use 5 conflict management types</a:t>
            </a:r>
          </a:p>
          <a:p>
            <a:endParaRPr lang="ru-RU" dirty="0"/>
          </a:p>
          <a:p>
            <a:r>
              <a:rPr lang="en-US" dirty="0"/>
              <a:t>When a conflict arises, there is no solution that will work in all situations. Each situation will be different, from the trigger of the conflict to the parties involved.</a:t>
            </a:r>
            <a:endParaRPr lang="ru-RU" dirty="0"/>
          </a:p>
          <a:p>
            <a:pPr marL="0" indent="0">
              <a:buNone/>
            </a:pPr>
            <a:endParaRPr lang="ru-RU" dirty="0"/>
          </a:p>
          <a:p>
            <a:r>
              <a:rPr lang="en-US" dirty="0"/>
              <a:t>A skilled manager in conflict resolution should be able to find a specific way to resolve conflict management in that specific situation.</a:t>
            </a:r>
            <a:endParaRPr lang="ru-RU" dirty="0"/>
          </a:p>
        </p:txBody>
      </p:sp>
      <p:pic>
        <p:nvPicPr>
          <p:cNvPr id="5" name="Объект 4">
            <a:extLst>
              <a:ext uri="{FF2B5EF4-FFF2-40B4-BE49-F238E27FC236}">
                <a16:creationId xmlns:a16="http://schemas.microsoft.com/office/drawing/2014/main" id="{003424F9-BB4E-4755-945D-6C2D6C698B00}"/>
              </a:ext>
            </a:extLst>
          </p:cNvPr>
          <p:cNvPicPr>
            <a:picLocks noGrp="1" noChangeAspect="1"/>
          </p:cNvPicPr>
          <p:nvPr>
            <p:ph sz="half" idx="2"/>
          </p:nvPr>
        </p:nvPicPr>
        <p:blipFill>
          <a:blip r:embed="rId3"/>
          <a:stretch>
            <a:fillRect/>
          </a:stretch>
        </p:blipFill>
        <p:spPr>
          <a:xfrm>
            <a:off x="6172200" y="2542361"/>
            <a:ext cx="5181600" cy="2917865"/>
          </a:xfrm>
          <a:prstGeom prst="rect">
            <a:avLst/>
          </a:prstGeom>
        </p:spPr>
      </p:pic>
    </p:spTree>
    <p:extLst>
      <p:ext uri="{BB962C8B-B14F-4D97-AF65-F5344CB8AC3E}">
        <p14:creationId xmlns:p14="http://schemas.microsoft.com/office/powerpoint/2010/main" val="1313199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r>
              <a:rPr lang="ru-RU" sz="4400" b="1" dirty="0"/>
              <a:t>2. </a:t>
            </a:r>
            <a:r>
              <a:rPr lang="en-US" sz="4400" b="1" dirty="0"/>
              <a:t>Interpersonal interaction in the process of professional activity</a:t>
            </a:r>
            <a:endParaRPr lang="ru-RU" sz="4400" b="1" dirty="0"/>
          </a:p>
        </p:txBody>
      </p:sp>
    </p:spTree>
    <p:extLst>
      <p:ext uri="{BB962C8B-B14F-4D97-AF65-F5344CB8AC3E}">
        <p14:creationId xmlns:p14="http://schemas.microsoft.com/office/powerpoint/2010/main" val="2261992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3600" b="1" dirty="0">
                <a:solidFill>
                  <a:prstClr val="black">
                    <a:lumMod val="85000"/>
                    <a:lumOff val="15000"/>
                  </a:prstClr>
                </a:solidFill>
                <a:latin typeface="Century Gothic" panose="020B0502020202020204"/>
              </a:rPr>
              <a:t>Plan of the lecture:</a:t>
            </a:r>
            <a:endParaRPr lang="ru-RU" dirty="0"/>
          </a:p>
        </p:txBody>
      </p:sp>
      <p:sp>
        <p:nvSpPr>
          <p:cNvPr id="3" name="Объект 2"/>
          <p:cNvSpPr>
            <a:spLocks noGrp="1"/>
          </p:cNvSpPr>
          <p:nvPr>
            <p:ph idx="1"/>
          </p:nvPr>
        </p:nvSpPr>
        <p:spPr/>
        <p:txBody>
          <a:bodyPr>
            <a:noAutofit/>
          </a:bodyPr>
          <a:lstStyle/>
          <a:p>
            <a:r>
              <a:rPr lang="en-US" sz="2400" dirty="0"/>
              <a:t>1.</a:t>
            </a:r>
            <a:r>
              <a:rPr lang="ru-RU" sz="2400" dirty="0"/>
              <a:t> </a:t>
            </a:r>
            <a:r>
              <a:rPr lang="en-US" sz="2400" dirty="0"/>
              <a:t>Psychology of conflict: types, styles of behavior in a conflict situation. Conflict management </a:t>
            </a:r>
            <a:endParaRPr lang="ru-RU" sz="2400" dirty="0"/>
          </a:p>
          <a:p>
            <a:r>
              <a:rPr lang="en-US" sz="2400" dirty="0"/>
              <a:t>2. Interpersonal interaction in the process of professional activity. </a:t>
            </a:r>
            <a:endParaRPr lang="ru-RU" sz="2400" dirty="0"/>
          </a:p>
          <a:p>
            <a:r>
              <a:rPr lang="en-US" sz="2400" dirty="0"/>
              <a:t>3. Psychology of small groups and collectives. Leadership in the team. group relationships depending on the level of their development as a team. </a:t>
            </a:r>
            <a:endParaRPr lang="ru-RU" sz="2400" dirty="0"/>
          </a:p>
          <a:p>
            <a:r>
              <a:rPr lang="en-US" sz="2400" dirty="0"/>
              <a:t>4. Psychological and pedagogical aspects of interaction in doctor-medical staff / doctor-patient / doctor-supervisor relationships etc. </a:t>
            </a:r>
            <a:endParaRPr lang="ru-RU" sz="2400" dirty="0"/>
          </a:p>
          <a:p>
            <a:r>
              <a:rPr lang="en-US" sz="2400" dirty="0"/>
              <a:t>5. Compliance as the degree of correspondence between the patient's behavior and the recommendations received from the doctor.</a:t>
            </a:r>
          </a:p>
        </p:txBody>
      </p:sp>
    </p:spTree>
    <p:extLst>
      <p:ext uri="{BB962C8B-B14F-4D97-AF65-F5344CB8AC3E}">
        <p14:creationId xmlns:p14="http://schemas.microsoft.com/office/powerpoint/2010/main" val="488760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82CDA92-C8F0-44C1-AF43-C795BBA728E6}"/>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ADBBFC3E-1F73-4D8E-B258-C1914469F9C4}"/>
              </a:ext>
            </a:extLst>
          </p:cNvPr>
          <p:cNvSpPr>
            <a:spLocks noGrp="1"/>
          </p:cNvSpPr>
          <p:nvPr>
            <p:ph idx="1"/>
          </p:nvPr>
        </p:nvSpPr>
        <p:spPr/>
        <p:txBody>
          <a:bodyPr/>
          <a:lstStyle/>
          <a:p>
            <a:endParaRPr lang="ru-RU"/>
          </a:p>
        </p:txBody>
      </p:sp>
      <p:pic>
        <p:nvPicPr>
          <p:cNvPr id="3074" name="Picture 2" descr="https://1.bp.blogspot.com/-EpeVsray2dU/WU3TAaU7WWI/AAAAAAAAKH8/LgHho9rTz2MdgkBTQilgIBvABxwVBwq7gCLcBGAs/s1600/InterpersonalInteraction.jpg">
            <a:extLst>
              <a:ext uri="{FF2B5EF4-FFF2-40B4-BE49-F238E27FC236}">
                <a16:creationId xmlns:a16="http://schemas.microsoft.com/office/drawing/2014/main" id="{37E52546-D1B5-4050-997C-331D69E3D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72" y="0"/>
            <a:ext cx="913445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948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8D5F4C2-25F7-4774-958A-B26184BDC19E}"/>
              </a:ext>
            </a:extLst>
          </p:cNvPr>
          <p:cNvSpPr>
            <a:spLocks noGrp="1"/>
          </p:cNvSpPr>
          <p:nvPr>
            <p:ph type="title"/>
          </p:nvPr>
        </p:nvSpPr>
        <p:spPr>
          <a:xfrm>
            <a:off x="838200" y="365125"/>
            <a:ext cx="10515600" cy="1325563"/>
          </a:xfrm>
        </p:spPr>
        <p:txBody>
          <a:bodyPr/>
          <a:lstStyle/>
          <a:p>
            <a:pPr algn="ctr"/>
            <a:r>
              <a:rPr lang="en-US" b="1" dirty="0"/>
              <a:t>Why is interpersonal communication important?</a:t>
            </a:r>
            <a:endParaRPr lang="ru-RU" b="1" dirty="0"/>
          </a:p>
        </p:txBody>
      </p:sp>
      <p:sp>
        <p:nvSpPr>
          <p:cNvPr id="4" name="Объект 3">
            <a:extLst>
              <a:ext uri="{FF2B5EF4-FFF2-40B4-BE49-F238E27FC236}">
                <a16:creationId xmlns:a16="http://schemas.microsoft.com/office/drawing/2014/main" id="{7AB94B0E-B689-4B3F-BFEB-EDF85BE0C6A3}"/>
              </a:ext>
            </a:extLst>
          </p:cNvPr>
          <p:cNvSpPr>
            <a:spLocks noGrp="1"/>
          </p:cNvSpPr>
          <p:nvPr>
            <p:ph sz="half" idx="1"/>
          </p:nvPr>
        </p:nvSpPr>
        <p:spPr/>
        <p:txBody>
          <a:bodyPr/>
          <a:lstStyle/>
          <a:p>
            <a:r>
              <a:rPr lang="en-US" b="1" dirty="0"/>
              <a:t>Interpersonal communication </a:t>
            </a:r>
            <a:r>
              <a:rPr lang="en-US" dirty="0"/>
              <a:t>is considered as an essential aspect in building strong relationships in workplace, family and other places.</a:t>
            </a:r>
            <a:endParaRPr lang="ru-RU" dirty="0"/>
          </a:p>
          <a:p>
            <a:r>
              <a:rPr lang="en-US" dirty="0"/>
              <a:t>It helps in solving problems between people.</a:t>
            </a:r>
            <a:endParaRPr lang="ru-RU" dirty="0"/>
          </a:p>
        </p:txBody>
      </p:sp>
      <p:pic>
        <p:nvPicPr>
          <p:cNvPr id="6" name="Объект 5">
            <a:extLst>
              <a:ext uri="{FF2B5EF4-FFF2-40B4-BE49-F238E27FC236}">
                <a16:creationId xmlns:a16="http://schemas.microsoft.com/office/drawing/2014/main" id="{149BF4EC-1352-4FFA-8D09-84439BFB765D}"/>
              </a:ext>
            </a:extLst>
          </p:cNvPr>
          <p:cNvPicPr>
            <a:picLocks noGrp="1" noChangeAspect="1"/>
          </p:cNvPicPr>
          <p:nvPr>
            <p:ph sz="half" idx="2"/>
          </p:nvPr>
        </p:nvPicPr>
        <p:blipFill>
          <a:blip r:embed="rId3"/>
          <a:stretch>
            <a:fillRect/>
          </a:stretch>
        </p:blipFill>
        <p:spPr>
          <a:xfrm>
            <a:off x="6172200" y="2185520"/>
            <a:ext cx="5181600" cy="3631548"/>
          </a:xfrm>
          <a:prstGeom prst="rect">
            <a:avLst/>
          </a:prstGeom>
        </p:spPr>
      </p:pic>
    </p:spTree>
    <p:extLst>
      <p:ext uri="{BB962C8B-B14F-4D97-AF65-F5344CB8AC3E}">
        <p14:creationId xmlns:p14="http://schemas.microsoft.com/office/powerpoint/2010/main" val="2341536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3143801-CF8D-4A99-A202-8958CEBECC68}"/>
              </a:ext>
            </a:extLst>
          </p:cNvPr>
          <p:cNvSpPr>
            <a:spLocks noGrp="1"/>
          </p:cNvSpPr>
          <p:nvPr>
            <p:ph type="title"/>
          </p:nvPr>
        </p:nvSpPr>
        <p:spPr/>
        <p:txBody>
          <a:bodyPr/>
          <a:lstStyle/>
          <a:p>
            <a:pPr algn="ctr"/>
            <a:r>
              <a:rPr lang="en-US" b="1" dirty="0"/>
              <a:t>Interpersonal communication </a:t>
            </a:r>
            <a:endParaRPr lang="ru-RU" b="1" dirty="0"/>
          </a:p>
        </p:txBody>
      </p:sp>
      <p:sp>
        <p:nvSpPr>
          <p:cNvPr id="3" name="Объект 2">
            <a:extLst>
              <a:ext uri="{FF2B5EF4-FFF2-40B4-BE49-F238E27FC236}">
                <a16:creationId xmlns:a16="http://schemas.microsoft.com/office/drawing/2014/main" id="{D9788D3F-E9C7-477B-AD78-8C436D558AEE}"/>
              </a:ext>
            </a:extLst>
          </p:cNvPr>
          <p:cNvSpPr>
            <a:spLocks noGrp="1"/>
          </p:cNvSpPr>
          <p:nvPr>
            <p:ph sz="half" idx="1"/>
          </p:nvPr>
        </p:nvSpPr>
        <p:spPr/>
        <p:txBody>
          <a:bodyPr/>
          <a:lstStyle/>
          <a:p>
            <a:r>
              <a:rPr lang="en-US" dirty="0"/>
              <a:t>Most of the time, it includes face to face exchange of ideas, in the form of voice, body language, gestures and facial expressions. </a:t>
            </a:r>
          </a:p>
          <a:p>
            <a:r>
              <a:rPr lang="en-US" dirty="0"/>
              <a:t>The level of one's interpersonal skills is measured by the effectiveness of transferring information to others.</a:t>
            </a:r>
            <a:endParaRPr lang="ru-RU" dirty="0"/>
          </a:p>
        </p:txBody>
      </p:sp>
      <p:pic>
        <p:nvPicPr>
          <p:cNvPr id="6" name="Объект 5">
            <a:extLst>
              <a:ext uri="{FF2B5EF4-FFF2-40B4-BE49-F238E27FC236}">
                <a16:creationId xmlns:a16="http://schemas.microsoft.com/office/drawing/2014/main" id="{CE6549C2-6DB6-44B6-BA9C-CD3F816E208A}"/>
              </a:ext>
            </a:extLst>
          </p:cNvPr>
          <p:cNvPicPr>
            <a:picLocks noGrp="1" noChangeAspect="1"/>
          </p:cNvPicPr>
          <p:nvPr>
            <p:ph sz="half" idx="2"/>
          </p:nvPr>
        </p:nvPicPr>
        <p:blipFill>
          <a:blip r:embed="rId3"/>
          <a:stretch>
            <a:fillRect/>
          </a:stretch>
        </p:blipFill>
        <p:spPr>
          <a:xfrm>
            <a:off x="6172200" y="2275216"/>
            <a:ext cx="5181600" cy="3452156"/>
          </a:xfrm>
          <a:prstGeom prst="rect">
            <a:avLst/>
          </a:prstGeom>
        </p:spPr>
      </p:pic>
    </p:spTree>
    <p:extLst>
      <p:ext uri="{BB962C8B-B14F-4D97-AF65-F5344CB8AC3E}">
        <p14:creationId xmlns:p14="http://schemas.microsoft.com/office/powerpoint/2010/main" val="757497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86AB9CE-FA5D-41E1-8715-0E062359ED67}"/>
              </a:ext>
            </a:extLst>
          </p:cNvPr>
          <p:cNvSpPr>
            <a:spLocks noGrp="1"/>
          </p:cNvSpPr>
          <p:nvPr>
            <p:ph type="title"/>
          </p:nvPr>
        </p:nvSpPr>
        <p:spPr/>
        <p:txBody>
          <a:bodyPr/>
          <a:lstStyle/>
          <a:p>
            <a:pPr algn="ctr"/>
            <a:r>
              <a:rPr lang="en-US" b="1" dirty="0"/>
              <a:t>Interpersonal communication </a:t>
            </a:r>
            <a:endParaRPr lang="ru-RU" b="1" dirty="0"/>
          </a:p>
        </p:txBody>
      </p:sp>
      <p:sp>
        <p:nvSpPr>
          <p:cNvPr id="3" name="Объект 2">
            <a:extLst>
              <a:ext uri="{FF2B5EF4-FFF2-40B4-BE49-F238E27FC236}">
                <a16:creationId xmlns:a16="http://schemas.microsoft.com/office/drawing/2014/main" id="{CF17BF13-069B-4937-9FC3-5766F989CE86}"/>
              </a:ext>
            </a:extLst>
          </p:cNvPr>
          <p:cNvSpPr>
            <a:spLocks noGrp="1"/>
          </p:cNvSpPr>
          <p:nvPr>
            <p:ph sz="half" idx="1"/>
          </p:nvPr>
        </p:nvSpPr>
        <p:spPr/>
        <p:txBody>
          <a:bodyPr>
            <a:normAutofit fontScale="85000" lnSpcReduction="10000"/>
          </a:bodyPr>
          <a:lstStyle/>
          <a:p>
            <a:r>
              <a:rPr lang="en-US" dirty="0"/>
              <a:t>In the workplaces, interpersonal communication plays a very vital role in employee satisfaction, motivation and success of the organization. </a:t>
            </a:r>
            <a:endParaRPr lang="ru-RU" dirty="0"/>
          </a:p>
          <a:p>
            <a:r>
              <a:rPr lang="en-US" dirty="0"/>
              <a:t>Within an organization, the commonly used interpersonal communication include; daily internal employee communication, project discussions and client meetings. </a:t>
            </a:r>
            <a:endParaRPr lang="ru-RU" dirty="0"/>
          </a:p>
          <a:p>
            <a:r>
              <a:rPr lang="en-US" dirty="0"/>
              <a:t>The exchange of information between employees enhances teamwork and contributes to the success of the organization.</a:t>
            </a:r>
            <a:endParaRPr lang="ru-RU" dirty="0"/>
          </a:p>
        </p:txBody>
      </p:sp>
      <p:pic>
        <p:nvPicPr>
          <p:cNvPr id="5" name="Объект 4">
            <a:extLst>
              <a:ext uri="{FF2B5EF4-FFF2-40B4-BE49-F238E27FC236}">
                <a16:creationId xmlns:a16="http://schemas.microsoft.com/office/drawing/2014/main" id="{6881628F-3986-4152-B3B7-20ADCC22BAF1}"/>
              </a:ext>
            </a:extLst>
          </p:cNvPr>
          <p:cNvPicPr>
            <a:picLocks noGrp="1" noChangeAspect="1"/>
          </p:cNvPicPr>
          <p:nvPr>
            <p:ph sz="half" idx="2"/>
          </p:nvPr>
        </p:nvPicPr>
        <p:blipFill>
          <a:blip r:embed="rId3"/>
          <a:stretch>
            <a:fillRect/>
          </a:stretch>
        </p:blipFill>
        <p:spPr>
          <a:xfrm>
            <a:off x="6172200" y="2304483"/>
            <a:ext cx="5181600" cy="3393621"/>
          </a:xfrm>
          <a:prstGeom prst="rect">
            <a:avLst/>
          </a:prstGeom>
        </p:spPr>
      </p:pic>
    </p:spTree>
    <p:extLst>
      <p:ext uri="{BB962C8B-B14F-4D97-AF65-F5344CB8AC3E}">
        <p14:creationId xmlns:p14="http://schemas.microsoft.com/office/powerpoint/2010/main" val="2528161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42CB06-69B7-4151-9E63-426E9D2CB53C}"/>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en-US" b="1" dirty="0"/>
              <a:t>Interpersonal skills</a:t>
            </a:r>
            <a:endParaRPr lang="ru-RU" b="1" dirty="0"/>
          </a:p>
        </p:txBody>
      </p:sp>
      <p:sp>
        <p:nvSpPr>
          <p:cNvPr id="3" name="Объект 2">
            <a:extLst>
              <a:ext uri="{FF2B5EF4-FFF2-40B4-BE49-F238E27FC236}">
                <a16:creationId xmlns:a16="http://schemas.microsoft.com/office/drawing/2014/main" id="{611E5736-E6B7-4C01-89AF-4703C1AE4EAD}"/>
              </a:ext>
            </a:extLst>
          </p:cNvPr>
          <p:cNvSpPr>
            <a:spLocks noGrp="1"/>
          </p:cNvSpPr>
          <p:nvPr>
            <p:ph sz="half" idx="1"/>
          </p:nvPr>
        </p:nvSpPr>
        <p:spPr/>
        <p:txBody>
          <a:bodyPr>
            <a:normAutofit fontScale="85000" lnSpcReduction="20000"/>
          </a:bodyPr>
          <a:lstStyle/>
          <a:p>
            <a:r>
              <a:rPr lang="en-US" dirty="0"/>
              <a:t>Generally having good interpersonal skills is a key to success in most activities as they help in solving problems and sharing ideas.</a:t>
            </a:r>
            <a:endParaRPr lang="ru-RU" dirty="0"/>
          </a:p>
          <a:p>
            <a:pPr marL="0" indent="0">
              <a:buNone/>
            </a:pPr>
            <a:endParaRPr lang="ru-RU" dirty="0"/>
          </a:p>
          <a:p>
            <a:r>
              <a:rPr lang="en-US" dirty="0"/>
              <a:t>Interpersonal communication can be used in establishing and maintaining good relationships - not only business affairs but also family matters. These interpersonal communications skills are the ones we use in our daily lives to interact with our friends either in class, work, church or at home. They allow people to build a strong and long-lasting relationship.</a:t>
            </a:r>
            <a:endParaRPr lang="ru-RU" dirty="0"/>
          </a:p>
        </p:txBody>
      </p:sp>
      <p:pic>
        <p:nvPicPr>
          <p:cNvPr id="5" name="Объект 4">
            <a:extLst>
              <a:ext uri="{FF2B5EF4-FFF2-40B4-BE49-F238E27FC236}">
                <a16:creationId xmlns:a16="http://schemas.microsoft.com/office/drawing/2014/main" id="{C7D51A23-D192-42D3-BB88-E164023997C7}"/>
              </a:ext>
            </a:extLst>
          </p:cNvPr>
          <p:cNvPicPr>
            <a:picLocks noGrp="1" noChangeAspect="1"/>
          </p:cNvPicPr>
          <p:nvPr>
            <p:ph sz="half" idx="2"/>
          </p:nvPr>
        </p:nvPicPr>
        <p:blipFill>
          <a:blip r:embed="rId3"/>
          <a:stretch>
            <a:fillRect/>
          </a:stretch>
        </p:blipFill>
        <p:spPr>
          <a:xfrm>
            <a:off x="6172200" y="2274094"/>
            <a:ext cx="5181600" cy="3454400"/>
          </a:xfrm>
          <a:prstGeom prst="rect">
            <a:avLst/>
          </a:prstGeom>
        </p:spPr>
      </p:pic>
    </p:spTree>
    <p:extLst>
      <p:ext uri="{BB962C8B-B14F-4D97-AF65-F5344CB8AC3E}">
        <p14:creationId xmlns:p14="http://schemas.microsoft.com/office/powerpoint/2010/main" val="3816652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2E6C3A-386C-4544-A362-0DF84CD66207}"/>
              </a:ext>
            </a:extLst>
          </p:cNvPr>
          <p:cNvSpPr>
            <a:spLocks noGrp="1"/>
          </p:cNvSpPr>
          <p:nvPr>
            <p:ph type="title"/>
          </p:nvPr>
        </p:nvSpPr>
        <p:spPr/>
        <p:txBody>
          <a:bodyPr/>
          <a:lstStyle/>
          <a:p>
            <a:endParaRPr lang="ru-RU"/>
          </a:p>
        </p:txBody>
      </p:sp>
      <p:sp>
        <p:nvSpPr>
          <p:cNvPr id="3" name="Объект 2">
            <a:extLst>
              <a:ext uri="{FF2B5EF4-FFF2-40B4-BE49-F238E27FC236}">
                <a16:creationId xmlns:a16="http://schemas.microsoft.com/office/drawing/2014/main" id="{5A91AAF9-3F18-454B-8F7F-7CFF22F0DCAE}"/>
              </a:ext>
            </a:extLst>
          </p:cNvPr>
          <p:cNvSpPr>
            <a:spLocks noGrp="1"/>
          </p:cNvSpPr>
          <p:nvPr>
            <p:ph sz="half" idx="1"/>
          </p:nvPr>
        </p:nvSpPr>
        <p:spPr/>
        <p:txBody>
          <a:bodyPr/>
          <a:lstStyle/>
          <a:p>
            <a:endParaRPr lang="ru-RU"/>
          </a:p>
        </p:txBody>
      </p:sp>
      <p:sp>
        <p:nvSpPr>
          <p:cNvPr id="4" name="Объект 3">
            <a:extLst>
              <a:ext uri="{FF2B5EF4-FFF2-40B4-BE49-F238E27FC236}">
                <a16:creationId xmlns:a16="http://schemas.microsoft.com/office/drawing/2014/main" id="{EB36FAAD-AD17-47A2-9F99-B61A0EBA91E7}"/>
              </a:ext>
            </a:extLst>
          </p:cNvPr>
          <p:cNvSpPr>
            <a:spLocks noGrp="1"/>
          </p:cNvSpPr>
          <p:nvPr>
            <p:ph sz="half" idx="2"/>
          </p:nvPr>
        </p:nvSpPr>
        <p:spPr/>
        <p:txBody>
          <a:bodyPr/>
          <a:lstStyle/>
          <a:p>
            <a:endParaRPr lang="ru-RU" dirty="0"/>
          </a:p>
        </p:txBody>
      </p:sp>
      <p:pic>
        <p:nvPicPr>
          <p:cNvPr id="5" name="Рисунок 4">
            <a:extLst>
              <a:ext uri="{FF2B5EF4-FFF2-40B4-BE49-F238E27FC236}">
                <a16:creationId xmlns:a16="http://schemas.microsoft.com/office/drawing/2014/main" id="{6E6EDB8F-5674-43CB-926A-F47FF8422E55}"/>
              </a:ext>
            </a:extLst>
          </p:cNvPr>
          <p:cNvPicPr>
            <a:picLocks noChangeAspect="1"/>
          </p:cNvPicPr>
          <p:nvPr/>
        </p:nvPicPr>
        <p:blipFill>
          <a:blip r:embed="rId2"/>
          <a:stretch>
            <a:fillRect/>
          </a:stretch>
        </p:blipFill>
        <p:spPr>
          <a:xfrm>
            <a:off x="2669056" y="0"/>
            <a:ext cx="6853888" cy="6858000"/>
          </a:xfrm>
          <a:prstGeom prst="rect">
            <a:avLst/>
          </a:prstGeom>
        </p:spPr>
      </p:pic>
    </p:spTree>
    <p:extLst>
      <p:ext uri="{BB962C8B-B14F-4D97-AF65-F5344CB8AC3E}">
        <p14:creationId xmlns:p14="http://schemas.microsoft.com/office/powerpoint/2010/main" val="3894901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r>
              <a:rPr lang="ru-RU" sz="4400" b="1" dirty="0"/>
              <a:t>3. </a:t>
            </a:r>
            <a:r>
              <a:rPr lang="en-US" sz="4400" b="1" dirty="0"/>
              <a:t>Psychology of small groups and collectives. Leadership and leadership in the team</a:t>
            </a:r>
            <a:r>
              <a:rPr lang="ru-RU" sz="4400" b="1" dirty="0"/>
              <a:t>.</a:t>
            </a:r>
            <a:r>
              <a:rPr lang="en-US" sz="4400" b="1" dirty="0"/>
              <a:t> The nature of relationships in the group, depending on the level of its development as a team</a:t>
            </a:r>
            <a:r>
              <a:rPr lang="ru-RU" sz="4400" b="1" dirty="0"/>
              <a:t>.</a:t>
            </a:r>
          </a:p>
        </p:txBody>
      </p:sp>
    </p:spTree>
    <p:extLst>
      <p:ext uri="{BB962C8B-B14F-4D97-AF65-F5344CB8AC3E}">
        <p14:creationId xmlns:p14="http://schemas.microsoft.com/office/powerpoint/2010/main" val="1667614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EE61A4-8173-4F89-AA28-21DC28EC9893}"/>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en-US" b="1" dirty="0"/>
              <a:t>What is a small group in psychology?</a:t>
            </a:r>
            <a:endParaRPr lang="ru-RU" b="1" dirty="0"/>
          </a:p>
        </p:txBody>
      </p:sp>
      <p:sp>
        <p:nvSpPr>
          <p:cNvPr id="4" name="Объект 3">
            <a:extLst>
              <a:ext uri="{FF2B5EF4-FFF2-40B4-BE49-F238E27FC236}">
                <a16:creationId xmlns:a16="http://schemas.microsoft.com/office/drawing/2014/main" id="{ED7EDCFE-9316-4081-94CF-C5A338E757F2}"/>
              </a:ext>
            </a:extLst>
          </p:cNvPr>
          <p:cNvSpPr>
            <a:spLocks noGrp="1"/>
          </p:cNvSpPr>
          <p:nvPr>
            <p:ph sz="half" idx="1"/>
          </p:nvPr>
        </p:nvSpPr>
        <p:spPr/>
        <p:txBody>
          <a:bodyPr>
            <a:normAutofit/>
          </a:bodyPr>
          <a:lstStyle/>
          <a:p>
            <a:r>
              <a:rPr lang="en-US" dirty="0"/>
              <a:t>In psychology, a small group is usually called unification of a small number of people who have a single link between all the participants of this group. also, there are some common social ties and joint activities in this group.</a:t>
            </a:r>
            <a:endParaRPr lang="ru-RU" dirty="0"/>
          </a:p>
        </p:txBody>
      </p:sp>
      <p:pic>
        <p:nvPicPr>
          <p:cNvPr id="6" name="Объект 5">
            <a:extLst>
              <a:ext uri="{FF2B5EF4-FFF2-40B4-BE49-F238E27FC236}">
                <a16:creationId xmlns:a16="http://schemas.microsoft.com/office/drawing/2014/main" id="{433C51BF-7625-4B96-97DA-F7CC44548667}"/>
              </a:ext>
            </a:extLst>
          </p:cNvPr>
          <p:cNvPicPr>
            <a:picLocks noGrp="1" noChangeAspect="1"/>
          </p:cNvPicPr>
          <p:nvPr>
            <p:ph sz="half" idx="2"/>
          </p:nvPr>
        </p:nvPicPr>
        <p:blipFill>
          <a:blip r:embed="rId3"/>
          <a:stretch>
            <a:fillRect/>
          </a:stretch>
        </p:blipFill>
        <p:spPr>
          <a:xfrm>
            <a:off x="6172200" y="2013780"/>
            <a:ext cx="5181600" cy="3975027"/>
          </a:xfrm>
          <a:prstGeom prst="rect">
            <a:avLst/>
          </a:prstGeom>
        </p:spPr>
      </p:pic>
    </p:spTree>
    <p:extLst>
      <p:ext uri="{BB962C8B-B14F-4D97-AF65-F5344CB8AC3E}">
        <p14:creationId xmlns:p14="http://schemas.microsoft.com/office/powerpoint/2010/main" val="26076185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56F9AD-B913-4524-8261-FB8AF0430968}"/>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rmAutofit/>
          </a:bodyPr>
          <a:lstStyle/>
          <a:p>
            <a:pPr algn="ctr"/>
            <a:r>
              <a:rPr lang="en-US" b="1" dirty="0"/>
              <a:t>How many participants should be in such a small group?</a:t>
            </a:r>
            <a:endParaRPr lang="ru-RU" sz="6600" b="1" dirty="0"/>
          </a:p>
        </p:txBody>
      </p:sp>
      <p:sp>
        <p:nvSpPr>
          <p:cNvPr id="4" name="Объект 3">
            <a:extLst>
              <a:ext uri="{FF2B5EF4-FFF2-40B4-BE49-F238E27FC236}">
                <a16:creationId xmlns:a16="http://schemas.microsoft.com/office/drawing/2014/main" id="{059AE598-F06F-45BB-B9C7-5DA4BE1FF028}"/>
              </a:ext>
            </a:extLst>
          </p:cNvPr>
          <p:cNvSpPr>
            <a:spLocks noGrp="1"/>
          </p:cNvSpPr>
          <p:nvPr>
            <p:ph sz="half" idx="1"/>
          </p:nvPr>
        </p:nvSpPr>
        <p:spPr/>
        <p:txBody>
          <a:bodyPr/>
          <a:lstStyle/>
          <a:p>
            <a:r>
              <a:rPr lang="en-US" dirty="0"/>
              <a:t>Some experts say that two-three people are enough to create a small group.</a:t>
            </a:r>
            <a:endParaRPr lang="ru-RU" dirty="0"/>
          </a:p>
          <a:p>
            <a:r>
              <a:rPr lang="en-US" dirty="0"/>
              <a:t>More disputes arise about the maximum number of people in small groups.</a:t>
            </a:r>
            <a:endParaRPr lang="ru-RU" dirty="0"/>
          </a:p>
          <a:p>
            <a:r>
              <a:rPr lang="en-US" dirty="0"/>
              <a:t>In the works of different researchers, the number reaches 10, 12 and even 50</a:t>
            </a:r>
            <a:endParaRPr lang="ru-RU" dirty="0"/>
          </a:p>
        </p:txBody>
      </p:sp>
      <p:pic>
        <p:nvPicPr>
          <p:cNvPr id="6" name="Объект 5">
            <a:extLst>
              <a:ext uri="{FF2B5EF4-FFF2-40B4-BE49-F238E27FC236}">
                <a16:creationId xmlns:a16="http://schemas.microsoft.com/office/drawing/2014/main" id="{9299DDD1-EF41-4271-B0AD-B8521AAA12DA}"/>
              </a:ext>
            </a:extLst>
          </p:cNvPr>
          <p:cNvPicPr>
            <a:picLocks noGrp="1" noChangeAspect="1"/>
          </p:cNvPicPr>
          <p:nvPr>
            <p:ph sz="half" idx="2"/>
          </p:nvPr>
        </p:nvPicPr>
        <p:blipFill>
          <a:blip r:embed="rId3"/>
          <a:stretch>
            <a:fillRect/>
          </a:stretch>
        </p:blipFill>
        <p:spPr>
          <a:xfrm>
            <a:off x="6172200" y="2401510"/>
            <a:ext cx="5181600" cy="3199567"/>
          </a:xfrm>
          <a:prstGeom prst="rect">
            <a:avLst/>
          </a:prstGeom>
        </p:spPr>
      </p:pic>
    </p:spTree>
    <p:extLst>
      <p:ext uri="{BB962C8B-B14F-4D97-AF65-F5344CB8AC3E}">
        <p14:creationId xmlns:p14="http://schemas.microsoft.com/office/powerpoint/2010/main" val="34114213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05E1A957-1459-4DAA-A391-A1FF051E3DDD}"/>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en-US" b="1" dirty="0"/>
              <a:t>A collective </a:t>
            </a:r>
            <a:endParaRPr lang="ru-RU" b="1" dirty="0"/>
          </a:p>
        </p:txBody>
      </p:sp>
      <p:sp>
        <p:nvSpPr>
          <p:cNvPr id="5" name="Объект 4">
            <a:extLst>
              <a:ext uri="{FF2B5EF4-FFF2-40B4-BE49-F238E27FC236}">
                <a16:creationId xmlns:a16="http://schemas.microsoft.com/office/drawing/2014/main" id="{6F0F386E-A414-4780-96B4-9DB430CA289C}"/>
              </a:ext>
            </a:extLst>
          </p:cNvPr>
          <p:cNvSpPr>
            <a:spLocks noGrp="1"/>
          </p:cNvSpPr>
          <p:nvPr>
            <p:ph sz="half" idx="1"/>
          </p:nvPr>
        </p:nvSpPr>
        <p:spPr/>
        <p:txBody>
          <a:bodyPr>
            <a:normAutofit fontScale="92500" lnSpcReduction="10000"/>
          </a:bodyPr>
          <a:lstStyle/>
          <a:p>
            <a:r>
              <a:rPr lang="en-US" dirty="0"/>
              <a:t>is a certain group of people united for the purpose of joint activity, which is necessary and important for a significant number of people, not necessarily members of this collective.</a:t>
            </a:r>
            <a:endParaRPr lang="ru-RU" dirty="0"/>
          </a:p>
          <a:p>
            <a:r>
              <a:rPr lang="en-US" dirty="0"/>
              <a:t>Special interpersonal relationships are formed in the team, characterized by a </a:t>
            </a:r>
            <a:r>
              <a:rPr lang="en-US" b="1" dirty="0"/>
              <a:t>high level of cohesion</a:t>
            </a:r>
            <a:r>
              <a:rPr lang="en-US" dirty="0"/>
              <a:t>.</a:t>
            </a:r>
            <a:endParaRPr lang="ru-RU" dirty="0"/>
          </a:p>
          <a:p>
            <a:r>
              <a:rPr lang="en-US" i="1" u="sng" dirty="0"/>
              <a:t>Not every group of people is a collective</a:t>
            </a:r>
            <a:r>
              <a:rPr lang="en-US" dirty="0"/>
              <a:t>.</a:t>
            </a:r>
            <a:endParaRPr lang="ru-RU" dirty="0"/>
          </a:p>
        </p:txBody>
      </p:sp>
      <p:pic>
        <p:nvPicPr>
          <p:cNvPr id="7" name="Объект 6">
            <a:extLst>
              <a:ext uri="{FF2B5EF4-FFF2-40B4-BE49-F238E27FC236}">
                <a16:creationId xmlns:a16="http://schemas.microsoft.com/office/drawing/2014/main" id="{1D0DAC69-1DDF-4FF3-9355-B4F1902CF358}"/>
              </a:ext>
            </a:extLst>
          </p:cNvPr>
          <p:cNvPicPr>
            <a:picLocks noGrp="1" noChangeAspect="1"/>
          </p:cNvPicPr>
          <p:nvPr>
            <p:ph sz="half" idx="2"/>
          </p:nvPr>
        </p:nvPicPr>
        <p:blipFill>
          <a:blip r:embed="rId3"/>
          <a:stretch>
            <a:fillRect/>
          </a:stretch>
        </p:blipFill>
        <p:spPr>
          <a:xfrm>
            <a:off x="6172200" y="2235232"/>
            <a:ext cx="5181600" cy="3532124"/>
          </a:xfrm>
          <a:prstGeom prst="rect">
            <a:avLst/>
          </a:prstGeom>
        </p:spPr>
      </p:pic>
    </p:spTree>
    <p:extLst>
      <p:ext uri="{BB962C8B-B14F-4D97-AF65-F5344CB8AC3E}">
        <p14:creationId xmlns:p14="http://schemas.microsoft.com/office/powerpoint/2010/main" val="3388632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lvl="0"/>
            <a:r>
              <a:rPr lang="en-US" sz="4400" b="1" dirty="0">
                <a:solidFill>
                  <a:prstClr val="black"/>
                </a:solidFill>
              </a:rPr>
              <a:t>1. Psychology of conflict: types, styles of behavior in a conflict situation. Conflict management </a:t>
            </a:r>
          </a:p>
          <a:p>
            <a:endParaRPr lang="ru-RU" dirty="0"/>
          </a:p>
        </p:txBody>
      </p:sp>
    </p:spTree>
    <p:extLst>
      <p:ext uri="{BB962C8B-B14F-4D97-AF65-F5344CB8AC3E}">
        <p14:creationId xmlns:p14="http://schemas.microsoft.com/office/powerpoint/2010/main" val="55768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1E41A4-D597-4E3E-84B7-12D69A471AE1}"/>
              </a:ext>
            </a:extLst>
          </p:cNvPr>
          <p:cNvSpPr>
            <a:spLocks noGrp="1"/>
          </p:cNvSpPr>
          <p:nvPr>
            <p:ph type="title"/>
          </p:nvPr>
        </p:nvSpPr>
        <p:spPr/>
        <p:txBody>
          <a:bodyPr>
            <a:normAutofit/>
          </a:bodyPr>
          <a:lstStyle/>
          <a:p>
            <a:pPr algn="ctr"/>
            <a:r>
              <a:rPr lang="en-US" b="1" dirty="0"/>
              <a:t>The </a:t>
            </a:r>
            <a:r>
              <a:rPr lang="en-US" b="1" dirty="0" err="1"/>
              <a:t>comradery</a:t>
            </a:r>
            <a:r>
              <a:rPr lang="en-US" b="1" dirty="0"/>
              <a:t> of the team largely depends on the stages of its development:</a:t>
            </a:r>
            <a:endParaRPr lang="ru-RU" b="1" dirty="0"/>
          </a:p>
        </p:txBody>
      </p:sp>
      <p:sp>
        <p:nvSpPr>
          <p:cNvPr id="7" name="Объект 6">
            <a:extLst>
              <a:ext uri="{FF2B5EF4-FFF2-40B4-BE49-F238E27FC236}">
                <a16:creationId xmlns:a16="http://schemas.microsoft.com/office/drawing/2014/main" id="{FB0915C9-3A9B-4C75-A220-065874C55CF2}"/>
              </a:ext>
            </a:extLst>
          </p:cNvPr>
          <p:cNvSpPr>
            <a:spLocks noGrp="1"/>
          </p:cNvSpPr>
          <p:nvPr>
            <p:ph sz="half" idx="1"/>
          </p:nvPr>
        </p:nvSpPr>
        <p:spPr/>
        <p:txBody>
          <a:bodyPr>
            <a:normAutofit/>
          </a:bodyPr>
          <a:lstStyle/>
          <a:p>
            <a:r>
              <a:rPr lang="en-US" sz="3200" b="1" dirty="0"/>
              <a:t>The first stage is ‘acquaintance’</a:t>
            </a:r>
            <a:endParaRPr lang="ru-RU" sz="3200" b="1" dirty="0"/>
          </a:p>
          <a:p>
            <a:r>
              <a:rPr lang="en-US" dirty="0"/>
              <a:t>1) people take a closer look at each other;</a:t>
            </a:r>
            <a:endParaRPr lang="ru-RU" dirty="0"/>
          </a:p>
          <a:p>
            <a:r>
              <a:rPr lang="en-US" dirty="0"/>
              <a:t>2) decide whether they are on the same way with others;</a:t>
            </a:r>
            <a:endParaRPr lang="ru-RU" dirty="0"/>
          </a:p>
          <a:p>
            <a:r>
              <a:rPr lang="en-US" dirty="0"/>
              <a:t>3) show </a:t>
            </a:r>
            <a:r>
              <a:rPr lang="en-US" dirty="0" err="1"/>
              <a:t>theirselves</a:t>
            </a:r>
            <a:r>
              <a:rPr lang="en-US" dirty="0"/>
              <a:t>.</a:t>
            </a:r>
            <a:endParaRPr lang="ru-RU" dirty="0"/>
          </a:p>
          <a:p>
            <a:pPr marL="0" indent="0">
              <a:buNone/>
            </a:pPr>
            <a:r>
              <a:rPr lang="en-US" dirty="0"/>
              <a:t>The decisive role at this stage is played by the manager.</a:t>
            </a:r>
            <a:endParaRPr lang="ru-RU" dirty="0"/>
          </a:p>
        </p:txBody>
      </p:sp>
      <p:pic>
        <p:nvPicPr>
          <p:cNvPr id="9" name="Объект 8">
            <a:extLst>
              <a:ext uri="{FF2B5EF4-FFF2-40B4-BE49-F238E27FC236}">
                <a16:creationId xmlns:a16="http://schemas.microsoft.com/office/drawing/2014/main" id="{1BEDDE05-C533-48C8-9844-BDD4460D58B1}"/>
              </a:ext>
            </a:extLst>
          </p:cNvPr>
          <p:cNvPicPr>
            <a:picLocks noGrp="1" noChangeAspect="1"/>
          </p:cNvPicPr>
          <p:nvPr>
            <p:ph sz="half" idx="2"/>
          </p:nvPr>
        </p:nvPicPr>
        <p:blipFill>
          <a:blip r:embed="rId3"/>
          <a:stretch>
            <a:fillRect/>
          </a:stretch>
        </p:blipFill>
        <p:spPr>
          <a:xfrm>
            <a:off x="6172200" y="2272334"/>
            <a:ext cx="5181600" cy="3457919"/>
          </a:xfrm>
          <a:prstGeom prst="rect">
            <a:avLst/>
          </a:prstGeom>
        </p:spPr>
      </p:pic>
    </p:spTree>
    <p:extLst>
      <p:ext uri="{BB962C8B-B14F-4D97-AF65-F5344CB8AC3E}">
        <p14:creationId xmlns:p14="http://schemas.microsoft.com/office/powerpoint/2010/main" val="1888556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39CA78-9356-4BBA-BADB-39637D3510A2}"/>
              </a:ext>
            </a:extLst>
          </p:cNvPr>
          <p:cNvSpPr>
            <a:spLocks noGrp="1"/>
          </p:cNvSpPr>
          <p:nvPr>
            <p:ph type="title"/>
          </p:nvPr>
        </p:nvSpPr>
        <p:spPr/>
        <p:txBody>
          <a:bodyPr/>
          <a:lstStyle/>
          <a:p>
            <a:pPr algn="ctr"/>
            <a:r>
              <a:rPr lang="en-US" b="1" dirty="0"/>
              <a:t>The second stage is ‘conflict’</a:t>
            </a:r>
            <a:endParaRPr lang="ru-RU" b="1" dirty="0"/>
          </a:p>
        </p:txBody>
      </p:sp>
      <p:sp>
        <p:nvSpPr>
          <p:cNvPr id="3" name="Объект 2">
            <a:extLst>
              <a:ext uri="{FF2B5EF4-FFF2-40B4-BE49-F238E27FC236}">
                <a16:creationId xmlns:a16="http://schemas.microsoft.com/office/drawing/2014/main" id="{42E8BBBD-71A7-4C2E-B955-00708914D37D}"/>
              </a:ext>
            </a:extLst>
          </p:cNvPr>
          <p:cNvSpPr>
            <a:spLocks noGrp="1"/>
          </p:cNvSpPr>
          <p:nvPr>
            <p:ph sz="half" idx="1"/>
          </p:nvPr>
        </p:nvSpPr>
        <p:spPr/>
        <p:txBody>
          <a:bodyPr>
            <a:normAutofit fontScale="92500" lnSpcReduction="20000"/>
          </a:bodyPr>
          <a:lstStyle/>
          <a:p>
            <a:r>
              <a:rPr lang="en-US" dirty="0"/>
              <a:t>1) Groups are formed openly;</a:t>
            </a:r>
            <a:endParaRPr lang="ru-RU" dirty="0"/>
          </a:p>
          <a:p>
            <a:r>
              <a:rPr lang="en-US" dirty="0"/>
              <a:t>2) disagreements are openly expressed;</a:t>
            </a:r>
            <a:endParaRPr lang="ru-RU" dirty="0"/>
          </a:p>
          <a:p>
            <a:r>
              <a:rPr lang="en-US" dirty="0"/>
              <a:t>3) the strengths and weaknesses of individual people come out;</a:t>
            </a:r>
            <a:endParaRPr lang="ru-RU" dirty="0"/>
          </a:p>
          <a:p>
            <a:r>
              <a:rPr lang="en-US" dirty="0"/>
              <a:t>4) personal connections become important</a:t>
            </a:r>
            <a:r>
              <a:rPr lang="ru-RU" dirty="0"/>
              <a:t>;</a:t>
            </a:r>
          </a:p>
          <a:p>
            <a:r>
              <a:rPr lang="en-US" dirty="0"/>
              <a:t>5) the power struggle for leadership and the search for compromises begins;</a:t>
            </a:r>
            <a:endParaRPr lang="ru-RU" dirty="0"/>
          </a:p>
          <a:p>
            <a:r>
              <a:rPr lang="en-US" dirty="0"/>
              <a:t>6) there may be opposition between the manager and individuals.</a:t>
            </a:r>
            <a:endParaRPr lang="ru-RU" dirty="0"/>
          </a:p>
        </p:txBody>
      </p:sp>
      <p:pic>
        <p:nvPicPr>
          <p:cNvPr id="5" name="Объект 4">
            <a:extLst>
              <a:ext uri="{FF2B5EF4-FFF2-40B4-BE49-F238E27FC236}">
                <a16:creationId xmlns:a16="http://schemas.microsoft.com/office/drawing/2014/main" id="{6FF52EE1-CB28-46A0-B6C2-EAA54EF7B80C}"/>
              </a:ext>
            </a:extLst>
          </p:cNvPr>
          <p:cNvPicPr>
            <a:picLocks noGrp="1" noChangeAspect="1"/>
          </p:cNvPicPr>
          <p:nvPr>
            <p:ph sz="half" idx="2"/>
          </p:nvPr>
        </p:nvPicPr>
        <p:blipFill>
          <a:blip r:embed="rId3"/>
          <a:stretch>
            <a:fillRect/>
          </a:stretch>
        </p:blipFill>
        <p:spPr>
          <a:xfrm>
            <a:off x="6172200" y="2233874"/>
            <a:ext cx="5181600" cy="3534839"/>
          </a:xfrm>
          <a:prstGeom prst="rect">
            <a:avLst/>
          </a:prstGeom>
        </p:spPr>
      </p:pic>
    </p:spTree>
    <p:extLst>
      <p:ext uri="{BB962C8B-B14F-4D97-AF65-F5344CB8AC3E}">
        <p14:creationId xmlns:p14="http://schemas.microsoft.com/office/powerpoint/2010/main" val="10527745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D1E69E-3B09-465B-8674-CF3E3318A221}"/>
              </a:ext>
            </a:extLst>
          </p:cNvPr>
          <p:cNvSpPr>
            <a:spLocks noGrp="1"/>
          </p:cNvSpPr>
          <p:nvPr>
            <p:ph type="title"/>
          </p:nvPr>
        </p:nvSpPr>
        <p:spPr/>
        <p:txBody>
          <a:bodyPr/>
          <a:lstStyle/>
          <a:p>
            <a:pPr algn="ctr"/>
            <a:r>
              <a:rPr lang="en-US" b="1" dirty="0"/>
              <a:t>The third stage of ‘experimentation’</a:t>
            </a:r>
            <a:endParaRPr lang="ru-RU" b="1" dirty="0"/>
          </a:p>
        </p:txBody>
      </p:sp>
      <p:sp>
        <p:nvSpPr>
          <p:cNvPr id="3" name="Объект 2">
            <a:extLst>
              <a:ext uri="{FF2B5EF4-FFF2-40B4-BE49-F238E27FC236}">
                <a16:creationId xmlns:a16="http://schemas.microsoft.com/office/drawing/2014/main" id="{3F5755F3-154F-4936-9964-5063F1B15A59}"/>
              </a:ext>
            </a:extLst>
          </p:cNvPr>
          <p:cNvSpPr>
            <a:spLocks noGrp="1"/>
          </p:cNvSpPr>
          <p:nvPr>
            <p:ph sz="half" idx="1"/>
          </p:nvPr>
        </p:nvSpPr>
        <p:spPr/>
        <p:txBody>
          <a:bodyPr/>
          <a:lstStyle/>
          <a:p>
            <a:r>
              <a:rPr lang="en-US" dirty="0"/>
              <a:t>1) the potential of the team increases;</a:t>
            </a:r>
            <a:endParaRPr lang="ru-RU" dirty="0"/>
          </a:p>
          <a:p>
            <a:r>
              <a:rPr lang="en-US" dirty="0"/>
              <a:t>2) but often the team works in spurts, there is a desire and interest to work better.</a:t>
            </a:r>
            <a:endParaRPr lang="ru-RU" dirty="0"/>
          </a:p>
        </p:txBody>
      </p:sp>
      <p:pic>
        <p:nvPicPr>
          <p:cNvPr id="5" name="Объект 4">
            <a:extLst>
              <a:ext uri="{FF2B5EF4-FFF2-40B4-BE49-F238E27FC236}">
                <a16:creationId xmlns:a16="http://schemas.microsoft.com/office/drawing/2014/main" id="{03715608-71CA-4496-B653-FFBBC26F43B3}"/>
              </a:ext>
            </a:extLst>
          </p:cNvPr>
          <p:cNvPicPr>
            <a:picLocks noGrp="1" noChangeAspect="1"/>
          </p:cNvPicPr>
          <p:nvPr>
            <p:ph sz="half" idx="2"/>
          </p:nvPr>
        </p:nvPicPr>
        <p:blipFill>
          <a:blip r:embed="rId3"/>
          <a:stretch>
            <a:fillRect/>
          </a:stretch>
        </p:blipFill>
        <p:spPr>
          <a:xfrm>
            <a:off x="6172200" y="2274094"/>
            <a:ext cx="5181600" cy="3454400"/>
          </a:xfrm>
          <a:prstGeom prst="rect">
            <a:avLst/>
          </a:prstGeom>
        </p:spPr>
      </p:pic>
    </p:spTree>
    <p:extLst>
      <p:ext uri="{BB962C8B-B14F-4D97-AF65-F5344CB8AC3E}">
        <p14:creationId xmlns:p14="http://schemas.microsoft.com/office/powerpoint/2010/main" val="181331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09C705A-45A3-43EA-8E1B-7F9C6482B0AF}"/>
              </a:ext>
            </a:extLst>
          </p:cNvPr>
          <p:cNvSpPr>
            <a:spLocks noGrp="1"/>
          </p:cNvSpPr>
          <p:nvPr>
            <p:ph type="title"/>
          </p:nvPr>
        </p:nvSpPr>
        <p:spPr/>
        <p:txBody>
          <a:bodyPr/>
          <a:lstStyle/>
          <a:p>
            <a:pPr algn="ctr"/>
            <a:r>
              <a:rPr lang="en-US" b="1" dirty="0"/>
              <a:t>The fourth stage is </a:t>
            </a:r>
            <a:br>
              <a:rPr lang="ru-RU" b="1" dirty="0"/>
            </a:br>
            <a:r>
              <a:rPr lang="en-US" b="1" dirty="0"/>
              <a:t>‘problem solving experience’</a:t>
            </a:r>
            <a:endParaRPr lang="ru-RU" b="1" dirty="0"/>
          </a:p>
        </p:txBody>
      </p:sp>
      <p:sp>
        <p:nvSpPr>
          <p:cNvPr id="3" name="Объект 2">
            <a:extLst>
              <a:ext uri="{FF2B5EF4-FFF2-40B4-BE49-F238E27FC236}">
                <a16:creationId xmlns:a16="http://schemas.microsoft.com/office/drawing/2014/main" id="{1984BC10-B6AF-43D2-998F-3040A10D9A16}"/>
              </a:ext>
            </a:extLst>
          </p:cNvPr>
          <p:cNvSpPr>
            <a:spLocks noGrp="1"/>
          </p:cNvSpPr>
          <p:nvPr>
            <p:ph sz="half" idx="1"/>
          </p:nvPr>
        </p:nvSpPr>
        <p:spPr/>
        <p:txBody>
          <a:bodyPr/>
          <a:lstStyle/>
          <a:p>
            <a:r>
              <a:rPr lang="en-US" dirty="0"/>
              <a:t>1) there is a successful experience of solving problems;</a:t>
            </a:r>
            <a:endParaRPr lang="ru-RU" dirty="0"/>
          </a:p>
          <a:p>
            <a:r>
              <a:rPr lang="en-US" dirty="0"/>
              <a:t>2) the functions of a leader, depending on the situation, pass from one member to another, is proud of his belonging to it.</a:t>
            </a:r>
            <a:endParaRPr lang="ru-RU" dirty="0"/>
          </a:p>
        </p:txBody>
      </p:sp>
      <p:pic>
        <p:nvPicPr>
          <p:cNvPr id="5" name="Объект 4">
            <a:extLst>
              <a:ext uri="{FF2B5EF4-FFF2-40B4-BE49-F238E27FC236}">
                <a16:creationId xmlns:a16="http://schemas.microsoft.com/office/drawing/2014/main" id="{D0D6675E-669E-4876-8B0C-57B9CCC997DA}"/>
              </a:ext>
            </a:extLst>
          </p:cNvPr>
          <p:cNvPicPr>
            <a:picLocks noGrp="1" noChangeAspect="1"/>
          </p:cNvPicPr>
          <p:nvPr>
            <p:ph sz="half" idx="2"/>
          </p:nvPr>
        </p:nvPicPr>
        <p:blipFill>
          <a:blip r:embed="rId3"/>
          <a:stretch>
            <a:fillRect/>
          </a:stretch>
        </p:blipFill>
        <p:spPr>
          <a:xfrm>
            <a:off x="6172200" y="2274094"/>
            <a:ext cx="5181600" cy="3454400"/>
          </a:xfrm>
          <a:prstGeom prst="rect">
            <a:avLst/>
          </a:prstGeom>
        </p:spPr>
      </p:pic>
    </p:spTree>
    <p:extLst>
      <p:ext uri="{BB962C8B-B14F-4D97-AF65-F5344CB8AC3E}">
        <p14:creationId xmlns:p14="http://schemas.microsoft.com/office/powerpoint/2010/main" val="1424580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06286CA-28B1-430F-AA31-E2722A0B9DE1}"/>
              </a:ext>
            </a:extLst>
          </p:cNvPr>
          <p:cNvSpPr>
            <a:spLocks noGrp="1"/>
          </p:cNvSpPr>
          <p:nvPr>
            <p:ph type="title"/>
          </p:nvPr>
        </p:nvSpPr>
        <p:spPr/>
        <p:txBody>
          <a:bodyPr/>
          <a:lstStyle/>
          <a:p>
            <a:pPr algn="ctr"/>
            <a:r>
              <a:rPr lang="en-US" b="1" dirty="0"/>
              <a:t>The fifth stage is ‘strong ties formation’</a:t>
            </a:r>
            <a:endParaRPr lang="ru-RU" b="1" dirty="0"/>
          </a:p>
        </p:txBody>
      </p:sp>
      <p:sp>
        <p:nvSpPr>
          <p:cNvPr id="3" name="Объект 2">
            <a:extLst>
              <a:ext uri="{FF2B5EF4-FFF2-40B4-BE49-F238E27FC236}">
                <a16:creationId xmlns:a16="http://schemas.microsoft.com/office/drawing/2014/main" id="{8294F322-D7AF-46F6-8719-8B09129E875B}"/>
              </a:ext>
            </a:extLst>
          </p:cNvPr>
          <p:cNvSpPr>
            <a:spLocks noGrp="1"/>
          </p:cNvSpPr>
          <p:nvPr>
            <p:ph sz="half" idx="1"/>
          </p:nvPr>
        </p:nvSpPr>
        <p:spPr/>
        <p:txBody>
          <a:bodyPr>
            <a:normAutofit fontScale="92500" lnSpcReduction="20000"/>
          </a:bodyPr>
          <a:lstStyle/>
          <a:p>
            <a:r>
              <a:rPr lang="en-US" dirty="0"/>
              <a:t>1) strong ties are formed within the team;</a:t>
            </a:r>
            <a:endParaRPr lang="ru-RU" dirty="0"/>
          </a:p>
          <a:p>
            <a:r>
              <a:rPr lang="en-US" dirty="0"/>
              <a:t>2) people are accepted and appreciated;</a:t>
            </a:r>
            <a:endParaRPr lang="ru-RU" dirty="0"/>
          </a:p>
          <a:p>
            <a:r>
              <a:rPr lang="en-US" dirty="0"/>
              <a:t>3) personal differences between them are eliminated;</a:t>
            </a:r>
            <a:endParaRPr lang="ru-RU" dirty="0"/>
          </a:p>
          <a:p>
            <a:r>
              <a:rPr lang="en-US" dirty="0"/>
              <a:t>4) relationships are formed mainly informally, which allows you to demonstrate high results and standards of behavior.</a:t>
            </a:r>
            <a:endParaRPr lang="ru-RU" dirty="0"/>
          </a:p>
          <a:p>
            <a:r>
              <a:rPr lang="en-US" b="1" i="1" dirty="0"/>
              <a:t>Not all teams reach the highest 4, 5 levels.</a:t>
            </a:r>
            <a:endParaRPr lang="ru-RU" b="1" i="1" dirty="0"/>
          </a:p>
        </p:txBody>
      </p:sp>
      <p:pic>
        <p:nvPicPr>
          <p:cNvPr id="5" name="Объект 4">
            <a:extLst>
              <a:ext uri="{FF2B5EF4-FFF2-40B4-BE49-F238E27FC236}">
                <a16:creationId xmlns:a16="http://schemas.microsoft.com/office/drawing/2014/main" id="{D81DFD01-2F14-40F1-9097-E0D38350372D}"/>
              </a:ext>
            </a:extLst>
          </p:cNvPr>
          <p:cNvPicPr>
            <a:picLocks noGrp="1" noChangeAspect="1"/>
          </p:cNvPicPr>
          <p:nvPr>
            <p:ph sz="half" idx="2"/>
          </p:nvPr>
        </p:nvPicPr>
        <p:blipFill>
          <a:blip r:embed="rId3"/>
          <a:stretch>
            <a:fillRect/>
          </a:stretch>
        </p:blipFill>
        <p:spPr>
          <a:xfrm>
            <a:off x="6777363" y="1825625"/>
            <a:ext cx="3971274" cy="4351338"/>
          </a:xfrm>
          <a:prstGeom prst="rect">
            <a:avLst/>
          </a:prstGeom>
        </p:spPr>
      </p:pic>
    </p:spTree>
    <p:extLst>
      <p:ext uri="{BB962C8B-B14F-4D97-AF65-F5344CB8AC3E}">
        <p14:creationId xmlns:p14="http://schemas.microsoft.com/office/powerpoint/2010/main" val="3490507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ED7290D-C523-48F2-BE91-277390096B5E}"/>
              </a:ext>
            </a:extLst>
          </p:cNvPr>
          <p:cNvSpPr>
            <a:spLocks noGrp="1"/>
          </p:cNvSpPr>
          <p:nvPr>
            <p:ph type="title"/>
          </p:nvPr>
        </p:nvSpPr>
        <p:spPr/>
        <p:txBody>
          <a:bodyPr/>
          <a:lstStyle/>
          <a:p>
            <a:pPr algn="ctr"/>
            <a:r>
              <a:rPr lang="en-US" b="1" dirty="0"/>
              <a:t> What Is Leadership?</a:t>
            </a:r>
            <a:endParaRPr lang="ru-RU" b="1" dirty="0"/>
          </a:p>
        </p:txBody>
      </p:sp>
      <p:sp>
        <p:nvSpPr>
          <p:cNvPr id="3" name="Объект 2">
            <a:extLst>
              <a:ext uri="{FF2B5EF4-FFF2-40B4-BE49-F238E27FC236}">
                <a16:creationId xmlns:a16="http://schemas.microsoft.com/office/drawing/2014/main" id="{91AA960E-FE50-46AB-9465-786CBAC8E4DC}"/>
              </a:ext>
            </a:extLst>
          </p:cNvPr>
          <p:cNvSpPr>
            <a:spLocks noGrp="1"/>
          </p:cNvSpPr>
          <p:nvPr>
            <p:ph sz="half" idx="1"/>
          </p:nvPr>
        </p:nvSpPr>
        <p:spPr/>
        <p:txBody>
          <a:bodyPr/>
          <a:lstStyle/>
          <a:p>
            <a:r>
              <a:rPr lang="en-US" dirty="0"/>
              <a:t> </a:t>
            </a:r>
            <a:r>
              <a:rPr lang="en-US" b="1" dirty="0"/>
              <a:t>Leadership</a:t>
            </a:r>
            <a:r>
              <a:rPr lang="en-US" dirty="0"/>
              <a:t> is both a research area, and a practical skill encompassing the ability of an individual, group or organization to "lead", influence or guide other individuals, teams, or entire organizations.</a:t>
            </a:r>
            <a:endParaRPr lang="ru-RU" dirty="0"/>
          </a:p>
        </p:txBody>
      </p:sp>
      <p:pic>
        <p:nvPicPr>
          <p:cNvPr id="5" name="Объект 4">
            <a:extLst>
              <a:ext uri="{FF2B5EF4-FFF2-40B4-BE49-F238E27FC236}">
                <a16:creationId xmlns:a16="http://schemas.microsoft.com/office/drawing/2014/main" id="{244BE100-24C9-4AED-BD0D-2ED374ED4CE1}"/>
              </a:ext>
            </a:extLst>
          </p:cNvPr>
          <p:cNvPicPr>
            <a:picLocks noGrp="1" noChangeAspect="1"/>
          </p:cNvPicPr>
          <p:nvPr>
            <p:ph sz="half" idx="2"/>
          </p:nvPr>
        </p:nvPicPr>
        <p:blipFill rotWithShape="1">
          <a:blip r:embed="rId3"/>
          <a:srcRect b="11717"/>
          <a:stretch/>
        </p:blipFill>
        <p:spPr>
          <a:xfrm>
            <a:off x="6587331" y="1825624"/>
            <a:ext cx="4700604" cy="4149873"/>
          </a:xfrm>
          <a:prstGeom prst="rect">
            <a:avLst/>
          </a:prstGeom>
        </p:spPr>
      </p:pic>
    </p:spTree>
    <p:extLst>
      <p:ext uri="{BB962C8B-B14F-4D97-AF65-F5344CB8AC3E}">
        <p14:creationId xmlns:p14="http://schemas.microsoft.com/office/powerpoint/2010/main" val="24257081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B47833-7AB3-4BD3-8EC4-6FBBB6C23D80}"/>
              </a:ext>
            </a:extLst>
          </p:cNvPr>
          <p:cNvSpPr>
            <a:spLocks noGrp="1"/>
          </p:cNvSpPr>
          <p:nvPr>
            <p:ph type="title"/>
          </p:nvPr>
        </p:nvSpPr>
        <p:spPr/>
        <p:txBody>
          <a:bodyPr/>
          <a:lstStyle/>
          <a:p>
            <a:pPr algn="ctr"/>
            <a:r>
              <a:rPr lang="en-US" b="1" dirty="0"/>
              <a:t>An effective leader is a person who does the following:</a:t>
            </a:r>
            <a:endParaRPr lang="ru-RU" b="1" dirty="0"/>
          </a:p>
        </p:txBody>
      </p:sp>
      <p:sp>
        <p:nvSpPr>
          <p:cNvPr id="3" name="Объект 2">
            <a:extLst>
              <a:ext uri="{FF2B5EF4-FFF2-40B4-BE49-F238E27FC236}">
                <a16:creationId xmlns:a16="http://schemas.microsoft.com/office/drawing/2014/main" id="{DECEB90B-F615-44D7-856D-E1E33FEEB3B8}"/>
              </a:ext>
            </a:extLst>
          </p:cNvPr>
          <p:cNvSpPr>
            <a:spLocks noGrp="1"/>
          </p:cNvSpPr>
          <p:nvPr>
            <p:ph sz="half" idx="1"/>
          </p:nvPr>
        </p:nvSpPr>
        <p:spPr/>
        <p:txBody>
          <a:bodyPr>
            <a:normAutofit fontScale="92500"/>
          </a:bodyPr>
          <a:lstStyle/>
          <a:p>
            <a:r>
              <a:rPr lang="en-US" dirty="0"/>
              <a:t>Creates an inspiring vision of the future.</a:t>
            </a:r>
            <a:endParaRPr lang="ru-RU" dirty="0"/>
          </a:p>
          <a:p>
            <a:r>
              <a:rPr lang="en-US" dirty="0"/>
              <a:t>Motivates and inspires people to participate in this vision.</a:t>
            </a:r>
            <a:endParaRPr lang="ru-RU" dirty="0"/>
          </a:p>
          <a:p>
            <a:r>
              <a:rPr lang="en-US" dirty="0"/>
              <a:t>Manages the delivery of the vision.</a:t>
            </a:r>
            <a:endParaRPr lang="ru-RU" dirty="0"/>
          </a:p>
          <a:p>
            <a:r>
              <a:rPr lang="en-US" dirty="0"/>
              <a:t>Trains and builds a team so that it is more effective in achieving the vision.</a:t>
            </a:r>
            <a:endParaRPr lang="ru-RU" dirty="0"/>
          </a:p>
          <a:p>
            <a:r>
              <a:rPr lang="en-US" i="1" dirty="0"/>
              <a:t>Leadership combines the skills needed to complete these tasks</a:t>
            </a:r>
            <a:r>
              <a:rPr lang="en-US" dirty="0"/>
              <a:t>.</a:t>
            </a:r>
            <a:endParaRPr lang="ru-RU" dirty="0"/>
          </a:p>
        </p:txBody>
      </p:sp>
      <p:pic>
        <p:nvPicPr>
          <p:cNvPr id="5" name="Объект 4">
            <a:extLst>
              <a:ext uri="{FF2B5EF4-FFF2-40B4-BE49-F238E27FC236}">
                <a16:creationId xmlns:a16="http://schemas.microsoft.com/office/drawing/2014/main" id="{11F57C7B-284B-4007-8C25-41E8664B653D}"/>
              </a:ext>
            </a:extLst>
          </p:cNvPr>
          <p:cNvPicPr>
            <a:picLocks noGrp="1" noChangeAspect="1"/>
          </p:cNvPicPr>
          <p:nvPr>
            <p:ph sz="half" idx="2"/>
          </p:nvPr>
        </p:nvPicPr>
        <p:blipFill>
          <a:blip r:embed="rId3"/>
          <a:stretch>
            <a:fillRect/>
          </a:stretch>
        </p:blipFill>
        <p:spPr>
          <a:xfrm>
            <a:off x="6202213" y="1825625"/>
            <a:ext cx="5121574" cy="4351338"/>
          </a:xfrm>
          <a:prstGeom prst="rect">
            <a:avLst/>
          </a:prstGeom>
        </p:spPr>
      </p:pic>
    </p:spTree>
    <p:extLst>
      <p:ext uri="{BB962C8B-B14F-4D97-AF65-F5344CB8AC3E}">
        <p14:creationId xmlns:p14="http://schemas.microsoft.com/office/powerpoint/2010/main" val="2955419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290FAA-F585-4259-BD42-80B4B9DE2138}"/>
              </a:ext>
            </a:extLst>
          </p:cNvPr>
          <p:cNvSpPr>
            <a:spLocks noGrp="1"/>
          </p:cNvSpPr>
          <p:nvPr>
            <p:ph type="title"/>
          </p:nvPr>
        </p:nvSpPr>
        <p:spPr/>
        <p:txBody>
          <a:bodyPr/>
          <a:lstStyle/>
          <a:p>
            <a:pPr algn="ctr"/>
            <a:r>
              <a:rPr lang="en-US" b="1" dirty="0"/>
              <a:t>Let’s look at three broad leadership types</a:t>
            </a:r>
            <a:endParaRPr lang="ru-RU" b="1" dirty="0"/>
          </a:p>
        </p:txBody>
      </p:sp>
      <p:pic>
        <p:nvPicPr>
          <p:cNvPr id="11" name="Объект 10">
            <a:extLst>
              <a:ext uri="{FF2B5EF4-FFF2-40B4-BE49-F238E27FC236}">
                <a16:creationId xmlns:a16="http://schemas.microsoft.com/office/drawing/2014/main" id="{93BD88E1-5678-4684-8627-DE894500AACE}"/>
              </a:ext>
            </a:extLst>
          </p:cNvPr>
          <p:cNvPicPr>
            <a:picLocks noGrp="1" noChangeAspect="1"/>
          </p:cNvPicPr>
          <p:nvPr>
            <p:ph sz="half" idx="2"/>
          </p:nvPr>
        </p:nvPicPr>
        <p:blipFill>
          <a:blip r:embed="rId3"/>
          <a:stretch>
            <a:fillRect/>
          </a:stretch>
        </p:blipFill>
        <p:spPr>
          <a:xfrm>
            <a:off x="6172200" y="3041174"/>
            <a:ext cx="5181600" cy="1920239"/>
          </a:xfrm>
          <a:prstGeom prst="rect">
            <a:avLst/>
          </a:prstGeom>
        </p:spPr>
      </p:pic>
      <p:sp>
        <p:nvSpPr>
          <p:cNvPr id="10" name="Объект 9">
            <a:extLst>
              <a:ext uri="{FF2B5EF4-FFF2-40B4-BE49-F238E27FC236}">
                <a16:creationId xmlns:a16="http://schemas.microsoft.com/office/drawing/2014/main" id="{6D1A3908-6286-48BF-A017-AE6F766F8359}"/>
              </a:ext>
            </a:extLst>
          </p:cNvPr>
          <p:cNvSpPr>
            <a:spLocks noGrp="1"/>
          </p:cNvSpPr>
          <p:nvPr>
            <p:ph sz="half" idx="1"/>
          </p:nvPr>
        </p:nvSpPr>
        <p:spPr/>
        <p:txBody>
          <a:bodyPr>
            <a:normAutofit fontScale="92500" lnSpcReduction="20000"/>
          </a:bodyPr>
          <a:lstStyle/>
          <a:p>
            <a:r>
              <a:rPr lang="en-US" dirty="0"/>
              <a:t>First, let’s visualize leadership types by seeing them as a continuum. </a:t>
            </a:r>
          </a:p>
          <a:p>
            <a:r>
              <a:rPr lang="en-US" dirty="0"/>
              <a:t>The position to the left (</a:t>
            </a:r>
            <a:r>
              <a:rPr lang="en-US" b="1" dirty="0"/>
              <a:t>Laissez-faire</a:t>
            </a:r>
            <a:r>
              <a:rPr lang="en-US" dirty="0"/>
              <a:t>) indicates a leader doesn’t control a group, while the position on the right (</a:t>
            </a:r>
            <a:r>
              <a:rPr lang="en-US" b="1" dirty="0"/>
              <a:t>Authoritarian</a:t>
            </a:r>
            <a:r>
              <a:rPr lang="en-US" dirty="0"/>
              <a:t>) indicates a leader who seeks complete control. </a:t>
            </a:r>
          </a:p>
          <a:p>
            <a:r>
              <a:rPr lang="en-US" dirty="0"/>
              <a:t>The position in the middle (</a:t>
            </a:r>
            <a:r>
              <a:rPr lang="en-US" b="1" dirty="0"/>
              <a:t>Democratic</a:t>
            </a:r>
            <a:r>
              <a:rPr lang="en-US" dirty="0"/>
              <a:t>) is one where a leader maintains a moderate level of control or influence in a group with the group’s permission</a:t>
            </a:r>
            <a:endParaRPr lang="ru-RU" dirty="0"/>
          </a:p>
          <a:p>
            <a:endParaRPr lang="ru-RU" dirty="0"/>
          </a:p>
        </p:txBody>
      </p:sp>
    </p:spTree>
    <p:extLst>
      <p:ext uri="{BB962C8B-B14F-4D97-AF65-F5344CB8AC3E}">
        <p14:creationId xmlns:p14="http://schemas.microsoft.com/office/powerpoint/2010/main" val="38117697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0CC121-1AB6-4BDC-9D42-2FA4A1F99CDA}"/>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pPr algn="ctr"/>
            <a:r>
              <a:rPr lang="en-US" b="1" dirty="0"/>
              <a:t>Laissez-faire</a:t>
            </a:r>
            <a:endParaRPr lang="ru-RU" b="1" dirty="0"/>
          </a:p>
        </p:txBody>
      </p:sp>
      <p:pic>
        <p:nvPicPr>
          <p:cNvPr id="10" name="Объект 9">
            <a:extLst>
              <a:ext uri="{FF2B5EF4-FFF2-40B4-BE49-F238E27FC236}">
                <a16:creationId xmlns:a16="http://schemas.microsoft.com/office/drawing/2014/main" id="{E018914B-911F-42BD-9875-33FB62F27226}"/>
              </a:ext>
            </a:extLst>
          </p:cNvPr>
          <p:cNvPicPr>
            <a:picLocks noGrp="1" noChangeAspect="1"/>
          </p:cNvPicPr>
          <p:nvPr>
            <p:ph sz="half" idx="2"/>
          </p:nvPr>
        </p:nvPicPr>
        <p:blipFill>
          <a:blip r:embed="rId3"/>
          <a:stretch>
            <a:fillRect/>
          </a:stretch>
        </p:blipFill>
        <p:spPr>
          <a:xfrm>
            <a:off x="6172200" y="2273230"/>
            <a:ext cx="5181600" cy="3456127"/>
          </a:xfrm>
          <a:prstGeom prst="rect">
            <a:avLst/>
          </a:prstGeom>
        </p:spPr>
      </p:pic>
      <p:sp>
        <p:nvSpPr>
          <p:cNvPr id="9" name="Объект 8">
            <a:extLst>
              <a:ext uri="{FF2B5EF4-FFF2-40B4-BE49-F238E27FC236}">
                <a16:creationId xmlns:a16="http://schemas.microsoft.com/office/drawing/2014/main" id="{18782B7E-CEBF-41AE-8051-224F63E88FBB}"/>
              </a:ext>
            </a:extLst>
          </p:cNvPr>
          <p:cNvSpPr>
            <a:spLocks noGrp="1"/>
          </p:cNvSpPr>
          <p:nvPr>
            <p:ph sz="half" idx="1"/>
          </p:nvPr>
        </p:nvSpPr>
        <p:spPr/>
        <p:txBody>
          <a:bodyPr>
            <a:normAutofit lnSpcReduction="10000"/>
          </a:bodyPr>
          <a:lstStyle/>
          <a:p>
            <a:r>
              <a:rPr lang="en-US" dirty="0"/>
              <a:t>is a French term that literally means “let to do.” </a:t>
            </a:r>
          </a:p>
          <a:p>
            <a:r>
              <a:rPr lang="en-US" dirty="0"/>
              <a:t>This leadership style is one in which leaders may choose to keep their input at a minimum and refrain from directing a group.</a:t>
            </a:r>
          </a:p>
          <a:p>
            <a:r>
              <a:rPr lang="en-US" dirty="0"/>
              <a:t> However, if a group is in need of direction then a laissez-faire style may result in frustration and inefficiency.</a:t>
            </a:r>
            <a:endParaRPr lang="ru-RU" dirty="0"/>
          </a:p>
        </p:txBody>
      </p:sp>
    </p:spTree>
    <p:extLst>
      <p:ext uri="{BB962C8B-B14F-4D97-AF65-F5344CB8AC3E}">
        <p14:creationId xmlns:p14="http://schemas.microsoft.com/office/powerpoint/2010/main" val="3642588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AF47070-5665-4543-8A0A-3AF9FC64AE92}"/>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pPr algn="ctr"/>
            <a:r>
              <a:rPr lang="en-US" b="1" dirty="0"/>
              <a:t>An authoritarian leadership style </a:t>
            </a:r>
            <a:endParaRPr lang="ru-RU" b="1" dirty="0"/>
          </a:p>
        </p:txBody>
      </p:sp>
      <p:sp>
        <p:nvSpPr>
          <p:cNvPr id="3" name="Объект 2">
            <a:extLst>
              <a:ext uri="{FF2B5EF4-FFF2-40B4-BE49-F238E27FC236}">
                <a16:creationId xmlns:a16="http://schemas.microsoft.com/office/drawing/2014/main" id="{D4CFC105-6A9D-4E16-91FB-F3DF3021290C}"/>
              </a:ext>
            </a:extLst>
          </p:cNvPr>
          <p:cNvSpPr>
            <a:spLocks noGrp="1"/>
          </p:cNvSpPr>
          <p:nvPr>
            <p:ph sz="half" idx="1"/>
          </p:nvPr>
        </p:nvSpPr>
        <p:spPr/>
        <p:txBody>
          <a:bodyPr>
            <a:normAutofit fontScale="85000" lnSpcReduction="10000"/>
          </a:bodyPr>
          <a:lstStyle/>
          <a:p>
            <a:r>
              <a:rPr lang="en-US" dirty="0"/>
              <a:t>is one in which a leader attempts to exert maximum control over a group. </a:t>
            </a:r>
          </a:p>
          <a:p>
            <a:r>
              <a:rPr lang="en-US" dirty="0"/>
              <a:t>This may be done by making unilateral decisions rather than consulting all members, assigning members to specific tasks or duties, and generally controlling group processes. </a:t>
            </a:r>
          </a:p>
          <a:p>
            <a:r>
              <a:rPr lang="en-US" dirty="0"/>
              <a:t>This leadership style may be beneficial when a group is in need of direction or there are significant time pressures. </a:t>
            </a:r>
          </a:p>
          <a:p>
            <a:r>
              <a:rPr lang="en-US" dirty="0"/>
              <a:t>Authoritarian leaders may help a group stay efficient and organized in order to accomplish its goals. </a:t>
            </a:r>
            <a:endParaRPr lang="ru-RU" dirty="0"/>
          </a:p>
        </p:txBody>
      </p:sp>
      <p:pic>
        <p:nvPicPr>
          <p:cNvPr id="5" name="Объект 4">
            <a:extLst>
              <a:ext uri="{FF2B5EF4-FFF2-40B4-BE49-F238E27FC236}">
                <a16:creationId xmlns:a16="http://schemas.microsoft.com/office/drawing/2014/main" id="{9F8C95A3-8719-49D7-8587-A49A2D564EBE}"/>
              </a:ext>
            </a:extLst>
          </p:cNvPr>
          <p:cNvPicPr>
            <a:picLocks noGrp="1" noChangeAspect="1"/>
          </p:cNvPicPr>
          <p:nvPr>
            <p:ph sz="half" idx="2"/>
          </p:nvPr>
        </p:nvPicPr>
        <p:blipFill>
          <a:blip r:embed="rId3"/>
          <a:stretch>
            <a:fillRect/>
          </a:stretch>
        </p:blipFill>
        <p:spPr>
          <a:xfrm>
            <a:off x="6172200" y="2275173"/>
            <a:ext cx="5181600" cy="3452241"/>
          </a:xfrm>
          <a:prstGeom prst="rect">
            <a:avLst/>
          </a:prstGeom>
        </p:spPr>
      </p:pic>
    </p:spTree>
    <p:extLst>
      <p:ext uri="{BB962C8B-B14F-4D97-AF65-F5344CB8AC3E}">
        <p14:creationId xmlns:p14="http://schemas.microsoft.com/office/powerpoint/2010/main" val="4001423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18A6AE6-E80C-4071-8079-35C436FE82F4}"/>
              </a:ext>
            </a:extLst>
          </p:cNvPr>
          <p:cNvSpPr>
            <a:spLocks noGrp="1"/>
          </p:cNvSpPr>
          <p:nvPr>
            <p:ph type="title"/>
          </p:nvPr>
        </p:nvSpPr>
        <p:spPr>
          <a:xfrm>
            <a:off x="838200" y="365125"/>
            <a:ext cx="10515600" cy="1325563"/>
          </a:xfrm>
        </p:spPr>
        <p:style>
          <a:lnRef idx="1">
            <a:schemeClr val="accent1"/>
          </a:lnRef>
          <a:fillRef idx="2">
            <a:schemeClr val="accent1"/>
          </a:fillRef>
          <a:effectRef idx="1">
            <a:schemeClr val="accent1"/>
          </a:effectRef>
          <a:fontRef idx="minor">
            <a:schemeClr val="dk1"/>
          </a:fontRef>
        </p:style>
        <p:txBody>
          <a:bodyPr/>
          <a:lstStyle/>
          <a:p>
            <a:pPr algn="ctr"/>
            <a:r>
              <a:rPr lang="en-US" b="1" dirty="0"/>
              <a:t>Conflict</a:t>
            </a:r>
            <a:endParaRPr lang="ru-RU" b="1" dirty="0"/>
          </a:p>
        </p:txBody>
      </p:sp>
      <p:sp>
        <p:nvSpPr>
          <p:cNvPr id="5" name="Объект 4">
            <a:extLst>
              <a:ext uri="{FF2B5EF4-FFF2-40B4-BE49-F238E27FC236}">
                <a16:creationId xmlns:a16="http://schemas.microsoft.com/office/drawing/2014/main" id="{C07589DB-C99B-4D49-B635-0F36BD232BFC}"/>
              </a:ext>
            </a:extLst>
          </p:cNvPr>
          <p:cNvSpPr>
            <a:spLocks noGrp="1"/>
          </p:cNvSpPr>
          <p:nvPr>
            <p:ph sz="half" idx="1"/>
          </p:nvPr>
        </p:nvSpPr>
        <p:spPr/>
        <p:txBody>
          <a:bodyPr>
            <a:normAutofit fontScale="92500" lnSpcReduction="10000"/>
          </a:bodyPr>
          <a:lstStyle/>
          <a:p>
            <a:pPr lvl="0"/>
            <a:r>
              <a:rPr lang="en-US" dirty="0"/>
              <a:t>Conflict Is a state of disagreement between two or more parties. </a:t>
            </a:r>
            <a:endParaRPr lang="ru-RU" dirty="0"/>
          </a:p>
          <a:p>
            <a:pPr lvl="0"/>
            <a:r>
              <a:rPr lang="en-US" dirty="0"/>
              <a:t>This disagreement can be realized in both peaceful and violent manifestations. </a:t>
            </a:r>
            <a:endParaRPr lang="ru-RU" dirty="0"/>
          </a:p>
          <a:p>
            <a:pPr lvl="0"/>
            <a:r>
              <a:rPr lang="en-US" dirty="0"/>
              <a:t>A clash of interests, values, actions, or directions often sparks a conflict.</a:t>
            </a:r>
            <a:endParaRPr lang="ru-RU" dirty="0"/>
          </a:p>
          <a:p>
            <a:r>
              <a:rPr lang="en-US" dirty="0"/>
              <a:t>The word comes from a Latin word ‘</a:t>
            </a:r>
            <a:r>
              <a:rPr lang="en-US" dirty="0" err="1"/>
              <a:t>conflingere</a:t>
            </a:r>
            <a:r>
              <a:rPr lang="en-US" dirty="0"/>
              <a:t>’ which means ‘to come together for a battle’.</a:t>
            </a:r>
            <a:br>
              <a:rPr lang="ru-RU" dirty="0"/>
            </a:br>
            <a:endParaRPr lang="ru-RU" dirty="0"/>
          </a:p>
        </p:txBody>
      </p:sp>
      <p:pic>
        <p:nvPicPr>
          <p:cNvPr id="7" name="Объект 6">
            <a:extLst>
              <a:ext uri="{FF2B5EF4-FFF2-40B4-BE49-F238E27FC236}">
                <a16:creationId xmlns:a16="http://schemas.microsoft.com/office/drawing/2014/main" id="{CE237D00-3EF5-4C10-9B8A-C116777DF045}"/>
              </a:ext>
            </a:extLst>
          </p:cNvPr>
          <p:cNvPicPr>
            <a:picLocks noGrp="1" noChangeAspect="1"/>
          </p:cNvPicPr>
          <p:nvPr>
            <p:ph sz="half" idx="2"/>
          </p:nvPr>
        </p:nvPicPr>
        <p:blipFill>
          <a:blip r:embed="rId3"/>
          <a:stretch>
            <a:fillRect/>
          </a:stretch>
        </p:blipFill>
        <p:spPr>
          <a:xfrm>
            <a:off x="6172200" y="2274094"/>
            <a:ext cx="5181600" cy="3454400"/>
          </a:xfrm>
          <a:prstGeom prst="rect">
            <a:avLst/>
          </a:prstGeom>
        </p:spPr>
      </p:pic>
    </p:spTree>
    <p:extLst>
      <p:ext uri="{BB962C8B-B14F-4D97-AF65-F5344CB8AC3E}">
        <p14:creationId xmlns:p14="http://schemas.microsoft.com/office/powerpoint/2010/main" val="42512218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2F7A2B-C6DB-4C6E-BEB3-08BDD7E1E895}"/>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p>
            <a:pPr algn="ctr"/>
            <a:r>
              <a:rPr lang="en-US" b="1" dirty="0"/>
              <a:t>The democratic style of leadership </a:t>
            </a:r>
            <a:endParaRPr lang="ru-RU" b="1" dirty="0"/>
          </a:p>
        </p:txBody>
      </p:sp>
      <p:sp>
        <p:nvSpPr>
          <p:cNvPr id="3" name="Объект 2">
            <a:extLst>
              <a:ext uri="{FF2B5EF4-FFF2-40B4-BE49-F238E27FC236}">
                <a16:creationId xmlns:a16="http://schemas.microsoft.com/office/drawing/2014/main" id="{D5D11B5E-C0F2-4ABD-B003-FCC030411657}"/>
              </a:ext>
            </a:extLst>
          </p:cNvPr>
          <p:cNvSpPr>
            <a:spLocks noGrp="1"/>
          </p:cNvSpPr>
          <p:nvPr>
            <p:ph sz="half" idx="1"/>
          </p:nvPr>
        </p:nvSpPr>
        <p:spPr>
          <a:xfrm>
            <a:off x="838200" y="1825625"/>
            <a:ext cx="5181600" cy="4667250"/>
          </a:xfrm>
        </p:spPr>
        <p:txBody>
          <a:bodyPr>
            <a:normAutofit fontScale="77500" lnSpcReduction="20000"/>
          </a:bodyPr>
          <a:lstStyle/>
          <a:p>
            <a:r>
              <a:rPr lang="en-US" dirty="0"/>
              <a:t>falls somewhere in the middle of laissez-faire and authoritarian styles. </a:t>
            </a:r>
          </a:p>
          <a:p>
            <a:r>
              <a:rPr lang="en-US" dirty="0"/>
              <a:t>In these situations, the decision-making power is shared among group members, not exercised by one individual. </a:t>
            </a:r>
          </a:p>
          <a:p>
            <a:r>
              <a:rPr lang="en-US" dirty="0"/>
              <a:t>In order for this to be effective, group members must spend considerable time sharing and listening to various positions and weighing the effects of each. </a:t>
            </a:r>
          </a:p>
          <a:p>
            <a:r>
              <a:rPr lang="en-US" dirty="0"/>
              <a:t>Groups organized in this way may be more committed to the outcomes of the group, creative, and participatory. </a:t>
            </a:r>
          </a:p>
          <a:p>
            <a:r>
              <a:rPr lang="en-US" dirty="0"/>
              <a:t>However, as each person’s ideas are taken into account, this can extend the amount of time it takes for a group to accomplish its goals.</a:t>
            </a:r>
            <a:endParaRPr lang="ru-RU" dirty="0"/>
          </a:p>
        </p:txBody>
      </p:sp>
      <p:pic>
        <p:nvPicPr>
          <p:cNvPr id="5" name="Объект 4">
            <a:extLst>
              <a:ext uri="{FF2B5EF4-FFF2-40B4-BE49-F238E27FC236}">
                <a16:creationId xmlns:a16="http://schemas.microsoft.com/office/drawing/2014/main" id="{BF4083CF-4E3E-4191-884E-C010CFDD5411}"/>
              </a:ext>
            </a:extLst>
          </p:cNvPr>
          <p:cNvPicPr>
            <a:picLocks noGrp="1" noChangeAspect="1"/>
          </p:cNvPicPr>
          <p:nvPr>
            <p:ph sz="half" idx="2"/>
          </p:nvPr>
        </p:nvPicPr>
        <p:blipFill>
          <a:blip r:embed="rId3"/>
          <a:stretch>
            <a:fillRect/>
          </a:stretch>
        </p:blipFill>
        <p:spPr>
          <a:xfrm>
            <a:off x="6172200" y="2539343"/>
            <a:ext cx="5181600" cy="2923902"/>
          </a:xfrm>
          <a:prstGeom prst="rect">
            <a:avLst/>
          </a:prstGeom>
        </p:spPr>
      </p:pic>
    </p:spTree>
    <p:extLst>
      <p:ext uri="{BB962C8B-B14F-4D97-AF65-F5344CB8AC3E}">
        <p14:creationId xmlns:p14="http://schemas.microsoft.com/office/powerpoint/2010/main" val="3133443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r>
              <a:rPr lang="ru-RU" sz="4400" b="1" dirty="0"/>
              <a:t>4. </a:t>
            </a:r>
            <a:r>
              <a:rPr lang="en-US" sz="4400" b="1" dirty="0"/>
              <a:t>Psychological and pedagogical aspects of interaction in doctor-medical staff / doctor-patient / doctor-supervisor relationships etc. </a:t>
            </a:r>
          </a:p>
        </p:txBody>
      </p:sp>
    </p:spTree>
    <p:extLst>
      <p:ext uri="{BB962C8B-B14F-4D97-AF65-F5344CB8AC3E}">
        <p14:creationId xmlns:p14="http://schemas.microsoft.com/office/powerpoint/2010/main" val="4068864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19E460-DBC2-4908-834D-8F2643A0F0FE}"/>
              </a:ext>
            </a:extLst>
          </p:cNvPr>
          <p:cNvSpPr>
            <a:spLocks noGrp="1"/>
          </p:cNvSpPr>
          <p:nvPr>
            <p:ph type="title"/>
          </p:nvPr>
        </p:nvSpPr>
        <p:spPr/>
        <p:txBody>
          <a:bodyPr/>
          <a:lstStyle/>
          <a:p>
            <a:pPr algn="ctr"/>
            <a:r>
              <a:rPr lang="en-US" b="1" dirty="0"/>
              <a:t>The relationship between a doctor and an average medical staff</a:t>
            </a:r>
            <a:endParaRPr lang="ru-RU" b="1" dirty="0"/>
          </a:p>
        </p:txBody>
      </p:sp>
      <p:sp>
        <p:nvSpPr>
          <p:cNvPr id="4" name="Объект 3">
            <a:extLst>
              <a:ext uri="{FF2B5EF4-FFF2-40B4-BE49-F238E27FC236}">
                <a16:creationId xmlns:a16="http://schemas.microsoft.com/office/drawing/2014/main" id="{8BCB22FF-393C-40E3-998B-70B3D541A255}"/>
              </a:ext>
            </a:extLst>
          </p:cNvPr>
          <p:cNvSpPr>
            <a:spLocks noGrp="1"/>
          </p:cNvSpPr>
          <p:nvPr>
            <p:ph sz="half" idx="1"/>
          </p:nvPr>
        </p:nvSpPr>
        <p:spPr>
          <a:xfrm>
            <a:off x="838200" y="1825625"/>
            <a:ext cx="5181600" cy="4522012"/>
          </a:xfrm>
        </p:spPr>
        <p:txBody>
          <a:bodyPr>
            <a:noAutofit/>
          </a:bodyPr>
          <a:lstStyle/>
          <a:p>
            <a:r>
              <a:rPr lang="en-US" sz="1800" dirty="0"/>
              <a:t>Correct relationships  between a doctor and nurses and well-coordinated work create a successful professional activity in the medical team. It is nurses who spend more time in the wards with patients and can timely note the manifestations of the disease that the doctor did not have time to notice. </a:t>
            </a:r>
          </a:p>
          <a:p>
            <a:r>
              <a:rPr lang="en-US" sz="1800" dirty="0"/>
              <a:t>In medical practice, there are many cases when a huge number of patients were saved because nurses detected violations in the state of health of patients in time, which allowed them to call a doctor in a timely manner and provide them with emergency care. </a:t>
            </a:r>
          </a:p>
          <a:p>
            <a:r>
              <a:rPr lang="en-US" sz="1800" dirty="0"/>
              <a:t>Therefore, a professional doctor should strengthen and establish a respectful and businesslike attitude towards medical staff, not to treat them arrogantly and rudely.</a:t>
            </a:r>
            <a:endParaRPr lang="ru-RU" sz="1800" dirty="0"/>
          </a:p>
        </p:txBody>
      </p:sp>
      <p:pic>
        <p:nvPicPr>
          <p:cNvPr id="3074"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36514"/>
          <a:stretch/>
        </p:blipFill>
        <p:spPr bwMode="auto">
          <a:xfrm>
            <a:off x="6955277" y="2220753"/>
            <a:ext cx="4486072" cy="3533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64937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50E55FCE-6EDC-4177-A2CD-40F86374694E}"/>
              </a:ext>
            </a:extLst>
          </p:cNvPr>
          <p:cNvSpPr>
            <a:spLocks noGrp="1"/>
          </p:cNvSpPr>
          <p:nvPr>
            <p:ph type="title"/>
          </p:nvPr>
        </p:nvSpPr>
        <p:spPr/>
        <p:txBody>
          <a:bodyPr/>
          <a:lstStyle/>
          <a:p>
            <a:pPr algn="ctr"/>
            <a:r>
              <a:rPr lang="en-US" b="1" dirty="0"/>
              <a:t>The effectiveness of the doctor's practical activity largely depends </a:t>
            </a:r>
            <a:endParaRPr lang="ru-RU" b="1" dirty="0"/>
          </a:p>
        </p:txBody>
      </p:sp>
      <p:sp>
        <p:nvSpPr>
          <p:cNvPr id="5" name="Объект 4">
            <a:extLst>
              <a:ext uri="{FF2B5EF4-FFF2-40B4-BE49-F238E27FC236}">
                <a16:creationId xmlns:a16="http://schemas.microsoft.com/office/drawing/2014/main" id="{4CE16C65-A203-44C0-BA6C-118457288842}"/>
              </a:ext>
            </a:extLst>
          </p:cNvPr>
          <p:cNvSpPr>
            <a:spLocks noGrp="1"/>
          </p:cNvSpPr>
          <p:nvPr>
            <p:ph sz="half" idx="1"/>
          </p:nvPr>
        </p:nvSpPr>
        <p:spPr/>
        <p:txBody>
          <a:bodyPr>
            <a:normAutofit/>
          </a:bodyPr>
          <a:lstStyle/>
          <a:p>
            <a:r>
              <a:rPr lang="en-US" dirty="0"/>
              <a:t>on how professionally the specialist organizes interaction with patients, their relatives and the immediate environment.</a:t>
            </a:r>
            <a:endParaRPr lang="ru-RU" dirty="0"/>
          </a:p>
          <a:p>
            <a:r>
              <a:rPr lang="en-US" dirty="0"/>
              <a:t>Cooperation between a doctor and a patient consists of four main components: </a:t>
            </a:r>
            <a:r>
              <a:rPr lang="en-US" b="1" dirty="0"/>
              <a:t>support, understanding, respect, and empathy.</a:t>
            </a:r>
            <a:endParaRPr lang="ru-RU" b="1" dirty="0"/>
          </a:p>
        </p:txBody>
      </p:sp>
      <p:pic>
        <p:nvPicPr>
          <p:cNvPr id="7" name="Объект 6">
            <a:extLst>
              <a:ext uri="{FF2B5EF4-FFF2-40B4-BE49-F238E27FC236}">
                <a16:creationId xmlns:a16="http://schemas.microsoft.com/office/drawing/2014/main" id="{C2BE1C6C-14F7-46BE-8725-D62EA77CD7C5}"/>
              </a:ext>
            </a:extLst>
          </p:cNvPr>
          <p:cNvPicPr>
            <a:picLocks noGrp="1" noChangeAspect="1"/>
          </p:cNvPicPr>
          <p:nvPr>
            <p:ph sz="half" idx="2"/>
          </p:nvPr>
        </p:nvPicPr>
        <p:blipFill>
          <a:blip r:embed="rId3"/>
          <a:stretch>
            <a:fillRect/>
          </a:stretch>
        </p:blipFill>
        <p:spPr>
          <a:xfrm>
            <a:off x="6172200" y="2058194"/>
            <a:ext cx="5181600" cy="3886200"/>
          </a:xfrm>
          <a:prstGeom prst="rect">
            <a:avLst/>
          </a:prstGeom>
        </p:spPr>
      </p:pic>
    </p:spTree>
    <p:extLst>
      <p:ext uri="{BB962C8B-B14F-4D97-AF65-F5344CB8AC3E}">
        <p14:creationId xmlns:p14="http://schemas.microsoft.com/office/powerpoint/2010/main" val="1601900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F59EBF-3132-42E9-A640-2E34A76CEEED}"/>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noAutofit/>
          </a:bodyPr>
          <a:lstStyle/>
          <a:p>
            <a:pPr algn="ctr"/>
            <a:r>
              <a:rPr lang="en-US" sz="3600" b="1" dirty="0"/>
              <a:t>What models of relations between medical professionals and patients exist today in medicine?</a:t>
            </a:r>
            <a:endParaRPr lang="ru-RU" sz="3600" b="1" dirty="0"/>
          </a:p>
        </p:txBody>
      </p:sp>
      <p:sp>
        <p:nvSpPr>
          <p:cNvPr id="4" name="Объект 3">
            <a:extLst>
              <a:ext uri="{FF2B5EF4-FFF2-40B4-BE49-F238E27FC236}">
                <a16:creationId xmlns:a16="http://schemas.microsoft.com/office/drawing/2014/main" id="{12172656-088B-4E64-8B2D-6E53C375D9E1}"/>
              </a:ext>
            </a:extLst>
          </p:cNvPr>
          <p:cNvSpPr>
            <a:spLocks noGrp="1"/>
          </p:cNvSpPr>
          <p:nvPr>
            <p:ph sz="half" idx="1"/>
          </p:nvPr>
        </p:nvSpPr>
        <p:spPr/>
        <p:txBody>
          <a:bodyPr>
            <a:normAutofit fontScale="92500" lnSpcReduction="20000"/>
          </a:bodyPr>
          <a:lstStyle/>
          <a:p>
            <a:r>
              <a:rPr lang="en-US" b="1" u="sng" dirty="0"/>
              <a:t>The paternalistic (sacred) model.</a:t>
            </a:r>
          </a:p>
          <a:p>
            <a:endParaRPr lang="en-US" dirty="0"/>
          </a:p>
          <a:p>
            <a:r>
              <a:rPr lang="en-US" dirty="0"/>
              <a:t>The foundations of the model were laid in the Hippocratic era.  At this time a doctor was thought to be a wizard, a caring father and even a god who controls the life of a person (patient). </a:t>
            </a:r>
          </a:p>
          <a:p>
            <a:r>
              <a:rPr lang="en-US" dirty="0"/>
              <a:t>The patient acted as a child who blindly and unconditionally trusted the doctor and does not have any responsibility for his /her own health.</a:t>
            </a:r>
            <a:endParaRPr lang="ru-RU" dirty="0"/>
          </a:p>
        </p:txBody>
      </p:sp>
      <p:pic>
        <p:nvPicPr>
          <p:cNvPr id="6" name="Объект 5">
            <a:extLst>
              <a:ext uri="{FF2B5EF4-FFF2-40B4-BE49-F238E27FC236}">
                <a16:creationId xmlns:a16="http://schemas.microsoft.com/office/drawing/2014/main" id="{76020076-C2DA-419B-9A60-17A50F5C3EBE}"/>
              </a:ext>
            </a:extLst>
          </p:cNvPr>
          <p:cNvPicPr>
            <a:picLocks noGrp="1" noChangeAspect="1"/>
          </p:cNvPicPr>
          <p:nvPr>
            <p:ph sz="half" idx="2"/>
          </p:nvPr>
        </p:nvPicPr>
        <p:blipFill>
          <a:blip r:embed="rId3"/>
          <a:stretch>
            <a:fillRect/>
          </a:stretch>
        </p:blipFill>
        <p:spPr>
          <a:xfrm>
            <a:off x="6172200" y="2276253"/>
            <a:ext cx="5181600" cy="3450082"/>
          </a:xfrm>
          <a:prstGeom prst="rect">
            <a:avLst/>
          </a:prstGeom>
        </p:spPr>
      </p:pic>
    </p:spTree>
    <p:extLst>
      <p:ext uri="{BB962C8B-B14F-4D97-AF65-F5344CB8AC3E}">
        <p14:creationId xmlns:p14="http://schemas.microsoft.com/office/powerpoint/2010/main" val="478999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C4A61E6-D035-49AD-84E5-AF1F29667BB8}"/>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en-US" b="1" dirty="0"/>
              <a:t>A model of a technical type</a:t>
            </a:r>
            <a:endParaRPr lang="ru-RU" b="1" dirty="0"/>
          </a:p>
        </p:txBody>
      </p:sp>
      <p:sp>
        <p:nvSpPr>
          <p:cNvPr id="5" name="Объект 4">
            <a:extLst>
              <a:ext uri="{FF2B5EF4-FFF2-40B4-BE49-F238E27FC236}">
                <a16:creationId xmlns:a16="http://schemas.microsoft.com/office/drawing/2014/main" id="{0D8DAAB1-D040-416D-A08A-55670657E344}"/>
              </a:ext>
            </a:extLst>
          </p:cNvPr>
          <p:cNvSpPr>
            <a:spLocks noGrp="1"/>
          </p:cNvSpPr>
          <p:nvPr>
            <p:ph sz="half" idx="1"/>
          </p:nvPr>
        </p:nvSpPr>
        <p:spPr>
          <a:xfrm>
            <a:off x="838200" y="1825625"/>
            <a:ext cx="5181600" cy="4553910"/>
          </a:xfrm>
        </p:spPr>
        <p:txBody>
          <a:bodyPr>
            <a:normAutofit fontScale="85000" lnSpcReduction="20000"/>
          </a:bodyPr>
          <a:lstStyle/>
          <a:p>
            <a:endParaRPr lang="en-US" dirty="0"/>
          </a:p>
          <a:p>
            <a:r>
              <a:rPr lang="en-US" dirty="0"/>
              <a:t>One of the ambiguous consequences of the rapid development of biomedical technologies is the emergence of a doctor-scientist. . In this model, the doctor and the patient are equally responsible for the outcome of treatment. </a:t>
            </a:r>
          </a:p>
          <a:p>
            <a:r>
              <a:rPr lang="en-US" dirty="0"/>
              <a:t>Often, the doctor behaves like an applied scientist, whose main task is to correct problems in the patient's body and the process of eliminating the "breakdown" itself is self-valuable from the point of view of scientific knowledge and assumes a pronounced impartiality of the doctor.</a:t>
            </a:r>
          </a:p>
          <a:p>
            <a:endParaRPr lang="ru-RU" dirty="0"/>
          </a:p>
        </p:txBody>
      </p:sp>
      <p:pic>
        <p:nvPicPr>
          <p:cNvPr id="7" name="Объект 6">
            <a:extLst>
              <a:ext uri="{FF2B5EF4-FFF2-40B4-BE49-F238E27FC236}">
                <a16:creationId xmlns:a16="http://schemas.microsoft.com/office/drawing/2014/main" id="{1194D821-CDC3-4176-A6AB-4DAD9EDFBF14}"/>
              </a:ext>
            </a:extLst>
          </p:cNvPr>
          <p:cNvPicPr>
            <a:picLocks noGrp="1" noChangeAspect="1"/>
          </p:cNvPicPr>
          <p:nvPr>
            <p:ph sz="half" idx="2"/>
          </p:nvPr>
        </p:nvPicPr>
        <p:blipFill>
          <a:blip r:embed="rId3"/>
          <a:stretch>
            <a:fillRect/>
          </a:stretch>
        </p:blipFill>
        <p:spPr>
          <a:xfrm>
            <a:off x="6172200" y="2058194"/>
            <a:ext cx="5181600" cy="3886200"/>
          </a:xfrm>
          <a:prstGeom prst="rect">
            <a:avLst/>
          </a:prstGeom>
        </p:spPr>
      </p:pic>
    </p:spTree>
    <p:extLst>
      <p:ext uri="{BB962C8B-B14F-4D97-AF65-F5344CB8AC3E}">
        <p14:creationId xmlns:p14="http://schemas.microsoft.com/office/powerpoint/2010/main" val="13788475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689D762D-EF8C-473C-8259-080F9B3AE9FC}"/>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en-US" b="1" dirty="0"/>
              <a:t>A model of the collegial type</a:t>
            </a:r>
            <a:endParaRPr lang="ru-RU" b="1" dirty="0"/>
          </a:p>
        </p:txBody>
      </p:sp>
      <p:sp>
        <p:nvSpPr>
          <p:cNvPr id="5" name="Объект 4">
            <a:extLst>
              <a:ext uri="{FF2B5EF4-FFF2-40B4-BE49-F238E27FC236}">
                <a16:creationId xmlns:a16="http://schemas.microsoft.com/office/drawing/2014/main" id="{B3A933BF-C35E-47C1-8BB6-BBB84F9F5D57}"/>
              </a:ext>
            </a:extLst>
          </p:cNvPr>
          <p:cNvSpPr>
            <a:spLocks noGrp="1"/>
          </p:cNvSpPr>
          <p:nvPr>
            <p:ph sz="half" idx="1"/>
          </p:nvPr>
        </p:nvSpPr>
        <p:spPr/>
        <p:txBody>
          <a:bodyPr/>
          <a:lstStyle/>
          <a:p>
            <a:endParaRPr lang="en-US" dirty="0"/>
          </a:p>
          <a:p>
            <a:r>
              <a:rPr lang="en-US" dirty="0"/>
              <a:t>Nowadays this is the most attractive model from a moral point of view. </a:t>
            </a:r>
            <a:endParaRPr lang="ru-RU" dirty="0"/>
          </a:p>
          <a:p>
            <a:r>
              <a:rPr lang="en-US" dirty="0"/>
              <a:t>The doctor and the patient act as equal colleagues precisely in the fight against the disease. </a:t>
            </a:r>
            <a:endParaRPr lang="ru-RU" dirty="0"/>
          </a:p>
          <a:p>
            <a:r>
              <a:rPr lang="en-US" dirty="0"/>
              <a:t>Social status, age, education, etc. do not affect this equality.</a:t>
            </a:r>
          </a:p>
          <a:p>
            <a:endParaRPr lang="ru-RU" dirty="0"/>
          </a:p>
        </p:txBody>
      </p:sp>
      <p:pic>
        <p:nvPicPr>
          <p:cNvPr id="7" name="Объект 6">
            <a:extLst>
              <a:ext uri="{FF2B5EF4-FFF2-40B4-BE49-F238E27FC236}">
                <a16:creationId xmlns:a16="http://schemas.microsoft.com/office/drawing/2014/main" id="{901E5249-A42B-448D-80D8-B1B9241154F2}"/>
              </a:ext>
            </a:extLst>
          </p:cNvPr>
          <p:cNvPicPr>
            <a:picLocks noGrp="1" noChangeAspect="1"/>
          </p:cNvPicPr>
          <p:nvPr>
            <p:ph sz="half" idx="2"/>
          </p:nvPr>
        </p:nvPicPr>
        <p:blipFill>
          <a:blip r:embed="rId3"/>
          <a:stretch>
            <a:fillRect/>
          </a:stretch>
        </p:blipFill>
        <p:spPr>
          <a:xfrm>
            <a:off x="6172200" y="2270640"/>
            <a:ext cx="5181600" cy="3461308"/>
          </a:xfrm>
          <a:prstGeom prst="rect">
            <a:avLst/>
          </a:prstGeom>
        </p:spPr>
      </p:pic>
    </p:spTree>
    <p:extLst>
      <p:ext uri="{BB962C8B-B14F-4D97-AF65-F5344CB8AC3E}">
        <p14:creationId xmlns:p14="http://schemas.microsoft.com/office/powerpoint/2010/main" val="1139185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B3BFC71-3F54-441E-80D0-684108ADBEA4}"/>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en-US" b="1" dirty="0"/>
              <a:t>A contract-type model</a:t>
            </a:r>
            <a:endParaRPr lang="ru-RU" b="1" dirty="0"/>
          </a:p>
        </p:txBody>
      </p:sp>
      <p:sp>
        <p:nvSpPr>
          <p:cNvPr id="3" name="Объект 2">
            <a:extLst>
              <a:ext uri="{FF2B5EF4-FFF2-40B4-BE49-F238E27FC236}">
                <a16:creationId xmlns:a16="http://schemas.microsoft.com/office/drawing/2014/main" id="{078AEE25-D23B-4FCB-8C78-6BFC227F9A61}"/>
              </a:ext>
            </a:extLst>
          </p:cNvPr>
          <p:cNvSpPr>
            <a:spLocks noGrp="1"/>
          </p:cNvSpPr>
          <p:nvPr>
            <p:ph sz="half" idx="1"/>
          </p:nvPr>
        </p:nvSpPr>
        <p:spPr/>
        <p:txBody>
          <a:bodyPr>
            <a:normAutofit fontScale="92500" lnSpcReduction="20000"/>
          </a:bodyPr>
          <a:lstStyle/>
          <a:p>
            <a:r>
              <a:rPr lang="en-US" dirty="0"/>
              <a:t>One more model of equal responsibility of the doctor and the patient for the outcome of treatment. </a:t>
            </a:r>
            <a:endParaRPr lang="ru-RU" dirty="0"/>
          </a:p>
          <a:p>
            <a:r>
              <a:rPr lang="en-US" dirty="0"/>
              <a:t>Within the framework of the contract (agreement – both oral and written), all aspects of the professional relationship "doctor – specific </a:t>
            </a:r>
            <a:r>
              <a:rPr lang="en-US" dirty="0" err="1"/>
              <a:t>patient"are</a:t>
            </a:r>
            <a:r>
              <a:rPr lang="en-US" dirty="0"/>
              <a:t> discussed. </a:t>
            </a:r>
            <a:endParaRPr lang="ru-RU" dirty="0"/>
          </a:p>
          <a:p>
            <a:r>
              <a:rPr lang="en-US" dirty="0"/>
              <a:t>The model is most common in Europe, the United States and Russia, it allows to avoid rejection of empathy on the part of a doctor.</a:t>
            </a:r>
          </a:p>
          <a:p>
            <a:endParaRPr lang="ru-RU" dirty="0"/>
          </a:p>
        </p:txBody>
      </p:sp>
      <p:pic>
        <p:nvPicPr>
          <p:cNvPr id="6" name="Объект 5">
            <a:extLst>
              <a:ext uri="{FF2B5EF4-FFF2-40B4-BE49-F238E27FC236}">
                <a16:creationId xmlns:a16="http://schemas.microsoft.com/office/drawing/2014/main" id="{19C99315-39E0-4A70-9C17-C1D6D2866AC9}"/>
              </a:ext>
            </a:extLst>
          </p:cNvPr>
          <p:cNvPicPr>
            <a:picLocks noGrp="1" noChangeAspect="1"/>
          </p:cNvPicPr>
          <p:nvPr>
            <p:ph sz="half" idx="2"/>
          </p:nvPr>
        </p:nvPicPr>
        <p:blipFill>
          <a:blip r:embed="rId3"/>
          <a:stretch>
            <a:fillRect/>
          </a:stretch>
        </p:blipFill>
        <p:spPr>
          <a:xfrm>
            <a:off x="6172200" y="1951323"/>
            <a:ext cx="5181600" cy="4099941"/>
          </a:xfrm>
          <a:prstGeom prst="rect">
            <a:avLst/>
          </a:prstGeom>
        </p:spPr>
      </p:pic>
    </p:spTree>
    <p:extLst>
      <p:ext uri="{BB962C8B-B14F-4D97-AF65-F5344CB8AC3E}">
        <p14:creationId xmlns:p14="http://schemas.microsoft.com/office/powerpoint/2010/main" val="34949927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r>
              <a:rPr lang="ru-RU" sz="4400" b="1" dirty="0"/>
              <a:t>5. </a:t>
            </a:r>
            <a:r>
              <a:rPr lang="en-US" sz="4400" b="1" dirty="0"/>
              <a:t>Compliance as the degree of correspondence between the patient's behavior and the recommendations received from the doctor.</a:t>
            </a:r>
            <a:endParaRPr lang="ru-RU" sz="4400" b="1" dirty="0"/>
          </a:p>
        </p:txBody>
      </p:sp>
    </p:spTree>
    <p:extLst>
      <p:ext uri="{BB962C8B-B14F-4D97-AF65-F5344CB8AC3E}">
        <p14:creationId xmlns:p14="http://schemas.microsoft.com/office/powerpoint/2010/main" val="37385410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0F5C06F-7ACB-4092-BBF4-F70FFFE34AD7}"/>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en-US" b="1" dirty="0"/>
              <a:t>Compliance</a:t>
            </a:r>
            <a:endParaRPr lang="ru-RU" b="1" dirty="0"/>
          </a:p>
        </p:txBody>
      </p:sp>
      <p:sp>
        <p:nvSpPr>
          <p:cNvPr id="5" name="Объект 4">
            <a:extLst>
              <a:ext uri="{FF2B5EF4-FFF2-40B4-BE49-F238E27FC236}">
                <a16:creationId xmlns:a16="http://schemas.microsoft.com/office/drawing/2014/main" id="{336F340D-3C19-47EF-B3A1-C48C95F8F81D}"/>
              </a:ext>
            </a:extLst>
          </p:cNvPr>
          <p:cNvSpPr>
            <a:spLocks noGrp="1"/>
          </p:cNvSpPr>
          <p:nvPr>
            <p:ph sz="half" idx="1"/>
          </p:nvPr>
        </p:nvSpPr>
        <p:spPr/>
        <p:txBody>
          <a:bodyPr>
            <a:normAutofit fontScale="77500" lnSpcReduction="20000"/>
          </a:bodyPr>
          <a:lstStyle/>
          <a:p>
            <a:r>
              <a:rPr lang="en-US" dirty="0"/>
              <a:t>is the process whereby the patient follows the prescribed and dispensed regimen as intended by the prescriber and dispenser. </a:t>
            </a:r>
            <a:endParaRPr lang="ru-RU" dirty="0"/>
          </a:p>
          <a:p>
            <a:r>
              <a:rPr lang="en-US" dirty="0"/>
              <a:t>It is defined as “the extent to which a person’s behavior (in terms of taking medications, following diets, or executing lifestyle changes) coincides with medical or health advice.”</a:t>
            </a:r>
            <a:endParaRPr lang="ru-RU" dirty="0"/>
          </a:p>
          <a:p>
            <a:r>
              <a:rPr lang="en-US" dirty="0"/>
              <a:t>Compliance with therapy is an indication of a positive behavior in which the patient is motivated sufficiently to adhere to the prescribed treatment because of a perceived self-benefit and positive outcome.</a:t>
            </a:r>
            <a:endParaRPr lang="ru-RU" dirty="0"/>
          </a:p>
        </p:txBody>
      </p:sp>
      <p:pic>
        <p:nvPicPr>
          <p:cNvPr id="7" name="Объект 6">
            <a:extLst>
              <a:ext uri="{FF2B5EF4-FFF2-40B4-BE49-F238E27FC236}">
                <a16:creationId xmlns:a16="http://schemas.microsoft.com/office/drawing/2014/main" id="{2D2C9454-7209-43B1-9802-F1998AFDB43C}"/>
              </a:ext>
            </a:extLst>
          </p:cNvPr>
          <p:cNvPicPr>
            <a:picLocks noGrp="1" noChangeAspect="1"/>
          </p:cNvPicPr>
          <p:nvPr>
            <p:ph sz="half" idx="2"/>
          </p:nvPr>
        </p:nvPicPr>
        <p:blipFill>
          <a:blip r:embed="rId3"/>
          <a:stretch>
            <a:fillRect/>
          </a:stretch>
        </p:blipFill>
        <p:spPr>
          <a:xfrm>
            <a:off x="6172200" y="2180054"/>
            <a:ext cx="5181600" cy="3642479"/>
          </a:xfrm>
          <a:prstGeom prst="rect">
            <a:avLst/>
          </a:prstGeom>
        </p:spPr>
      </p:pic>
    </p:spTree>
    <p:extLst>
      <p:ext uri="{BB962C8B-B14F-4D97-AF65-F5344CB8AC3E}">
        <p14:creationId xmlns:p14="http://schemas.microsoft.com/office/powerpoint/2010/main" val="370879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4EF2F90D-F058-48E4-BB2B-6237888236A2}"/>
              </a:ext>
            </a:extLst>
          </p:cNvPr>
          <p:cNvSpPr>
            <a:spLocks noGrp="1"/>
          </p:cNvSpPr>
          <p:nvPr>
            <p:ph type="title"/>
          </p:nvPr>
        </p:nvSpPr>
        <p:spPr/>
        <p:txBody>
          <a:bodyPr/>
          <a:lstStyle/>
          <a:p>
            <a:pPr algn="ctr"/>
            <a:r>
              <a:rPr lang="en-US" b="1" dirty="0"/>
              <a:t>Conflict is classified into the following four types:</a:t>
            </a:r>
            <a:endParaRPr lang="ru-RU" b="1" dirty="0"/>
          </a:p>
        </p:txBody>
      </p:sp>
      <p:sp>
        <p:nvSpPr>
          <p:cNvPr id="5" name="Объект 4">
            <a:extLst>
              <a:ext uri="{FF2B5EF4-FFF2-40B4-BE49-F238E27FC236}">
                <a16:creationId xmlns:a16="http://schemas.microsoft.com/office/drawing/2014/main" id="{77519837-BF81-48CC-A257-94B0114D621A}"/>
              </a:ext>
            </a:extLst>
          </p:cNvPr>
          <p:cNvSpPr>
            <a:spLocks noGrp="1"/>
          </p:cNvSpPr>
          <p:nvPr>
            <p:ph sz="half" idx="1"/>
          </p:nvPr>
        </p:nvSpPr>
        <p:spPr/>
        <p:txBody>
          <a:bodyPr/>
          <a:lstStyle/>
          <a:p>
            <a:endParaRPr lang="ru-RU"/>
          </a:p>
        </p:txBody>
      </p:sp>
      <p:sp>
        <p:nvSpPr>
          <p:cNvPr id="6" name="Объект 5">
            <a:extLst>
              <a:ext uri="{FF2B5EF4-FFF2-40B4-BE49-F238E27FC236}">
                <a16:creationId xmlns:a16="http://schemas.microsoft.com/office/drawing/2014/main" id="{22295C01-4516-42BD-B07A-623A01CFCD59}"/>
              </a:ext>
            </a:extLst>
          </p:cNvPr>
          <p:cNvSpPr>
            <a:spLocks noGrp="1"/>
          </p:cNvSpPr>
          <p:nvPr>
            <p:ph sz="half" idx="2"/>
          </p:nvPr>
        </p:nvSpPr>
        <p:spPr/>
        <p:txBody>
          <a:bodyPr/>
          <a:lstStyle/>
          <a:p>
            <a:endParaRPr lang="ru-RU" dirty="0"/>
          </a:p>
        </p:txBody>
      </p:sp>
      <p:pic>
        <p:nvPicPr>
          <p:cNvPr id="7" name="Рисунок 6">
            <a:extLst>
              <a:ext uri="{FF2B5EF4-FFF2-40B4-BE49-F238E27FC236}">
                <a16:creationId xmlns:a16="http://schemas.microsoft.com/office/drawing/2014/main" id="{51C73E96-3D84-4843-9617-3DC04B725C71}"/>
              </a:ext>
            </a:extLst>
          </p:cNvPr>
          <p:cNvPicPr>
            <a:picLocks noChangeAspect="1"/>
          </p:cNvPicPr>
          <p:nvPr/>
        </p:nvPicPr>
        <p:blipFill rotWithShape="1">
          <a:blip r:embed="rId3"/>
          <a:srcRect t="17984" b="32248"/>
          <a:stretch/>
        </p:blipFill>
        <p:spPr>
          <a:xfrm>
            <a:off x="267107" y="1825625"/>
            <a:ext cx="11657785" cy="4351337"/>
          </a:xfrm>
          <a:prstGeom prst="rect">
            <a:avLst/>
          </a:prstGeom>
        </p:spPr>
      </p:pic>
    </p:spTree>
    <p:extLst>
      <p:ext uri="{BB962C8B-B14F-4D97-AF65-F5344CB8AC3E}">
        <p14:creationId xmlns:p14="http://schemas.microsoft.com/office/powerpoint/2010/main" val="2752081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E82DCC8E-1886-492C-BE9C-F2CD6C61F81D}"/>
              </a:ext>
            </a:extLst>
          </p:cNvPr>
          <p:cNvSpPr>
            <a:spLocks noGrp="1"/>
          </p:cNvSpPr>
          <p:nvPr>
            <p:ph type="title"/>
          </p:nvPr>
        </p:nvSpPr>
        <p:spPr/>
        <p:txBody>
          <a:bodyPr/>
          <a:lstStyle/>
          <a:p>
            <a:pPr algn="ctr"/>
            <a:r>
              <a:rPr lang="en-US" b="1" dirty="0"/>
              <a:t>Noncompliance</a:t>
            </a:r>
            <a:r>
              <a:rPr lang="en-US" dirty="0"/>
              <a:t> is a great problem facing the health care system.</a:t>
            </a:r>
            <a:endParaRPr lang="ru-RU" dirty="0"/>
          </a:p>
        </p:txBody>
      </p:sp>
      <p:sp>
        <p:nvSpPr>
          <p:cNvPr id="5" name="Объект 4">
            <a:extLst>
              <a:ext uri="{FF2B5EF4-FFF2-40B4-BE49-F238E27FC236}">
                <a16:creationId xmlns:a16="http://schemas.microsoft.com/office/drawing/2014/main" id="{92F69C30-A6D4-44F4-86C7-A39B0D4A0187}"/>
              </a:ext>
            </a:extLst>
          </p:cNvPr>
          <p:cNvSpPr>
            <a:spLocks noGrp="1"/>
          </p:cNvSpPr>
          <p:nvPr>
            <p:ph sz="half" idx="1"/>
          </p:nvPr>
        </p:nvSpPr>
        <p:spPr>
          <a:xfrm>
            <a:off x="838200" y="1825625"/>
            <a:ext cx="5181600" cy="4667250"/>
          </a:xfrm>
        </p:spPr>
        <p:txBody>
          <a:bodyPr>
            <a:normAutofit fontScale="70000" lnSpcReduction="20000"/>
          </a:bodyPr>
          <a:lstStyle/>
          <a:p>
            <a:r>
              <a:rPr lang="en-US" dirty="0"/>
              <a:t>Causes for poor compliance include:</a:t>
            </a:r>
          </a:p>
          <a:p>
            <a:r>
              <a:rPr lang="en-US" dirty="0"/>
              <a:t>Forgetfulness</a:t>
            </a:r>
          </a:p>
          <a:p>
            <a:r>
              <a:rPr lang="en-US" dirty="0"/>
              <a:t>Prescription not collected or not dispensed</a:t>
            </a:r>
          </a:p>
          <a:p>
            <a:pPr lvl="0"/>
            <a:r>
              <a:rPr lang="en-US" dirty="0"/>
              <a:t>Unknown purpose of treatment Perceived lack of effect</a:t>
            </a:r>
            <a:endParaRPr lang="ru-RU" dirty="0"/>
          </a:p>
          <a:p>
            <a:pPr lvl="0"/>
            <a:r>
              <a:rPr lang="en-US" dirty="0"/>
              <a:t>Real or perceived side-effects</a:t>
            </a:r>
            <a:endParaRPr lang="ru-RU" dirty="0"/>
          </a:p>
          <a:p>
            <a:pPr lvl="0"/>
            <a:r>
              <a:rPr lang="en-US" dirty="0"/>
              <a:t>Not clear instructions for administration </a:t>
            </a:r>
            <a:endParaRPr lang="ru-RU" dirty="0"/>
          </a:p>
          <a:p>
            <a:r>
              <a:rPr lang="en-US" dirty="0"/>
              <a:t>Physical difficulty in complying (e.g. opening medicine containers, handling small tablets, swallowing difficulties, travel to place of treatment)</a:t>
            </a:r>
          </a:p>
          <a:p>
            <a:r>
              <a:rPr lang="en-US" dirty="0"/>
              <a:t>Unattractive formulation, such as unpleasant taste</a:t>
            </a:r>
          </a:p>
          <a:p>
            <a:r>
              <a:rPr lang="en-US" dirty="0"/>
              <a:t>Complicated regimen</a:t>
            </a:r>
          </a:p>
          <a:p>
            <a:r>
              <a:rPr lang="en-US" dirty="0"/>
              <a:t>Cost of drugs</a:t>
            </a:r>
            <a:endParaRPr lang="ru-RU" dirty="0"/>
          </a:p>
        </p:txBody>
      </p:sp>
      <p:pic>
        <p:nvPicPr>
          <p:cNvPr id="7" name="Объект 6">
            <a:extLst>
              <a:ext uri="{FF2B5EF4-FFF2-40B4-BE49-F238E27FC236}">
                <a16:creationId xmlns:a16="http://schemas.microsoft.com/office/drawing/2014/main" id="{F19C4BC3-2629-4E03-88D2-AC1CBF892D9F}"/>
              </a:ext>
            </a:extLst>
          </p:cNvPr>
          <p:cNvPicPr>
            <a:picLocks noGrp="1" noChangeAspect="1"/>
          </p:cNvPicPr>
          <p:nvPr>
            <p:ph sz="half" idx="2"/>
          </p:nvPr>
        </p:nvPicPr>
        <p:blipFill>
          <a:blip r:embed="rId3"/>
          <a:stretch>
            <a:fillRect/>
          </a:stretch>
        </p:blipFill>
        <p:spPr>
          <a:xfrm>
            <a:off x="6178447" y="1825625"/>
            <a:ext cx="5169106" cy="4351338"/>
          </a:xfrm>
          <a:prstGeom prst="rect">
            <a:avLst/>
          </a:prstGeom>
        </p:spPr>
      </p:pic>
    </p:spTree>
    <p:extLst>
      <p:ext uri="{BB962C8B-B14F-4D97-AF65-F5344CB8AC3E}">
        <p14:creationId xmlns:p14="http://schemas.microsoft.com/office/powerpoint/2010/main" val="26447145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129AE9C-82A4-45AA-AA46-6858EEB79739}"/>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en-US" b="1" dirty="0"/>
              <a:t>Concordance</a:t>
            </a:r>
            <a:endParaRPr lang="ru-RU" b="1" dirty="0"/>
          </a:p>
        </p:txBody>
      </p:sp>
      <p:sp>
        <p:nvSpPr>
          <p:cNvPr id="5" name="Объект 4">
            <a:extLst>
              <a:ext uri="{FF2B5EF4-FFF2-40B4-BE49-F238E27FC236}">
                <a16:creationId xmlns:a16="http://schemas.microsoft.com/office/drawing/2014/main" id="{8FAEC60E-87D0-47F1-AF4C-AE52BBE952D6}"/>
              </a:ext>
            </a:extLst>
          </p:cNvPr>
          <p:cNvSpPr>
            <a:spLocks noGrp="1"/>
          </p:cNvSpPr>
          <p:nvPr>
            <p:ph sz="half" idx="1"/>
          </p:nvPr>
        </p:nvSpPr>
        <p:spPr/>
        <p:txBody>
          <a:bodyPr>
            <a:normAutofit fontScale="92500" lnSpcReduction="20000"/>
          </a:bodyPr>
          <a:lstStyle/>
          <a:p>
            <a:r>
              <a:rPr lang="en-US" dirty="0"/>
              <a:t>is a current UK NHS initiative to involve the patient in the treatment process and so improve compliance.</a:t>
            </a:r>
            <a:endParaRPr lang="ru-RU" dirty="0"/>
          </a:p>
          <a:p>
            <a:r>
              <a:rPr lang="en-US" dirty="0"/>
              <a:t>The patient is informed about his or her condition and its various treatment options. </a:t>
            </a:r>
            <a:endParaRPr lang="ru-RU" dirty="0"/>
          </a:p>
          <a:p>
            <a:r>
              <a:rPr lang="en-US" dirty="0"/>
              <a:t>He or she is involved with the treatment team in the decision as to which course of action to take, and partially responsible for monitoring and reporting back to the team.</a:t>
            </a:r>
            <a:endParaRPr lang="ru-RU" dirty="0"/>
          </a:p>
        </p:txBody>
      </p:sp>
      <p:pic>
        <p:nvPicPr>
          <p:cNvPr id="7" name="Объект 6">
            <a:extLst>
              <a:ext uri="{FF2B5EF4-FFF2-40B4-BE49-F238E27FC236}">
                <a16:creationId xmlns:a16="http://schemas.microsoft.com/office/drawing/2014/main" id="{1537CD39-FBC2-44B9-9471-BD4A5ADED0D7}"/>
              </a:ext>
            </a:extLst>
          </p:cNvPr>
          <p:cNvPicPr>
            <a:picLocks noGrp="1" noChangeAspect="1"/>
          </p:cNvPicPr>
          <p:nvPr>
            <p:ph sz="half" idx="2"/>
          </p:nvPr>
        </p:nvPicPr>
        <p:blipFill>
          <a:blip r:embed="rId3"/>
          <a:stretch>
            <a:fillRect/>
          </a:stretch>
        </p:blipFill>
        <p:spPr>
          <a:xfrm>
            <a:off x="6172200" y="2274094"/>
            <a:ext cx="5181600" cy="3454400"/>
          </a:xfrm>
          <a:prstGeom prst="rect">
            <a:avLst/>
          </a:prstGeom>
        </p:spPr>
      </p:pic>
    </p:spTree>
    <p:extLst>
      <p:ext uri="{BB962C8B-B14F-4D97-AF65-F5344CB8AC3E}">
        <p14:creationId xmlns:p14="http://schemas.microsoft.com/office/powerpoint/2010/main" val="20245425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904EFCF-44B2-4FED-9562-A2F0B1BDB713}"/>
              </a:ext>
            </a:extLst>
          </p:cNvPr>
          <p:cNvSpPr>
            <a:spLocks noGrp="1"/>
          </p:cNvSpPr>
          <p:nvPr>
            <p:ph type="title"/>
          </p:nvPr>
        </p:nvSpPr>
        <p:spPr/>
        <p:txBody>
          <a:bodyPr/>
          <a:lstStyle/>
          <a:p>
            <a:pPr algn="ctr"/>
            <a:r>
              <a:rPr lang="en-US" b="1" dirty="0"/>
              <a:t>Compliance with treatment is improved by:</a:t>
            </a:r>
            <a:endParaRPr lang="ru-RU" b="1" dirty="0"/>
          </a:p>
        </p:txBody>
      </p:sp>
      <p:sp>
        <p:nvSpPr>
          <p:cNvPr id="5" name="Объект 4">
            <a:extLst>
              <a:ext uri="{FF2B5EF4-FFF2-40B4-BE49-F238E27FC236}">
                <a16:creationId xmlns:a16="http://schemas.microsoft.com/office/drawing/2014/main" id="{F34C7EE2-E575-48E0-B6B8-E7F1B49AEBDC}"/>
              </a:ext>
            </a:extLst>
          </p:cNvPr>
          <p:cNvSpPr>
            <a:spLocks noGrp="1"/>
          </p:cNvSpPr>
          <p:nvPr>
            <p:ph sz="half" idx="1"/>
          </p:nvPr>
        </p:nvSpPr>
        <p:spPr/>
        <p:txBody>
          <a:bodyPr/>
          <a:lstStyle/>
          <a:p>
            <a:endParaRPr lang="en-US" dirty="0"/>
          </a:p>
          <a:p>
            <a:r>
              <a:rPr lang="en-US" dirty="0"/>
              <a:t>Only recommending treatments that are effective in circumstances when they are required</a:t>
            </a:r>
            <a:r>
              <a:rPr lang="ru-RU" dirty="0"/>
              <a:t>.</a:t>
            </a:r>
            <a:endParaRPr lang="en-US" dirty="0"/>
          </a:p>
          <a:p>
            <a:r>
              <a:rPr lang="en-US" dirty="0"/>
              <a:t>Selecting treatments with lower levels of side effect or fewer concerns for long-term use</a:t>
            </a:r>
            <a:r>
              <a:rPr lang="ru-RU" dirty="0"/>
              <a:t>.</a:t>
            </a:r>
          </a:p>
        </p:txBody>
      </p:sp>
      <p:pic>
        <p:nvPicPr>
          <p:cNvPr id="7" name="Объект 6">
            <a:extLst>
              <a:ext uri="{FF2B5EF4-FFF2-40B4-BE49-F238E27FC236}">
                <a16:creationId xmlns:a16="http://schemas.microsoft.com/office/drawing/2014/main" id="{C7DC7466-B65A-4ED1-846D-355A387B18FB}"/>
              </a:ext>
            </a:extLst>
          </p:cNvPr>
          <p:cNvPicPr>
            <a:picLocks noGrp="1" noChangeAspect="1"/>
          </p:cNvPicPr>
          <p:nvPr>
            <p:ph sz="half" idx="2"/>
          </p:nvPr>
        </p:nvPicPr>
        <p:blipFill>
          <a:blip r:embed="rId3"/>
          <a:stretch>
            <a:fillRect/>
          </a:stretch>
        </p:blipFill>
        <p:spPr>
          <a:xfrm>
            <a:off x="6172200" y="2273757"/>
            <a:ext cx="5181600" cy="3455074"/>
          </a:xfrm>
          <a:prstGeom prst="rect">
            <a:avLst/>
          </a:prstGeom>
        </p:spPr>
      </p:pic>
    </p:spTree>
    <p:extLst>
      <p:ext uri="{BB962C8B-B14F-4D97-AF65-F5344CB8AC3E}">
        <p14:creationId xmlns:p14="http://schemas.microsoft.com/office/powerpoint/2010/main" val="1163292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904EFCF-44B2-4FED-9562-A2F0B1BDB713}"/>
              </a:ext>
            </a:extLst>
          </p:cNvPr>
          <p:cNvSpPr>
            <a:spLocks noGrp="1"/>
          </p:cNvSpPr>
          <p:nvPr>
            <p:ph type="title"/>
          </p:nvPr>
        </p:nvSpPr>
        <p:spPr/>
        <p:txBody>
          <a:bodyPr/>
          <a:lstStyle/>
          <a:p>
            <a:pPr algn="ctr"/>
            <a:r>
              <a:rPr lang="en-US" b="1" dirty="0"/>
              <a:t>Compliance with treatment is improved by:</a:t>
            </a:r>
            <a:endParaRPr lang="ru-RU" b="1" dirty="0"/>
          </a:p>
        </p:txBody>
      </p:sp>
      <p:sp>
        <p:nvSpPr>
          <p:cNvPr id="5" name="Объект 4">
            <a:extLst>
              <a:ext uri="{FF2B5EF4-FFF2-40B4-BE49-F238E27FC236}">
                <a16:creationId xmlns:a16="http://schemas.microsoft.com/office/drawing/2014/main" id="{F34C7EE2-E575-48E0-B6B8-E7F1B49AEBDC}"/>
              </a:ext>
            </a:extLst>
          </p:cNvPr>
          <p:cNvSpPr>
            <a:spLocks noGrp="1"/>
          </p:cNvSpPr>
          <p:nvPr>
            <p:ph sz="half" idx="1"/>
          </p:nvPr>
        </p:nvSpPr>
        <p:spPr/>
        <p:txBody>
          <a:bodyPr>
            <a:normAutofit/>
          </a:bodyPr>
          <a:lstStyle/>
          <a:p>
            <a:r>
              <a:rPr lang="en-US" dirty="0"/>
              <a:t>Prescribing the minimum number of different medications, e.g. a patient has two concurrent infections; in this case prescribing a single antibiotic that is sensitive for both bacteria, is better than prescribing two different courses of antibiotics</a:t>
            </a:r>
            <a:endParaRPr lang="ru-RU" dirty="0"/>
          </a:p>
        </p:txBody>
      </p:sp>
      <p:pic>
        <p:nvPicPr>
          <p:cNvPr id="2" name="Объект 1">
            <a:extLst>
              <a:ext uri="{FF2B5EF4-FFF2-40B4-BE49-F238E27FC236}">
                <a16:creationId xmlns:a16="http://schemas.microsoft.com/office/drawing/2014/main" id="{8ABA41A3-ABB3-4CB2-AD5C-6B82A05646A4}"/>
              </a:ext>
            </a:extLst>
          </p:cNvPr>
          <p:cNvPicPr>
            <a:picLocks noGrp="1" noChangeAspect="1"/>
          </p:cNvPicPr>
          <p:nvPr>
            <p:ph sz="half" idx="2"/>
          </p:nvPr>
        </p:nvPicPr>
        <p:blipFill>
          <a:blip r:embed="rId3"/>
          <a:stretch>
            <a:fillRect/>
          </a:stretch>
        </p:blipFill>
        <p:spPr>
          <a:xfrm>
            <a:off x="6172200" y="2281003"/>
            <a:ext cx="5181600" cy="3440582"/>
          </a:xfrm>
          <a:prstGeom prst="rect">
            <a:avLst/>
          </a:prstGeom>
        </p:spPr>
      </p:pic>
    </p:spTree>
    <p:extLst>
      <p:ext uri="{BB962C8B-B14F-4D97-AF65-F5344CB8AC3E}">
        <p14:creationId xmlns:p14="http://schemas.microsoft.com/office/powerpoint/2010/main" val="113046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904EFCF-44B2-4FED-9562-A2F0B1BDB713}"/>
              </a:ext>
            </a:extLst>
          </p:cNvPr>
          <p:cNvSpPr>
            <a:spLocks noGrp="1"/>
          </p:cNvSpPr>
          <p:nvPr>
            <p:ph type="title"/>
          </p:nvPr>
        </p:nvSpPr>
        <p:spPr/>
        <p:txBody>
          <a:bodyPr/>
          <a:lstStyle/>
          <a:p>
            <a:pPr algn="ctr"/>
            <a:r>
              <a:rPr lang="en-US" b="1" dirty="0"/>
              <a:t>Compliance with treatment is improved by:</a:t>
            </a:r>
            <a:endParaRPr lang="ru-RU" b="1" dirty="0"/>
          </a:p>
        </p:txBody>
      </p:sp>
      <p:sp>
        <p:nvSpPr>
          <p:cNvPr id="5" name="Объект 4">
            <a:extLst>
              <a:ext uri="{FF2B5EF4-FFF2-40B4-BE49-F238E27FC236}">
                <a16:creationId xmlns:a16="http://schemas.microsoft.com/office/drawing/2014/main" id="{F34C7EE2-E575-48E0-B6B8-E7F1B49AEBDC}"/>
              </a:ext>
            </a:extLst>
          </p:cNvPr>
          <p:cNvSpPr>
            <a:spLocks noGrp="1"/>
          </p:cNvSpPr>
          <p:nvPr>
            <p:ph sz="half" idx="1"/>
          </p:nvPr>
        </p:nvSpPr>
        <p:spPr/>
        <p:txBody>
          <a:bodyPr>
            <a:normAutofit/>
          </a:bodyPr>
          <a:lstStyle/>
          <a:p>
            <a:r>
              <a:rPr lang="en-US" dirty="0"/>
              <a:t>Simplifying dosage regimen, whether by selecting a different drug or using a sustained release preparation that needs fewer dosages during the day.</a:t>
            </a:r>
          </a:p>
          <a:p>
            <a:r>
              <a:rPr lang="en-US" dirty="0"/>
              <a:t>Explanation of possible side effects and whether it is important to continue with the course of medication regardless of those side effects.</a:t>
            </a:r>
          </a:p>
        </p:txBody>
      </p:sp>
      <p:pic>
        <p:nvPicPr>
          <p:cNvPr id="2" name="Объект 1">
            <a:extLst>
              <a:ext uri="{FF2B5EF4-FFF2-40B4-BE49-F238E27FC236}">
                <a16:creationId xmlns:a16="http://schemas.microsoft.com/office/drawing/2014/main" id="{F9F4B252-46C0-4C58-83B4-D4F47BB2116C}"/>
              </a:ext>
            </a:extLst>
          </p:cNvPr>
          <p:cNvPicPr>
            <a:picLocks noGrp="1" noChangeAspect="1"/>
          </p:cNvPicPr>
          <p:nvPr>
            <p:ph sz="half" idx="2"/>
          </p:nvPr>
        </p:nvPicPr>
        <p:blipFill>
          <a:blip r:embed="rId3"/>
          <a:stretch>
            <a:fillRect/>
          </a:stretch>
        </p:blipFill>
        <p:spPr>
          <a:xfrm>
            <a:off x="6172200" y="2804344"/>
            <a:ext cx="5181600" cy="2393899"/>
          </a:xfrm>
          <a:prstGeom prst="rect">
            <a:avLst/>
          </a:prstGeom>
        </p:spPr>
      </p:pic>
    </p:spTree>
    <p:extLst>
      <p:ext uri="{BB962C8B-B14F-4D97-AF65-F5344CB8AC3E}">
        <p14:creationId xmlns:p14="http://schemas.microsoft.com/office/powerpoint/2010/main" val="2077138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8904EFCF-44B2-4FED-9562-A2F0B1BDB713}"/>
              </a:ext>
            </a:extLst>
          </p:cNvPr>
          <p:cNvSpPr>
            <a:spLocks noGrp="1"/>
          </p:cNvSpPr>
          <p:nvPr>
            <p:ph type="title"/>
          </p:nvPr>
        </p:nvSpPr>
        <p:spPr/>
        <p:txBody>
          <a:bodyPr/>
          <a:lstStyle/>
          <a:p>
            <a:pPr algn="ctr"/>
            <a:r>
              <a:rPr lang="en-US" b="1" dirty="0"/>
              <a:t>Compliance with treatment is improved by:</a:t>
            </a:r>
            <a:endParaRPr lang="ru-RU" b="1" dirty="0"/>
          </a:p>
        </p:txBody>
      </p:sp>
      <p:sp>
        <p:nvSpPr>
          <p:cNvPr id="5" name="Объект 4">
            <a:extLst>
              <a:ext uri="{FF2B5EF4-FFF2-40B4-BE49-F238E27FC236}">
                <a16:creationId xmlns:a16="http://schemas.microsoft.com/office/drawing/2014/main" id="{F34C7EE2-E575-48E0-B6B8-E7F1B49AEBDC}"/>
              </a:ext>
            </a:extLst>
          </p:cNvPr>
          <p:cNvSpPr>
            <a:spLocks noGrp="1"/>
          </p:cNvSpPr>
          <p:nvPr>
            <p:ph sz="half" idx="1"/>
          </p:nvPr>
        </p:nvSpPr>
        <p:spPr>
          <a:xfrm>
            <a:off x="838200" y="1682885"/>
            <a:ext cx="5181600" cy="4494078"/>
          </a:xfrm>
        </p:spPr>
        <p:txBody>
          <a:bodyPr>
            <a:normAutofit fontScale="92500"/>
          </a:bodyPr>
          <a:lstStyle/>
          <a:p>
            <a:r>
              <a:rPr lang="en-US" dirty="0"/>
              <a:t>Advice on minimizing or coping with side effects, e.g. what is better - to take a particular drug on an empty stomach or after food.</a:t>
            </a:r>
          </a:p>
          <a:p>
            <a:r>
              <a:rPr lang="en-US"/>
              <a:t>Developing trust between patients and doctors, patient will not be afraid of being embarrassed if they are unable to take a particular drug, allowing a better alternative medication to be used as a treatment.</a:t>
            </a:r>
            <a:endParaRPr lang="en-US" dirty="0"/>
          </a:p>
        </p:txBody>
      </p:sp>
      <p:pic>
        <p:nvPicPr>
          <p:cNvPr id="2" name="Объект 1">
            <a:extLst>
              <a:ext uri="{FF2B5EF4-FFF2-40B4-BE49-F238E27FC236}">
                <a16:creationId xmlns:a16="http://schemas.microsoft.com/office/drawing/2014/main" id="{92DBB8C1-7562-41EC-A70C-A95BF20BE3C8}"/>
              </a:ext>
            </a:extLst>
          </p:cNvPr>
          <p:cNvPicPr>
            <a:picLocks noGrp="1" noChangeAspect="1"/>
          </p:cNvPicPr>
          <p:nvPr>
            <p:ph sz="half" idx="2"/>
          </p:nvPr>
        </p:nvPicPr>
        <p:blipFill>
          <a:blip r:embed="rId3"/>
          <a:stretch>
            <a:fillRect/>
          </a:stretch>
        </p:blipFill>
        <p:spPr>
          <a:xfrm>
            <a:off x="6172200" y="2276253"/>
            <a:ext cx="5181600" cy="3450082"/>
          </a:xfrm>
          <a:prstGeom prst="rect">
            <a:avLst/>
          </a:prstGeom>
        </p:spPr>
      </p:pic>
    </p:spTree>
    <p:extLst>
      <p:ext uri="{BB962C8B-B14F-4D97-AF65-F5344CB8AC3E}">
        <p14:creationId xmlns:p14="http://schemas.microsoft.com/office/powerpoint/2010/main" val="30780501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lstStyle/>
          <a:p>
            <a:pPr algn="ctr"/>
            <a:r>
              <a:rPr lang="en-US" b="1" dirty="0"/>
              <a:t>Thanks for your attention!</a:t>
            </a:r>
            <a:endParaRPr lang="ru-RU" b="1" dirty="0"/>
          </a:p>
        </p:txBody>
      </p:sp>
      <p:sp>
        <p:nvSpPr>
          <p:cNvPr id="6" name="Текст 5"/>
          <p:cNvSpPr>
            <a:spLocks noGrp="1"/>
          </p:cNvSpPr>
          <p:nvPr>
            <p:ph type="body" idx="1"/>
          </p:nvPr>
        </p:nvSpPr>
        <p:spPr/>
        <p:txBody>
          <a:bodyPr/>
          <a:lstStyle/>
          <a:p>
            <a:endParaRPr lang="ru-RU"/>
          </a:p>
        </p:txBody>
      </p:sp>
      <p:pic>
        <p:nvPicPr>
          <p:cNvPr id="7" name="Рисунок 6"/>
          <p:cNvPicPr>
            <a:picLocks noChangeAspect="1"/>
          </p:cNvPicPr>
          <p:nvPr/>
        </p:nvPicPr>
        <p:blipFill>
          <a:blip r:embed="rId2"/>
          <a:stretch>
            <a:fillRect/>
          </a:stretch>
        </p:blipFill>
        <p:spPr>
          <a:xfrm>
            <a:off x="3642359" y="347662"/>
            <a:ext cx="4619625" cy="3081338"/>
          </a:xfrm>
          <a:prstGeom prst="rect">
            <a:avLst/>
          </a:prstGeom>
        </p:spPr>
      </p:pic>
    </p:spTree>
    <p:extLst>
      <p:ext uri="{BB962C8B-B14F-4D97-AF65-F5344CB8AC3E}">
        <p14:creationId xmlns:p14="http://schemas.microsoft.com/office/powerpoint/2010/main" val="638844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E5C81F7-48DB-4CE8-A33F-BB5FA5A20225}"/>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en-US" b="1" dirty="0"/>
              <a:t>Interpersonal conflict </a:t>
            </a:r>
            <a:endParaRPr lang="ru-RU" b="1" dirty="0"/>
          </a:p>
        </p:txBody>
      </p:sp>
      <p:sp>
        <p:nvSpPr>
          <p:cNvPr id="5" name="Объект 4">
            <a:extLst>
              <a:ext uri="{FF2B5EF4-FFF2-40B4-BE49-F238E27FC236}">
                <a16:creationId xmlns:a16="http://schemas.microsoft.com/office/drawing/2014/main" id="{05E12AE5-103D-4FC5-AA48-C82BD68A9A45}"/>
              </a:ext>
            </a:extLst>
          </p:cNvPr>
          <p:cNvSpPr>
            <a:spLocks noGrp="1"/>
          </p:cNvSpPr>
          <p:nvPr>
            <p:ph sz="half" idx="1"/>
          </p:nvPr>
        </p:nvSpPr>
        <p:spPr/>
        <p:txBody>
          <a:bodyPr>
            <a:normAutofit fontScale="92500" lnSpcReduction="10000"/>
          </a:bodyPr>
          <a:lstStyle/>
          <a:p>
            <a:pPr lvl="0"/>
            <a:r>
              <a:rPr lang="en-US" dirty="0"/>
              <a:t>Interpersonal conflict refers to a conflict between two individuals. </a:t>
            </a:r>
            <a:endParaRPr lang="ru-RU" dirty="0"/>
          </a:p>
          <a:p>
            <a:pPr lvl="0"/>
            <a:r>
              <a:rPr lang="en-US" dirty="0"/>
              <a:t>This type occurs typically due to how people’s personal differences </a:t>
            </a:r>
            <a:endParaRPr lang="ru-RU" dirty="0"/>
          </a:p>
          <a:p>
            <a:pPr lvl="0"/>
            <a:r>
              <a:rPr lang="en-US" dirty="0"/>
              <a:t>We all have varied personalities which usually result in incompatible choices and opinions. </a:t>
            </a:r>
            <a:endParaRPr lang="ru-RU" dirty="0"/>
          </a:p>
          <a:p>
            <a:r>
              <a:rPr lang="en-US" dirty="0"/>
              <a:t>Apparently, it is a natural occurrence which can eventually help in personal growth or developing your relationships with others</a:t>
            </a:r>
            <a:endParaRPr lang="ru-RU" dirty="0"/>
          </a:p>
        </p:txBody>
      </p:sp>
      <p:pic>
        <p:nvPicPr>
          <p:cNvPr id="7" name="Объект 6">
            <a:extLst>
              <a:ext uri="{FF2B5EF4-FFF2-40B4-BE49-F238E27FC236}">
                <a16:creationId xmlns:a16="http://schemas.microsoft.com/office/drawing/2014/main" id="{DD8AAD1D-8921-4C3F-A111-FC8DF911CBB9}"/>
              </a:ext>
            </a:extLst>
          </p:cNvPr>
          <p:cNvPicPr>
            <a:picLocks noGrp="1" noChangeAspect="1"/>
          </p:cNvPicPr>
          <p:nvPr>
            <p:ph sz="half" idx="2"/>
          </p:nvPr>
        </p:nvPicPr>
        <p:blipFill>
          <a:blip r:embed="rId3"/>
          <a:stretch>
            <a:fillRect/>
          </a:stretch>
        </p:blipFill>
        <p:spPr>
          <a:xfrm>
            <a:off x="6172200" y="2271935"/>
            <a:ext cx="5181600" cy="3458718"/>
          </a:xfrm>
          <a:prstGeom prst="rect">
            <a:avLst/>
          </a:prstGeom>
        </p:spPr>
      </p:pic>
    </p:spTree>
    <p:extLst>
      <p:ext uri="{BB962C8B-B14F-4D97-AF65-F5344CB8AC3E}">
        <p14:creationId xmlns:p14="http://schemas.microsoft.com/office/powerpoint/2010/main" val="2533588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C2F60AB-8797-465E-BDA8-3129C2C9010D}"/>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en-US" b="1" dirty="0"/>
              <a:t>Intrapersonal conflict </a:t>
            </a:r>
            <a:endParaRPr lang="ru-RU" b="1" dirty="0"/>
          </a:p>
        </p:txBody>
      </p:sp>
      <p:sp>
        <p:nvSpPr>
          <p:cNvPr id="5" name="Объект 4">
            <a:extLst>
              <a:ext uri="{FF2B5EF4-FFF2-40B4-BE49-F238E27FC236}">
                <a16:creationId xmlns:a16="http://schemas.microsoft.com/office/drawing/2014/main" id="{F046ED12-8E6A-42AF-89AD-75CB71ED724F}"/>
              </a:ext>
            </a:extLst>
          </p:cNvPr>
          <p:cNvSpPr>
            <a:spLocks noGrp="1"/>
          </p:cNvSpPr>
          <p:nvPr>
            <p:ph sz="half" idx="1"/>
          </p:nvPr>
        </p:nvSpPr>
        <p:spPr/>
        <p:txBody>
          <a:bodyPr>
            <a:normAutofit/>
          </a:bodyPr>
          <a:lstStyle/>
          <a:p>
            <a:r>
              <a:rPr lang="en-US" dirty="0"/>
              <a:t>occurs within an individual. </a:t>
            </a:r>
            <a:endParaRPr lang="ru-RU" dirty="0"/>
          </a:p>
          <a:p>
            <a:r>
              <a:rPr lang="en-US" dirty="0"/>
              <a:t>conflict’s experience takes place in the person’s mind. </a:t>
            </a:r>
            <a:endParaRPr lang="ru-RU" dirty="0"/>
          </a:p>
          <a:p>
            <a:r>
              <a:rPr lang="en-US" dirty="0"/>
              <a:t>so that it is a psychological type of a conflict that involves individual’s thoughts, values, principles and emotions.</a:t>
            </a:r>
            <a:endParaRPr lang="ru-RU" dirty="0"/>
          </a:p>
        </p:txBody>
      </p:sp>
      <p:pic>
        <p:nvPicPr>
          <p:cNvPr id="7" name="Объект 6">
            <a:extLst>
              <a:ext uri="{FF2B5EF4-FFF2-40B4-BE49-F238E27FC236}">
                <a16:creationId xmlns:a16="http://schemas.microsoft.com/office/drawing/2014/main" id="{1CC18F4E-4DF4-4FE9-8F90-8038E267EE07}"/>
              </a:ext>
            </a:extLst>
          </p:cNvPr>
          <p:cNvPicPr>
            <a:picLocks noGrp="1" noChangeAspect="1"/>
          </p:cNvPicPr>
          <p:nvPr>
            <p:ph sz="half" idx="2"/>
          </p:nvPr>
        </p:nvPicPr>
        <p:blipFill>
          <a:blip r:embed="rId3"/>
          <a:stretch>
            <a:fillRect/>
          </a:stretch>
        </p:blipFill>
        <p:spPr>
          <a:xfrm>
            <a:off x="6172200" y="2056164"/>
            <a:ext cx="5181600" cy="3890260"/>
          </a:xfrm>
          <a:prstGeom prst="rect">
            <a:avLst/>
          </a:prstGeom>
        </p:spPr>
      </p:pic>
    </p:spTree>
    <p:extLst>
      <p:ext uri="{BB962C8B-B14F-4D97-AF65-F5344CB8AC3E}">
        <p14:creationId xmlns:p14="http://schemas.microsoft.com/office/powerpoint/2010/main" val="4278945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B3D948B1-AD17-4676-BA28-5C39350479BD}"/>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en-US" b="1" dirty="0"/>
              <a:t>Intragroup conflict</a:t>
            </a:r>
            <a:endParaRPr lang="ru-RU" b="1" dirty="0"/>
          </a:p>
        </p:txBody>
      </p:sp>
      <p:sp>
        <p:nvSpPr>
          <p:cNvPr id="5" name="Объект 4">
            <a:extLst>
              <a:ext uri="{FF2B5EF4-FFF2-40B4-BE49-F238E27FC236}">
                <a16:creationId xmlns:a16="http://schemas.microsoft.com/office/drawing/2014/main" id="{0FC0937D-C400-4AFF-9E68-8B9C5DA36740}"/>
              </a:ext>
            </a:extLst>
          </p:cNvPr>
          <p:cNvSpPr>
            <a:spLocks noGrp="1"/>
          </p:cNvSpPr>
          <p:nvPr>
            <p:ph sz="half" idx="1"/>
          </p:nvPr>
        </p:nvSpPr>
        <p:spPr/>
        <p:txBody>
          <a:bodyPr>
            <a:normAutofit fontScale="70000" lnSpcReduction="20000"/>
          </a:bodyPr>
          <a:lstStyle/>
          <a:p>
            <a:r>
              <a:rPr lang="en-US" dirty="0"/>
              <a:t>is a type of conflict that happens among individuals within a team. </a:t>
            </a:r>
            <a:endParaRPr lang="ru-RU" dirty="0"/>
          </a:p>
          <a:p>
            <a:r>
              <a:rPr lang="en-US" dirty="0"/>
              <a:t>The incompatibilities and misunderstandings among these individuals lead to an intragroup conflict. </a:t>
            </a:r>
            <a:endParaRPr lang="ru-RU" dirty="0"/>
          </a:p>
          <a:p>
            <a:r>
              <a:rPr lang="en-US" dirty="0"/>
              <a:t>It is arises from interpersonal disagreements (e.g. team members have different personalities which may lead to conflict) or different views and ideas (e.g. in a presentation, members of the team might find the notions presented by the one presiding to be erroneous due to their differences in opinion). </a:t>
            </a:r>
            <a:endParaRPr lang="ru-RU" dirty="0"/>
          </a:p>
          <a:p>
            <a:r>
              <a:rPr lang="en-US" dirty="0"/>
              <a:t>conflict can be helpful Within a team in decision-making. In this case it will eventually allow team members to reach their objectives as a team.</a:t>
            </a:r>
            <a:endParaRPr lang="ru-RU" dirty="0"/>
          </a:p>
        </p:txBody>
      </p:sp>
      <p:pic>
        <p:nvPicPr>
          <p:cNvPr id="7" name="Объект 6">
            <a:extLst>
              <a:ext uri="{FF2B5EF4-FFF2-40B4-BE49-F238E27FC236}">
                <a16:creationId xmlns:a16="http://schemas.microsoft.com/office/drawing/2014/main" id="{8FB46189-D3A1-4155-9B08-6AF09235FD62}"/>
              </a:ext>
            </a:extLst>
          </p:cNvPr>
          <p:cNvPicPr>
            <a:picLocks noGrp="1" noChangeAspect="1"/>
          </p:cNvPicPr>
          <p:nvPr>
            <p:ph sz="half" idx="2"/>
          </p:nvPr>
        </p:nvPicPr>
        <p:blipFill>
          <a:blip r:embed="rId3"/>
          <a:stretch>
            <a:fillRect/>
          </a:stretch>
        </p:blipFill>
        <p:spPr>
          <a:xfrm>
            <a:off x="6172200" y="2456679"/>
            <a:ext cx="5181600" cy="3089230"/>
          </a:xfrm>
          <a:prstGeom prst="rect">
            <a:avLst/>
          </a:prstGeom>
        </p:spPr>
      </p:pic>
    </p:spTree>
    <p:extLst>
      <p:ext uri="{BB962C8B-B14F-4D97-AF65-F5344CB8AC3E}">
        <p14:creationId xmlns:p14="http://schemas.microsoft.com/office/powerpoint/2010/main" val="2770384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D66D71FA-F162-4DCB-BC03-6FCF5D1348EE}"/>
              </a:ext>
            </a:extLst>
          </p:cNvPr>
          <p:cNvSpPr>
            <a:spLocks noGrp="1"/>
          </p:cNvSpPr>
          <p:nvPr>
            <p:ph type="title"/>
          </p:nvPr>
        </p:nvSpPr>
        <p:spPr/>
        <p:style>
          <a:lnRef idx="1">
            <a:schemeClr val="accent1"/>
          </a:lnRef>
          <a:fillRef idx="2">
            <a:schemeClr val="accent1"/>
          </a:fillRef>
          <a:effectRef idx="1">
            <a:schemeClr val="accent1"/>
          </a:effectRef>
          <a:fontRef idx="minor">
            <a:schemeClr val="dk1"/>
          </a:fontRef>
        </p:style>
        <p:txBody>
          <a:bodyPr/>
          <a:lstStyle/>
          <a:p>
            <a:pPr algn="ctr"/>
            <a:r>
              <a:rPr lang="en-US" b="1" dirty="0"/>
              <a:t>Intergroup conflict </a:t>
            </a:r>
            <a:endParaRPr lang="ru-RU" b="1" dirty="0"/>
          </a:p>
        </p:txBody>
      </p:sp>
      <p:sp>
        <p:nvSpPr>
          <p:cNvPr id="5" name="Объект 4">
            <a:extLst>
              <a:ext uri="{FF2B5EF4-FFF2-40B4-BE49-F238E27FC236}">
                <a16:creationId xmlns:a16="http://schemas.microsoft.com/office/drawing/2014/main" id="{2431E9A2-BA32-4D1C-94E8-898027B0C273}"/>
              </a:ext>
            </a:extLst>
          </p:cNvPr>
          <p:cNvSpPr>
            <a:spLocks noGrp="1"/>
          </p:cNvSpPr>
          <p:nvPr>
            <p:ph sz="half" idx="1"/>
          </p:nvPr>
        </p:nvSpPr>
        <p:spPr/>
        <p:txBody>
          <a:bodyPr>
            <a:normAutofit fontScale="85000" lnSpcReduction="10000"/>
          </a:bodyPr>
          <a:lstStyle/>
          <a:p>
            <a:pPr lvl="0"/>
            <a:r>
              <a:rPr lang="en-US" dirty="0"/>
              <a:t>takes place when a misunderstanding arises among different teams within an organization. </a:t>
            </a:r>
            <a:endParaRPr lang="ru-RU" dirty="0"/>
          </a:p>
          <a:p>
            <a:pPr lvl="0"/>
            <a:r>
              <a:rPr lang="en-US" dirty="0"/>
              <a:t>For example, a sales department of an organization can come into a conflict with a customer support department. </a:t>
            </a:r>
            <a:endParaRPr lang="ru-RU" dirty="0"/>
          </a:p>
          <a:p>
            <a:pPr lvl="0"/>
            <a:r>
              <a:rPr lang="en-US" dirty="0"/>
              <a:t>This may happen due to the varied sets of goals and interests of these different departments. In addition, competition also contributes for intergroup conflict to arise. </a:t>
            </a:r>
            <a:endParaRPr lang="ru-RU" dirty="0"/>
          </a:p>
          <a:p>
            <a:pPr lvl="0"/>
            <a:r>
              <a:rPr lang="en-US" dirty="0"/>
              <a:t>There are other factors which can influence this type of conflict. </a:t>
            </a:r>
            <a:endParaRPr lang="ru-RU" dirty="0"/>
          </a:p>
        </p:txBody>
      </p:sp>
      <p:pic>
        <p:nvPicPr>
          <p:cNvPr id="7" name="Объект 6">
            <a:extLst>
              <a:ext uri="{FF2B5EF4-FFF2-40B4-BE49-F238E27FC236}">
                <a16:creationId xmlns:a16="http://schemas.microsoft.com/office/drawing/2014/main" id="{9F5F3C58-868E-4014-B2CB-82DBE6DA17F9}"/>
              </a:ext>
            </a:extLst>
          </p:cNvPr>
          <p:cNvPicPr>
            <a:picLocks noGrp="1" noChangeAspect="1"/>
          </p:cNvPicPr>
          <p:nvPr>
            <p:ph sz="half" idx="2"/>
          </p:nvPr>
        </p:nvPicPr>
        <p:blipFill>
          <a:blip r:embed="rId3"/>
          <a:stretch>
            <a:fillRect/>
          </a:stretch>
        </p:blipFill>
        <p:spPr>
          <a:xfrm>
            <a:off x="6172200" y="2176939"/>
            <a:ext cx="5181600" cy="3648710"/>
          </a:xfrm>
          <a:prstGeom prst="rect">
            <a:avLst/>
          </a:prstGeom>
        </p:spPr>
      </p:pic>
    </p:spTree>
    <p:extLst>
      <p:ext uri="{BB962C8B-B14F-4D97-AF65-F5344CB8AC3E}">
        <p14:creationId xmlns:p14="http://schemas.microsoft.com/office/powerpoint/2010/main" val="37887030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5983</Words>
  <Application>Microsoft Office PowerPoint</Application>
  <PresentationFormat>Широкоэкранный</PresentationFormat>
  <Paragraphs>460</Paragraphs>
  <Slides>56</Slides>
  <Notes>54</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56</vt:i4>
      </vt:variant>
    </vt:vector>
  </HeadingPairs>
  <TitlesOfParts>
    <vt:vector size="62" baseType="lpstr">
      <vt:lpstr>Arial</vt:lpstr>
      <vt:lpstr>Calibri</vt:lpstr>
      <vt:lpstr>Calibri Light</vt:lpstr>
      <vt:lpstr>Century Gothic</vt:lpstr>
      <vt:lpstr>Times New Roman</vt:lpstr>
      <vt:lpstr>Тема Office</vt:lpstr>
      <vt:lpstr>Prof. V.F. Voino-Yasenetsky KrasSMU, MOH, Russian Federation  Department of Pedagogy and Psychology with the course PO</vt:lpstr>
      <vt:lpstr>Plan of the lecture:</vt:lpstr>
      <vt:lpstr>Презентация PowerPoint</vt:lpstr>
      <vt:lpstr>Conflict</vt:lpstr>
      <vt:lpstr>Conflict is classified into the following four types:</vt:lpstr>
      <vt:lpstr>Interpersonal conflict </vt:lpstr>
      <vt:lpstr>Intrapersonal conflict </vt:lpstr>
      <vt:lpstr>Intragroup conflict</vt:lpstr>
      <vt:lpstr>Intergroup conflict </vt:lpstr>
      <vt:lpstr>Researchers in the field of psychology distinguish five types of behavior in a conflict situation</vt:lpstr>
      <vt:lpstr>Cooperation</vt:lpstr>
      <vt:lpstr>Compromise</vt:lpstr>
      <vt:lpstr>Disregard</vt:lpstr>
      <vt:lpstr>Rivalry</vt:lpstr>
      <vt:lpstr>Adaptation</vt:lpstr>
      <vt:lpstr>Conflict resolution </vt:lpstr>
      <vt:lpstr>What is conflict management?</vt:lpstr>
      <vt:lpstr>Use the 5 conflict management styles</vt:lpstr>
      <vt:lpstr>Презентация PowerPoint</vt:lpstr>
      <vt:lpstr>Презентация PowerPoint</vt:lpstr>
      <vt:lpstr>Why is interpersonal communication important?</vt:lpstr>
      <vt:lpstr>Interpersonal communication </vt:lpstr>
      <vt:lpstr>Interpersonal communication </vt:lpstr>
      <vt:lpstr>Interpersonal skills</vt:lpstr>
      <vt:lpstr>Презентация PowerPoint</vt:lpstr>
      <vt:lpstr>Презентация PowerPoint</vt:lpstr>
      <vt:lpstr>What is a small group in psychology?</vt:lpstr>
      <vt:lpstr>How many participants should be in such a small group?</vt:lpstr>
      <vt:lpstr>A collective </vt:lpstr>
      <vt:lpstr>The comradery of the team largely depends on the stages of its development:</vt:lpstr>
      <vt:lpstr>The second stage is ‘conflict’</vt:lpstr>
      <vt:lpstr>The third stage of ‘experimentation’</vt:lpstr>
      <vt:lpstr>The fourth stage is  ‘problem solving experience’</vt:lpstr>
      <vt:lpstr>The fifth stage is ‘strong ties formation’</vt:lpstr>
      <vt:lpstr> What Is Leadership?</vt:lpstr>
      <vt:lpstr>An effective leader is a person who does the following:</vt:lpstr>
      <vt:lpstr>Let’s look at three broad leadership types</vt:lpstr>
      <vt:lpstr>Laissez-faire</vt:lpstr>
      <vt:lpstr>An authoritarian leadership style </vt:lpstr>
      <vt:lpstr>The democratic style of leadership </vt:lpstr>
      <vt:lpstr>Презентация PowerPoint</vt:lpstr>
      <vt:lpstr>The relationship between a doctor and an average medical staff</vt:lpstr>
      <vt:lpstr>The effectiveness of the doctor's practical activity largely depends </vt:lpstr>
      <vt:lpstr>What models of relations between medical professionals and patients exist today in medicine?</vt:lpstr>
      <vt:lpstr>A model of a technical type</vt:lpstr>
      <vt:lpstr>A model of the collegial type</vt:lpstr>
      <vt:lpstr>A contract-type model</vt:lpstr>
      <vt:lpstr>Презентация PowerPoint</vt:lpstr>
      <vt:lpstr>Compliance</vt:lpstr>
      <vt:lpstr>Noncompliance is a great problem facing the health care system.</vt:lpstr>
      <vt:lpstr>Concordance</vt:lpstr>
      <vt:lpstr>Compliance with treatment is improved by:</vt:lpstr>
      <vt:lpstr>Compliance with treatment is improved by:</vt:lpstr>
      <vt:lpstr>Compliance with treatment is improved by:</vt:lpstr>
      <vt:lpstr>Compliance with treatment is improved by:</vt:lpstr>
      <vt:lpstr>Thanks for your attention!</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No. 4 Topic: Interpersonal interaction in professional activity</dc:title>
  <dc:creator>Ольга Корнилова</dc:creator>
  <cp:lastModifiedBy>Ольга Корнилова</cp:lastModifiedBy>
  <cp:revision>44</cp:revision>
  <dcterms:created xsi:type="dcterms:W3CDTF">2021-06-06T14:52:41Z</dcterms:created>
  <dcterms:modified xsi:type="dcterms:W3CDTF">2021-09-04T16:47:51Z</dcterms:modified>
</cp:coreProperties>
</file>