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6" r:id="rId23"/>
    <p:sldId id="287" r:id="rId24"/>
    <p:sldId id="288" r:id="rId25"/>
    <p:sldId id="289" r:id="rId26"/>
    <p:sldId id="291" r:id="rId27"/>
    <p:sldId id="297" r:id="rId28"/>
    <p:sldId id="298" r:id="rId29"/>
    <p:sldId id="299" r:id="rId30"/>
    <p:sldId id="300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5" r:id="rId44"/>
    <p:sldId id="322" r:id="rId45"/>
    <p:sldId id="325" r:id="rId46"/>
    <p:sldId id="326" r:id="rId47"/>
    <p:sldId id="339" r:id="rId48"/>
    <p:sldId id="341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6" r:id="rId61"/>
    <p:sldId id="358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3" r:id="rId70"/>
    <p:sldId id="374" r:id="rId71"/>
    <p:sldId id="375" r:id="rId72"/>
    <p:sldId id="379" r:id="rId73"/>
    <p:sldId id="380" r:id="rId74"/>
    <p:sldId id="382" r:id="rId75"/>
    <p:sldId id="383" r:id="rId7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DBF39-E24A-43F4-B931-AFE172E015C8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2191-861F-4CEA-BE86-35201351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2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973FC3-81E2-4941-AD8D-9479B5FACA6C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Оценка состояния церебральной перфузии возможна при изучении артериального притока и венозного оттока в сосудах как на экстра- так и на интракраниальном уровнях.</a:t>
            </a:r>
          </a:p>
          <a:p>
            <a:r>
              <a:rPr lang="ru-RU" altLang="ru-RU" smtClean="0"/>
              <a:t>Исследование начинается с осмотра дистального сегмента брахиоцефального ствола, подключичных артерий и общих сонных артерий.</a:t>
            </a:r>
          </a:p>
        </p:txBody>
      </p:sp>
    </p:spTree>
    <p:extLst>
      <p:ext uri="{BB962C8B-B14F-4D97-AF65-F5344CB8AC3E}">
        <p14:creationId xmlns:p14="http://schemas.microsoft.com/office/powerpoint/2010/main" val="122157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C41AE0-6D0C-47E6-9A23-8B2517F54542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Транскраниальное исследование проводится в участках черепа с естественной тонкостью костей, т.е. костное окно.</a:t>
            </a:r>
          </a:p>
          <a:p>
            <a:r>
              <a:rPr lang="ru-RU" altLang="ru-RU" smtClean="0"/>
              <a:t>С увеличением возраста информативность уменьшается. Кроме этого, по некоторым данным, атрофия вещества головного мозга так же сопровождается ухудшением транстемпорального  исследования кровотока. Тем не менее, оценить мозговой кровоток удается у 85% мужчин и у 45% женщин старше 70 лет. Качество транскраниальной визуализации можно улучшить за счет уменьшения глубины инсонации, размера цветового окна и изменения частоты повторения импульсов (ЧПИ). 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18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0CA87A-8AB2-4D07-8853-2487C75853D9}" type="slidenum">
              <a:rPr lang="ru-RU" altLang="ru-RU"/>
              <a:pPr eaLnBrk="1" hangingPunct="1"/>
              <a:t>47</a:t>
            </a:fld>
            <a:endParaRPr lang="ru-RU" altLang="ru-RU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ЗМА выделяют 4 сегмента, но в практической деятельности условно ЗМА делят на «допплеровский сонографический» сегментР1 с током крови к датчику и «допплеровский сонографический СЕГМЕНТ» Р2 с током крови от датчика.</a:t>
            </a:r>
          </a:p>
        </p:txBody>
      </p:sp>
    </p:spTree>
    <p:extLst>
      <p:ext uri="{BB962C8B-B14F-4D97-AF65-F5344CB8AC3E}">
        <p14:creationId xmlns:p14="http://schemas.microsoft.com/office/powerpoint/2010/main" val="232594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4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0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4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BEF53-D6C1-41D3-8787-84BD40A147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93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CF8D6-1CA9-4BA1-A07E-DCCEDEF99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51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A96C5-9676-41A8-BE46-7D4F7DECD8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1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2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8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3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3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0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7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582C-DC91-42A6-8C70-EAD8FBA3A6C9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F005-E569-4667-A593-A4B71574C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0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2852738"/>
            <a:ext cx="7772400" cy="1555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>
                <a:solidFill>
                  <a:schemeClr val="hlink"/>
                </a:solidFill>
              </a:rPr>
              <a:t>УЛЬТРАЗВУКОВОЕ ИССЛЕДОВАНИЕ СОСУДОВ ГОЛОВНОГО МОЗГА.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516530" y="5127625"/>
            <a:ext cx="3527425" cy="15850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ЛИТЕРАТУРА:</a:t>
            </a:r>
            <a:endParaRPr lang="ru-RU" altLang="ru-RU" sz="800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altLang="ru-RU" sz="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В.Г. ЛЕЛЮК, С.Э. ЛЕЛЮК</a:t>
            </a:r>
            <a:r>
              <a:rPr lang="ru-RU" altLang="ru-RU" sz="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«УЛЬТРАЗВУКОВАЯ АНГИОЛОГИЯ» 2007;</a:t>
            </a:r>
          </a:p>
          <a:p>
            <a:r>
              <a:rPr lang="ru-RU" altLang="ru-RU" sz="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Г.И. КУНЦЕВИЧ</a:t>
            </a:r>
            <a:r>
              <a:rPr lang="ru-RU" altLang="ru-RU" sz="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«УЛЬТРАЗВУКОВЫЕ МЕТОДЫ В ИССЛЕДОВАНИИ ВЕТВЕЙ ДУГИ АОРТЫ» 2006;</a:t>
            </a:r>
          </a:p>
          <a:p>
            <a:r>
              <a:rPr lang="ru-RU" altLang="ru-RU" sz="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Ю.М. НИКИТИН</a:t>
            </a:r>
            <a:r>
              <a:rPr lang="ru-RU" altLang="ru-RU" sz="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«УЛЬТРАЗВУКОВАЯ ДОППЛЕРОВСКАЯ ДИАГНОСТИКА В КЛИНИКЕ» 2004.</a:t>
            </a:r>
          </a:p>
          <a:p>
            <a:r>
              <a:rPr lang="ru-RU" altLang="ru-RU" sz="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Н.В. ТЕМЕРОВА, </a:t>
            </a:r>
            <a:r>
              <a:rPr lang="ru-RU" altLang="ru-RU" sz="8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кмн</a:t>
            </a:r>
            <a:r>
              <a:rPr lang="ru-RU" altLang="ru-RU" sz="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, </a:t>
            </a:r>
            <a:r>
              <a:rPr lang="ru-RU" altLang="ru-RU" sz="8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КрасГМУ</a:t>
            </a:r>
            <a:r>
              <a:rPr lang="ru-RU" altLang="ru-RU" sz="8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</a:p>
          <a:p>
            <a:r>
              <a:rPr lang="ru-RU" altLang="ru-RU" sz="1050" dirty="0"/>
              <a:t>Хосе М. </a:t>
            </a:r>
            <a:r>
              <a:rPr lang="ru-RU" altLang="ru-RU" sz="1050" dirty="0" err="1"/>
              <a:t>Вальдуэза</a:t>
            </a:r>
            <a:r>
              <a:rPr lang="ru-RU" altLang="ru-RU" sz="1050" dirty="0"/>
              <a:t>, Стефан Й. </a:t>
            </a:r>
            <a:r>
              <a:rPr lang="ru-RU" altLang="ru-RU" sz="1050" dirty="0" err="1"/>
              <a:t>Шрайбер</a:t>
            </a:r>
            <a:r>
              <a:rPr lang="ru-RU" altLang="ru-RU" sz="1050" dirty="0"/>
              <a:t> </a:t>
            </a:r>
            <a:r>
              <a:rPr lang="en-US" altLang="ru-RU" sz="1050" dirty="0"/>
              <a:t>at al</a:t>
            </a:r>
            <a:r>
              <a:rPr lang="ru-RU" altLang="ru-RU" sz="1050" dirty="0"/>
              <a:t>. 2012. </a:t>
            </a:r>
          </a:p>
          <a:p>
            <a:endParaRPr lang="ru-RU" altLang="ru-RU" sz="105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altLang="ru-RU" sz="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27" y="363085"/>
            <a:ext cx="1544638" cy="194468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0189" y="-171450"/>
            <a:ext cx="1317625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/>
              <a:t>ВСА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05228" y="1968774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Интракраниальный</a:t>
            </a:r>
            <a:r>
              <a:rPr lang="ru-RU" dirty="0" smtClean="0"/>
              <a:t> отдел делится на три отрезка –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внутрикостный </a:t>
            </a:r>
            <a:r>
              <a:rPr lang="ru-RU" dirty="0" smtClean="0"/>
              <a:t>(каменистый, проходит внутри пирамиды височной кости),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сифон</a:t>
            </a:r>
            <a:r>
              <a:rPr lang="ru-RU" b="1" u="sng" dirty="0" smtClean="0"/>
              <a:t> </a:t>
            </a:r>
            <a:r>
              <a:rPr lang="ru-RU" dirty="0" smtClean="0"/>
              <a:t>(пещеристый, в полости черепа, делает </a:t>
            </a:r>
            <a:r>
              <a:rPr lang="en-US" dirty="0" smtClean="0"/>
              <a:t>S</a:t>
            </a:r>
            <a:r>
              <a:rPr lang="ru-RU" dirty="0" smtClean="0"/>
              <a:t>-образный изгиб, дает </a:t>
            </a:r>
            <a:r>
              <a:rPr lang="ru-RU" u="sng" dirty="0" smtClean="0"/>
              <a:t>первую</a:t>
            </a:r>
            <a:r>
              <a:rPr lang="ru-RU" dirty="0" smtClean="0"/>
              <a:t> ветвь – глазную артерию) и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мозговой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19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/>
              <a:t>Мозговой отрезок ВСА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03388" y="1196976"/>
            <a:ext cx="8723312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ВСА проходит через  твердую мозговую оболочку, попадает в субарахноидальное пространство, откуда начинается самый короткий отрезок до места деления ее на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среднюю</a:t>
            </a:r>
            <a:r>
              <a:rPr lang="ru-RU" dirty="0" smtClean="0"/>
              <a:t> (СМА) и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переднюю</a:t>
            </a:r>
            <a:r>
              <a:rPr lang="ru-RU" dirty="0" smtClean="0"/>
              <a:t> (ПМА) мозговые артерии.</a:t>
            </a:r>
          </a:p>
        </p:txBody>
      </p:sp>
    </p:spTree>
    <p:extLst>
      <p:ext uri="{BB962C8B-B14F-4D97-AF65-F5344CB8AC3E}">
        <p14:creationId xmlns:p14="http://schemas.microsoft.com/office/powerpoint/2010/main" val="21099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3600" b="1" u="sng" dirty="0">
                <a:solidFill>
                  <a:schemeClr val="hlink"/>
                </a:solidFill>
              </a:rPr>
              <a:t>Позвоночная артерия</a:t>
            </a:r>
            <a:r>
              <a:rPr lang="ru-RU" altLang="ru-RU" sz="3600" dirty="0">
                <a:solidFill>
                  <a:schemeClr val="hlink"/>
                </a:solidFill>
              </a:rPr>
              <a:t> (ПА) </a:t>
            </a:r>
            <a:r>
              <a:rPr lang="ru-RU" altLang="ru-RU" sz="3600" dirty="0" smtClean="0">
                <a:solidFill>
                  <a:schemeClr val="hlink"/>
                </a:solidFill>
              </a:rPr>
              <a:t/>
            </a:r>
            <a:br>
              <a:rPr lang="ru-RU" altLang="ru-RU" sz="3600" dirty="0" smtClean="0">
                <a:solidFill>
                  <a:schemeClr val="hlink"/>
                </a:solidFill>
              </a:rPr>
            </a:br>
            <a:r>
              <a:rPr lang="ru-RU" altLang="ru-RU" sz="2400" dirty="0" smtClean="0">
                <a:solidFill>
                  <a:schemeClr val="hlink"/>
                </a:solidFill>
              </a:rPr>
              <a:t>экстракраниальный </a:t>
            </a:r>
            <a:r>
              <a:rPr lang="ru-RU" altLang="ru-RU" sz="2400" dirty="0">
                <a:solidFill>
                  <a:schemeClr val="hlink"/>
                </a:solidFill>
              </a:rPr>
              <a:t>отдел.</a:t>
            </a:r>
            <a:endParaRPr lang="ru-RU" altLang="ru-RU" sz="2400" b="1" u="sng" dirty="0">
              <a:solidFill>
                <a:schemeClr val="hlink"/>
              </a:solidFill>
            </a:endParaRPr>
          </a:p>
        </p:txBody>
      </p:sp>
      <p:pic>
        <p:nvPicPr>
          <p:cNvPr id="16387" name="Picture 3" descr="mso2315C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7" t="13474" r="6433" b="53554"/>
          <a:stretch>
            <a:fillRect/>
          </a:stretch>
        </p:blipFill>
        <p:spPr bwMode="auto">
          <a:xfrm>
            <a:off x="2063750" y="1125539"/>
            <a:ext cx="39830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00826" y="4005263"/>
            <a:ext cx="36607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1-дуга аорты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2-плечеголовной ствол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3-правая подключичная артерия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4-правая позвоночная артерия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5-правая ВСА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6-правая НСА</a:t>
            </a:r>
          </a:p>
        </p:txBody>
      </p:sp>
      <p:pic>
        <p:nvPicPr>
          <p:cNvPr id="16389" name="Picture 5" descr="mso5B1E2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60457" r="18556" b="-761"/>
          <a:stretch>
            <a:fillRect/>
          </a:stretch>
        </p:blipFill>
        <p:spPr bwMode="auto">
          <a:xfrm>
            <a:off x="6888163" y="1341439"/>
            <a:ext cx="28067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9207" y="2089150"/>
            <a:ext cx="5363798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cs typeface="Arial" panose="020B0604020202020204" pitchFamily="34" charset="0"/>
              </a:rPr>
              <a:t>В ПА различают четыре основных сегмента: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r>
              <a:rPr lang="ru-RU" altLang="ru-RU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ru-RU" altLang="ru-RU" sz="1600" dirty="0">
                <a:cs typeface="Arial" panose="020B0604020202020204" pitchFamily="34" charset="0"/>
              </a:rPr>
              <a:t> – от устья до входа в костный канал, образованный поперечными отростками шейных позвонков.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r>
              <a:rPr lang="ru-RU" altLang="ru-RU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ru-RU" altLang="ru-RU" dirty="0">
                <a:cs typeface="Arial" panose="020B0604020202020204" pitchFamily="34" charset="0"/>
              </a:rPr>
              <a:t> – от  </a:t>
            </a:r>
            <a:r>
              <a:rPr lang="en-US" altLang="ru-RU" dirty="0">
                <a:cs typeface="Arial" panose="020B0604020202020204" pitchFamily="34" charset="0"/>
              </a:rPr>
              <a:t>VI </a:t>
            </a:r>
            <a:r>
              <a:rPr lang="ru-RU" altLang="ru-RU" dirty="0">
                <a:cs typeface="Arial" panose="020B0604020202020204" pitchFamily="34" charset="0"/>
              </a:rPr>
              <a:t>до </a:t>
            </a:r>
            <a:r>
              <a:rPr lang="en-US" altLang="ru-RU" dirty="0">
                <a:cs typeface="Arial" panose="020B0604020202020204" pitchFamily="34" charset="0"/>
              </a:rPr>
              <a:t>II </a:t>
            </a:r>
            <a:r>
              <a:rPr lang="ru-RU" altLang="ru-RU" dirty="0">
                <a:cs typeface="Arial" panose="020B0604020202020204" pitchFamily="34" charset="0"/>
              </a:rPr>
              <a:t>шейного позвонка.</a:t>
            </a:r>
            <a:endParaRPr lang="en-US" altLang="ru-RU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FF0000"/>
                </a:solidFill>
                <a:cs typeface="Arial" panose="020B0604020202020204" pitchFamily="34" charset="0"/>
              </a:rPr>
              <a:t>V3</a:t>
            </a:r>
            <a:r>
              <a:rPr lang="en-US" altLang="ru-RU" dirty="0">
                <a:cs typeface="Arial" panose="020B0604020202020204" pitchFamily="34" charset="0"/>
              </a:rPr>
              <a:t> – </a:t>
            </a:r>
            <a:r>
              <a:rPr lang="ru-RU" altLang="ru-RU" dirty="0">
                <a:cs typeface="Arial" panose="020B0604020202020204" pitchFamily="34" charset="0"/>
              </a:rPr>
              <a:t>от </a:t>
            </a:r>
            <a:r>
              <a:rPr lang="en-US" altLang="ru-RU" dirty="0">
                <a:cs typeface="Arial" panose="020B0604020202020204" pitchFamily="34" charset="0"/>
              </a:rPr>
              <a:t>II</a:t>
            </a:r>
            <a:r>
              <a:rPr lang="ru-RU" altLang="ru-RU" dirty="0">
                <a:cs typeface="Arial" panose="020B0604020202020204" pitchFamily="34" charset="0"/>
              </a:rPr>
              <a:t> шейного позвонка до большого затылочного отверстия.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r>
              <a:rPr lang="ru-RU" altLang="ru-RU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ru-RU" altLang="ru-RU" dirty="0">
                <a:cs typeface="Arial" panose="020B0604020202020204" pitchFamily="34" charset="0"/>
              </a:rPr>
              <a:t> – до образования основной артерии.</a:t>
            </a:r>
          </a:p>
          <a:p>
            <a:pPr eaLnBrk="1" hangingPunct="1">
              <a:spcBef>
                <a:spcPct val="50000"/>
              </a:spcBef>
            </a:pP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0" y="6348549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В.Г., 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С.В.</a:t>
            </a:r>
            <a:endParaRPr lang="ru-RU" sz="1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44550" y="402590"/>
            <a:ext cx="828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Arial" panose="020B0604020202020204" pitchFamily="34" charset="0"/>
              </a:rPr>
              <a:t>ПОЗВОНОЧНАЯ  АРТЕРИЯ ЯВЛЯЕТСЯ ПЕРВОЙ И САМОЙ КРУПНОЙ ВЕТВЬЮ ПОДКЛЮЧИЧНОЙ АРТЕРИИ.</a:t>
            </a:r>
          </a:p>
        </p:txBody>
      </p:sp>
    </p:spTree>
    <p:extLst>
      <p:ext uri="{BB962C8B-B14F-4D97-AF65-F5344CB8AC3E}">
        <p14:creationId xmlns:p14="http://schemas.microsoft.com/office/powerpoint/2010/main" val="2912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ВИЛЛИЗИЕВ КРУГ.</a:t>
            </a:r>
          </a:p>
        </p:txBody>
      </p:sp>
      <p:pic>
        <p:nvPicPr>
          <p:cNvPr id="20483" name="Picture 3" descr="mso3E092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9" t="3741" r="51959" b="7608"/>
          <a:stretch>
            <a:fillRect/>
          </a:stretch>
        </p:blipFill>
        <p:spPr bwMode="auto">
          <a:xfrm>
            <a:off x="2495550" y="1628775"/>
            <a:ext cx="25098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mso3E09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8" t="1871" r="291" b="17006"/>
          <a:stretch>
            <a:fillRect/>
          </a:stretch>
        </p:blipFill>
        <p:spPr bwMode="auto">
          <a:xfrm>
            <a:off x="6311900" y="1628775"/>
            <a:ext cx="29543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4114" y="4581526"/>
            <a:ext cx="266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000">
                <a:cs typeface="Arial" panose="020B0604020202020204" pitchFamily="34" charset="0"/>
              </a:rPr>
              <a:t>НЕЙРОХИРУРГИЧЕСКИЙ  </a:t>
            </a:r>
            <a:r>
              <a:rPr lang="ru-RU" altLang="ru-RU" sz="1000"/>
              <a:t>АТЛАС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92313" y="5373688"/>
            <a:ext cx="8280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10199"/>
                  </a:outerShdw>
                </a:effectLst>
                <a:cs typeface="Arial" pitchFamily="34" charset="0"/>
              </a:rPr>
              <a:t>На основании головного мозга располагается система артерий в виде многоугольника - </a:t>
            </a:r>
            <a:r>
              <a:rPr lang="ru-RU" b="1" u="sng">
                <a:effectLst>
                  <a:outerShdw blurRad="38100" dist="38100" dir="2700000" algn="tl">
                    <a:srgbClr val="010199"/>
                  </a:outerShdw>
                </a:effectLst>
                <a:cs typeface="Arial" pitchFamily="34" charset="0"/>
              </a:rPr>
              <a:t>Виллизиев круг.</a:t>
            </a:r>
          </a:p>
          <a:p>
            <a:pPr>
              <a:spcBef>
                <a:spcPct val="50000"/>
              </a:spcBef>
              <a:defRPr/>
            </a:pPr>
            <a:endParaRPr 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65864" y="1"/>
            <a:ext cx="4402137" cy="9191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ВИЛЛИЗИЕВ КРУГ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err="1" smtClean="0"/>
              <a:t>Виллизиев</a:t>
            </a:r>
            <a:r>
              <a:rPr lang="ru-RU" dirty="0" smtClean="0"/>
              <a:t> круг образуется из </a:t>
            </a:r>
            <a:r>
              <a:rPr lang="ru-RU" dirty="0" smtClean="0">
                <a:solidFill>
                  <a:srgbClr val="FF0000"/>
                </a:solidFill>
              </a:rPr>
              <a:t>сонных</a:t>
            </a:r>
            <a:r>
              <a:rPr lang="ru-RU" dirty="0" smtClean="0"/>
              <a:t> (передний бассейн) и </a:t>
            </a:r>
            <a:r>
              <a:rPr lang="ru-RU" dirty="0" smtClean="0">
                <a:solidFill>
                  <a:srgbClr val="FF0000"/>
                </a:solidFill>
              </a:rPr>
              <a:t>позвоночных</a:t>
            </a:r>
            <a:r>
              <a:rPr lang="ru-RU" dirty="0" smtClean="0"/>
              <a:t> (задний бассейн) артерий.</a:t>
            </a:r>
          </a:p>
        </p:txBody>
      </p:sp>
    </p:spTree>
    <p:extLst>
      <p:ext uri="{BB962C8B-B14F-4D97-AF65-F5344CB8AC3E}">
        <p14:creationId xmlns:p14="http://schemas.microsoft.com/office/powerpoint/2010/main" val="33114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mso58378"/>
          <p:cNvPicPr>
            <a:picLocks noChangeAspect="1" noChangeArrowheads="1"/>
          </p:cNvPicPr>
          <p:nvPr/>
        </p:nvPicPr>
        <p:blipFill>
          <a:blip r:embed="rId2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5211" r="73653" b="69293"/>
          <a:stretch>
            <a:fillRect/>
          </a:stretch>
        </p:blipFill>
        <p:spPr bwMode="auto">
          <a:xfrm>
            <a:off x="4079876" y="1052513"/>
            <a:ext cx="6588125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37563" y="0"/>
            <a:ext cx="3754437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Виллизиев круг</a:t>
            </a:r>
          </a:p>
        </p:txBody>
      </p:sp>
      <p:pic>
        <p:nvPicPr>
          <p:cNvPr id="22533" name="Picture 6" descr="mso3E092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8" t="1871" r="291" b="17006"/>
          <a:stretch>
            <a:fillRect/>
          </a:stretch>
        </p:blipFill>
        <p:spPr bwMode="auto">
          <a:xfrm>
            <a:off x="1274764" y="692150"/>
            <a:ext cx="16891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8472489" y="2205038"/>
            <a:ext cx="7191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ПМА</a:t>
            </a:r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4440238" y="1484313"/>
            <a:ext cx="192246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/>
              <a:t>Передняя</a:t>
            </a:r>
          </a:p>
          <a:p>
            <a:pPr algn="ctr" eaLnBrk="1" hangingPunct="1"/>
            <a:r>
              <a:rPr lang="ru-RU" altLang="ru-RU" sz="1200"/>
              <a:t>соединительная артерия</a:t>
            </a:r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6311901" y="2060576"/>
            <a:ext cx="1008063" cy="3603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H="1">
            <a:off x="7967664" y="2565401"/>
            <a:ext cx="649287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Oval 13"/>
          <p:cNvSpPr>
            <a:spLocks noChangeArrowheads="1"/>
          </p:cNvSpPr>
          <p:nvPr/>
        </p:nvSpPr>
        <p:spPr bwMode="auto">
          <a:xfrm>
            <a:off x="4295775" y="3716339"/>
            <a:ext cx="914400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СМА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 flipV="1">
            <a:off x="5016500" y="3500438"/>
            <a:ext cx="215900" cy="3603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Oval 16"/>
          <p:cNvSpPr>
            <a:spLocks noChangeArrowheads="1"/>
          </p:cNvSpPr>
          <p:nvPr/>
        </p:nvSpPr>
        <p:spPr bwMode="auto">
          <a:xfrm>
            <a:off x="5232400" y="5300663"/>
            <a:ext cx="9144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ЗМА</a:t>
            </a:r>
          </a:p>
        </p:txBody>
      </p:sp>
      <p:sp>
        <p:nvSpPr>
          <p:cNvPr id="22542" name="Line 18"/>
          <p:cNvSpPr>
            <a:spLocks noChangeShapeType="1"/>
          </p:cNvSpPr>
          <p:nvPr/>
        </p:nvSpPr>
        <p:spPr bwMode="auto">
          <a:xfrm flipV="1">
            <a:off x="5951539" y="5084764"/>
            <a:ext cx="720725" cy="5032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3" name="Oval 19"/>
          <p:cNvSpPr>
            <a:spLocks noChangeArrowheads="1"/>
          </p:cNvSpPr>
          <p:nvPr/>
        </p:nvSpPr>
        <p:spPr bwMode="auto">
          <a:xfrm>
            <a:off x="8328026" y="5013325"/>
            <a:ext cx="1922463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/>
              <a:t>Задняя</a:t>
            </a:r>
          </a:p>
          <a:p>
            <a:pPr algn="ctr" eaLnBrk="1" hangingPunct="1"/>
            <a:r>
              <a:rPr lang="ru-RU" altLang="ru-RU" sz="1200"/>
              <a:t>соединительная артерия</a:t>
            </a:r>
          </a:p>
        </p:txBody>
      </p:sp>
      <p:sp>
        <p:nvSpPr>
          <p:cNvPr id="22544" name="Line 20"/>
          <p:cNvSpPr>
            <a:spLocks noChangeShapeType="1"/>
          </p:cNvSpPr>
          <p:nvPr/>
        </p:nvSpPr>
        <p:spPr bwMode="auto">
          <a:xfrm flipH="1" flipV="1">
            <a:off x="9048750" y="4221163"/>
            <a:ext cx="215900" cy="10080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5" name="Oval 21"/>
          <p:cNvSpPr>
            <a:spLocks noChangeArrowheads="1"/>
          </p:cNvSpPr>
          <p:nvPr/>
        </p:nvSpPr>
        <p:spPr bwMode="auto">
          <a:xfrm>
            <a:off x="5951538" y="6021389"/>
            <a:ext cx="10080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ОА</a:t>
            </a:r>
          </a:p>
        </p:txBody>
      </p:sp>
      <p:sp>
        <p:nvSpPr>
          <p:cNvPr id="22546" name="Line 23"/>
          <p:cNvSpPr>
            <a:spLocks noChangeShapeType="1"/>
          </p:cNvSpPr>
          <p:nvPr/>
        </p:nvSpPr>
        <p:spPr bwMode="auto">
          <a:xfrm>
            <a:off x="6816725" y="6308726"/>
            <a:ext cx="503238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Варианты строения ВК</a:t>
            </a:r>
          </a:p>
        </p:txBody>
      </p:sp>
      <p:pic>
        <p:nvPicPr>
          <p:cNvPr id="23555" name="Picture 3" descr="mso58378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"/>
          <a:stretch>
            <a:fillRect/>
          </a:stretch>
        </p:blipFill>
        <p:spPr bwMode="auto">
          <a:xfrm>
            <a:off x="2208213" y="2420939"/>
            <a:ext cx="439261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00376" y="1196976"/>
            <a:ext cx="13960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отсутствие</a:t>
            </a:r>
          </a:p>
          <a:p>
            <a:pPr eaLnBrk="1" hangingPunct="1"/>
            <a:r>
              <a:rPr lang="ru-RU" altLang="ru-RU" sz="1200"/>
              <a:t> передней</a:t>
            </a:r>
          </a:p>
          <a:p>
            <a:pPr eaLnBrk="1" hangingPunct="1"/>
            <a:r>
              <a:rPr lang="ru-RU" altLang="ru-RU" sz="1200"/>
              <a:t> соединительной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719514" y="1916113"/>
            <a:ext cx="714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959600" y="908051"/>
            <a:ext cx="33655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  <a:p>
            <a:r>
              <a:rPr lang="ru-RU" altLang="ru-RU" sz="1400"/>
              <a:t>Основные варианты строения Виллизиева круга. </a:t>
            </a:r>
            <a:r>
              <a:rPr lang="ru-RU" altLang="ru-RU" sz="1400" b="1" u="sng"/>
              <a:t>а</a:t>
            </a:r>
            <a:r>
              <a:rPr lang="ru-RU" altLang="ru-RU" sz="1400"/>
              <a:t> - «классический» тип; </a:t>
            </a:r>
            <a:r>
              <a:rPr lang="ru-RU" altLang="ru-RU" sz="1400" b="1" u="sng"/>
              <a:t>б</a:t>
            </a:r>
            <a:r>
              <a:rPr lang="ru-RU" altLang="ru-RU" sz="1400"/>
              <a:t> - отсутствие передней соединительной артерии; </a:t>
            </a:r>
            <a:r>
              <a:rPr lang="ru-RU" altLang="ru-RU" sz="1400" b="1" u="sng"/>
              <a:t>в</a:t>
            </a:r>
            <a:r>
              <a:rPr lang="ru-RU" altLang="ru-RU" sz="1400"/>
              <a:t> - отсутствие одной задней соединительной артерии; </a:t>
            </a:r>
            <a:r>
              <a:rPr lang="ru-RU" altLang="ru-RU" sz="1400" b="1" u="sng"/>
              <a:t>г</a:t>
            </a:r>
            <a:r>
              <a:rPr lang="ru-RU" altLang="ru-RU" sz="1400"/>
              <a:t> - отсутствие передней и одной задней соединительной артерии; </a:t>
            </a:r>
            <a:r>
              <a:rPr lang="ru-RU" altLang="ru-RU" sz="1400" b="1" u="sng"/>
              <a:t>д </a:t>
            </a:r>
            <a:r>
              <a:rPr lang="ru-RU" altLang="ru-RU" sz="1400"/>
              <a:t>- задняя трифуркация (отхождение задней мозговой артерии от внутренней сонной); </a:t>
            </a:r>
            <a:r>
              <a:rPr lang="ru-RU" altLang="ru-RU" sz="1400" b="1" u="sng"/>
              <a:t>е</a:t>
            </a:r>
            <a:r>
              <a:rPr lang="ru-RU" altLang="ru-RU" sz="1400"/>
              <a:t> -задняя трифуркация при одновременном отсутствии передней соединительной артерии; </a:t>
            </a:r>
            <a:r>
              <a:rPr lang="ru-RU" altLang="ru-RU" sz="1400" b="1" u="sng"/>
              <a:t>ж</a:t>
            </a:r>
            <a:r>
              <a:rPr lang="ru-RU" altLang="ru-RU" sz="1400"/>
              <a:t> - отсутствие всех соединительных артерий; </a:t>
            </a:r>
            <a:r>
              <a:rPr lang="ru-RU" altLang="ru-RU" sz="1400" b="1" u="sng"/>
              <a:t>з</a:t>
            </a:r>
            <a:r>
              <a:rPr lang="ru-RU" altLang="ru-RU" sz="1400"/>
              <a:t> - отсутствие обеих задних соединительных артерий; </a:t>
            </a:r>
            <a:r>
              <a:rPr lang="ru-RU" altLang="ru-RU" sz="1400" b="1" u="sng"/>
              <a:t>и</a:t>
            </a:r>
            <a:r>
              <a:rPr lang="ru-RU" altLang="ru-RU" sz="1400"/>
              <a:t> - передняя трифуркация (отхождение обеих передних мозговых артерий от внутренней сонной артерии одной стороны); </a:t>
            </a:r>
            <a:r>
              <a:rPr lang="ru-RU" altLang="ru-RU" sz="1400" b="1" u="sng"/>
              <a:t>к</a:t>
            </a:r>
            <a:r>
              <a:rPr lang="ru-RU" altLang="ru-RU" sz="1400"/>
              <a:t> - отсутствие основной артерии; </a:t>
            </a:r>
            <a:r>
              <a:rPr lang="ru-RU" altLang="ru-RU" sz="1400" b="1" u="sng"/>
              <a:t>л</a:t>
            </a:r>
            <a:r>
              <a:rPr lang="ru-RU" altLang="ru-RU" sz="1400"/>
              <a:t> - гипоплазия задней мозговой артерии (Р1); </a:t>
            </a:r>
            <a:r>
              <a:rPr lang="ru-RU" altLang="ru-RU" sz="1400" b="1" u="sng"/>
              <a:t>м</a:t>
            </a:r>
            <a:r>
              <a:rPr lang="ru-RU" altLang="ru-RU" sz="1400"/>
              <a:t> - неполное удвоение передней мозговой артерии.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855913" y="6381750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Классический тип – 5 - 30 – 20%.</a:t>
            </a:r>
          </a:p>
        </p:txBody>
      </p:sp>
    </p:spTree>
    <p:extLst>
      <p:ext uri="{BB962C8B-B14F-4D97-AF65-F5344CB8AC3E}">
        <p14:creationId xmlns:p14="http://schemas.microsoft.com/office/powerpoint/2010/main" val="11558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Методика исследования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16114"/>
            <a:ext cx="8229600" cy="4530725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Методика исследования сосудистой системы мозга, как экстракраниальных, так и интракраниальных отделов,  предполагает </a:t>
            </a:r>
            <a:r>
              <a:rPr lang="ru-RU" alt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совокупный анализ</a:t>
            </a:r>
            <a:r>
              <a:rPr lang="ru-RU" altLang="ru-RU" smtClean="0"/>
              <a:t> состояния </a:t>
            </a:r>
            <a:r>
              <a:rPr lang="ru-RU" altLang="ru-RU" b="1" u="sng" smtClean="0"/>
              <a:t>артерий и  вен</a:t>
            </a:r>
            <a:r>
              <a:rPr lang="ru-RU" altLang="ru-RU" smtClean="0"/>
              <a:t>, обеспечивающих мозговую циркуляцию.</a:t>
            </a:r>
          </a:p>
        </p:txBody>
      </p:sp>
    </p:spTree>
    <p:extLst>
      <p:ext uri="{BB962C8B-B14F-4D97-AF65-F5344CB8AC3E}">
        <p14:creationId xmlns:p14="http://schemas.microsoft.com/office/powerpoint/2010/main" val="23700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>
                <a:solidFill>
                  <a:schemeClr val="hlink"/>
                </a:solidFill>
              </a:rPr>
              <a:t>Обязательный объем исследования ЭК отделов БЦА включает: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916113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|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Дистальный отдел плечеголовного ствола;</a:t>
            </a:r>
          </a:p>
          <a:p>
            <a:pPr eaLnBrk="1" hangingPunct="1">
              <a:buFont typeface="Wingdings" panose="05000000000000000000" pitchFamily="2" charset="2"/>
              <a:buChar char="|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Общие сонные артерии на всем протяжении;</a:t>
            </a:r>
          </a:p>
          <a:p>
            <a:pPr eaLnBrk="1" hangingPunct="1">
              <a:buFont typeface="Wingdings" panose="05000000000000000000" pitchFamily="2" charset="2"/>
              <a:buChar char="|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Внутренние сонные артерии до входа в полость черепа;</a:t>
            </a:r>
          </a:p>
          <a:p>
            <a:pPr eaLnBrk="1" hangingPunct="1">
              <a:buFont typeface="Wingdings" panose="05000000000000000000" pitchFamily="2" charset="2"/>
              <a:buChar char="|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Наружные сонные артерии в проксимальном отделе;</a:t>
            </a:r>
          </a:p>
          <a:p>
            <a:pPr eaLnBrk="1" hangingPunct="1">
              <a:buFont typeface="Wingdings" panose="05000000000000000000" pitchFamily="2" charset="2"/>
              <a:buChar char="|"/>
              <a:defRPr/>
            </a:pP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Позвоночные артерии в сегментах 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V1</a:t>
            </a: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и </a:t>
            </a: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</a:p>
          <a:p>
            <a:pPr eaLnBrk="1" hangingPunct="1">
              <a:buFont typeface="Wingdings" panose="05000000000000000000" pitchFamily="2" charset="2"/>
              <a:buChar char="|"/>
              <a:defRPr/>
            </a:pPr>
            <a:r>
              <a:rPr lang="ru-RU" sz="18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выявлении патологии, являющейся потенциальным источником системных нарушений, исследуется надблоковая (глазная) артерия.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694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33337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!"/>
            </a:pPr>
            <a:r>
              <a:rPr lang="ru-RU" altLang="ru-RU"/>
              <a:t>Возможности методик ультразвуковой диагностики восхищают.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!"/>
            </a:pPr>
            <a:endParaRPr lang="ru-RU" altLang="ru-RU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!"/>
            </a:pPr>
            <a:r>
              <a:rPr lang="ru-RU" altLang="ru-RU"/>
              <a:t>Ультразвуковое исследование сосудов демонстрируют пульсацию самой жизни.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!"/>
            </a:pPr>
            <a:endParaRPr lang="ru-RU" altLang="ru-RU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!"/>
            </a:pPr>
            <a:r>
              <a:rPr lang="ru-RU" altLang="ru-RU"/>
              <a:t>Никакой другой метод не является столь точным и непосредственным, причем УЗИ проводится без малейшего вторжения в организм человека.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348414" y="5734050"/>
            <a:ext cx="4319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Хосе М. Вальдуэза, Стефан Й. Шрайбер </a:t>
            </a:r>
            <a:r>
              <a:rPr lang="en-US" altLang="ru-RU"/>
              <a:t>at al</a:t>
            </a:r>
            <a:r>
              <a:rPr lang="ru-RU" altLang="ru-RU"/>
              <a:t>. 2012. </a:t>
            </a:r>
          </a:p>
        </p:txBody>
      </p:sp>
    </p:spTree>
    <p:extLst>
      <p:ext uri="{BB962C8B-B14F-4D97-AF65-F5344CB8AC3E}">
        <p14:creationId xmlns:p14="http://schemas.microsoft.com/office/powerpoint/2010/main" val="330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Дополнительный объем исследований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dirty="0"/>
              <a:t>Проведение компрессионных проб для оценки функциональной состоятельности </a:t>
            </a:r>
            <a:r>
              <a:rPr lang="ru-RU" dirty="0" err="1"/>
              <a:t>коммуникантных</a:t>
            </a:r>
            <a:r>
              <a:rPr lang="ru-RU" dirty="0"/>
              <a:t> (соединительных) артерий </a:t>
            </a:r>
            <a:r>
              <a:rPr lang="ru-RU" dirty="0" err="1"/>
              <a:t>Виллизиева</a:t>
            </a:r>
            <a:r>
              <a:rPr lang="ru-RU" dirty="0"/>
              <a:t> круга и выявление источников коллатеральной компенсации при </a:t>
            </a:r>
            <a:r>
              <a:rPr lang="ru-RU" dirty="0" err="1"/>
              <a:t>стеноокклюзирующей</a:t>
            </a:r>
            <a:r>
              <a:rPr lang="ru-RU" dirty="0"/>
              <a:t> патологии </a:t>
            </a:r>
            <a:r>
              <a:rPr lang="ru-RU" dirty="0" err="1"/>
              <a:t>брахиоцефальных</a:t>
            </a:r>
            <a:r>
              <a:rPr lang="ru-RU" dirty="0"/>
              <a:t> артерий на экстракраниальном уровне – </a:t>
            </a:r>
            <a:r>
              <a:rPr lang="ru-RU" b="1" u="sng" dirty="0"/>
              <a:t>проводится только в специализированных клиниках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44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/>
            <a:r>
              <a:rPr lang="ru-RU" altLang="ru-RU" sz="3200">
                <a:solidFill>
                  <a:schemeClr val="hlink"/>
                </a:solidFill>
              </a:rPr>
              <a:t>Методика исследования экстракраниальных отделов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aramond" pitchFamily="18" charset="0"/>
              <a:buChar char="&gt;"/>
              <a:defRPr/>
            </a:pP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Технология исследования сонных артерий включает сканирование </a:t>
            </a:r>
            <a:r>
              <a:rPr lang="ru-RU" b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трех плоскостях</a:t>
            </a: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двух продольных </a:t>
            </a:r>
            <a:r>
              <a:rPr 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(передней и задней) и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поперечной</a:t>
            </a:r>
            <a:r>
              <a:rPr 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buFont typeface="Garamond" pitchFamily="18" charset="0"/>
              <a:buChar char="&gt;"/>
              <a:defRPr/>
            </a:pP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трех плоскостей сводит к минимуму риск диагностической ошибки.</a:t>
            </a:r>
          </a:p>
          <a:p>
            <a:pPr eaLnBrk="1" hangingPunct="1">
              <a:buFont typeface="Garamond" pitchFamily="18" charset="0"/>
              <a:buChar char="&gt;"/>
              <a:defRPr/>
            </a:pPr>
            <a:r>
              <a:rPr lang="ru-RU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Используется датчик линейного формата с частотой 5 - 10 МГц.</a:t>
            </a:r>
          </a:p>
        </p:txBody>
      </p:sp>
    </p:spTree>
    <p:extLst>
      <p:ext uri="{BB962C8B-B14F-4D97-AF65-F5344CB8AC3E}">
        <p14:creationId xmlns:p14="http://schemas.microsoft.com/office/powerpoint/2010/main" val="39010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0"/>
            <a:ext cx="3733800" cy="1143000"/>
          </a:xfrm>
        </p:spPr>
        <p:txBody>
          <a:bodyPr/>
          <a:lstStyle/>
          <a:p>
            <a:pPr>
              <a:defRPr/>
            </a:pPr>
            <a:r>
              <a:rPr lang="ru-RU" sz="2800"/>
              <a:t>Исследование каротидного синуса.</a:t>
            </a:r>
          </a:p>
        </p:txBody>
      </p:sp>
      <p:pic>
        <p:nvPicPr>
          <p:cNvPr id="33795" name="Picture 3" descr="F14D4C9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7" t="3252" r="890" b="72365"/>
          <a:stretch>
            <a:fillRect/>
          </a:stretch>
        </p:blipFill>
        <p:spPr>
          <a:xfrm>
            <a:off x="1919289" y="2852739"/>
            <a:ext cx="4321175" cy="317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477000" y="3505201"/>
            <a:ext cx="4191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Участки с изменением направления кровотока из-за турбулентного потока в каротидном синусе.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Спектральный анализ: появление ретроградного тока крови.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74825" y="21336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Особенностью каротидного синуса является наличие турбулентности из-за физиологического расширения. </a:t>
            </a:r>
          </a:p>
        </p:txBody>
      </p:sp>
      <p:pic>
        <p:nvPicPr>
          <p:cNvPr id="33798" name="Picture 6" descr="F14D4C93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3789" r="50868" b="72725"/>
          <a:stretch>
            <a:fillRect/>
          </a:stretch>
        </p:blipFill>
        <p:spPr bwMode="auto">
          <a:xfrm>
            <a:off x="2208213" y="188914"/>
            <a:ext cx="23749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/>
              <a:t>Исследование ВСА и НСА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7625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ru-RU" sz="2400" dirty="0"/>
              <a:t>Для визуализации этих артерий получают изображение бифуркации ОСА (дистальный отдел с более широким диаметром).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ru-RU" sz="2400" dirty="0"/>
              <a:t>Для исследования ВСА датчик поворачивают в латеральном направлении.</a:t>
            </a:r>
          </a:p>
          <a:p>
            <a:pPr eaLnBrk="1" hangingPunct="1">
              <a:buFont typeface="Wingdings" panose="05000000000000000000" pitchFamily="2" charset="2"/>
              <a:buChar char="«"/>
              <a:defRPr/>
            </a:pPr>
            <a:r>
              <a:rPr lang="ru-RU" sz="2400" dirty="0"/>
              <a:t>Для исследования НСА – в медиальном направлении</a:t>
            </a:r>
            <a:r>
              <a:rPr lang="ru-RU" dirty="0"/>
              <a:t> </a:t>
            </a:r>
            <a:r>
              <a:rPr lang="ru-RU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позиционный критерий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57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3200"/>
              <a:t>Исследование ВСА и НСА</a:t>
            </a:r>
            <a:br>
              <a:rPr lang="ru-RU" sz="3200"/>
            </a:br>
            <a:r>
              <a:rPr lang="ru-RU" sz="3200"/>
              <a:t>(</a:t>
            </a:r>
            <a:r>
              <a:rPr lang="ru-RU" sz="3200">
                <a:solidFill>
                  <a:srgbClr val="FF0000"/>
                </a:solidFill>
              </a:rPr>
              <a:t>критерии отличия</a:t>
            </a:r>
            <a:r>
              <a:rPr lang="ru-RU" sz="3200"/>
              <a:t>):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774825" y="1412876"/>
            <a:ext cx="8229600" cy="5013325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lain"/>
            </a:pPr>
            <a:r>
              <a:rPr lang="ru-RU" alt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Позиционный</a:t>
            </a:r>
            <a:endParaRPr lang="en-US" altLang="ru-RU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buFont typeface="Wingdings" panose="05000000000000000000" pitchFamily="2" charset="2"/>
              <a:buAutoNum type="arabicPlain"/>
            </a:pPr>
            <a:r>
              <a:rPr lang="ru-RU" alt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Разница диаметров</a:t>
            </a:r>
            <a:r>
              <a:rPr lang="ru-RU" altLang="ru-RU" smtClean="0"/>
              <a:t> (ВСА имеет больший  диаметр, над устьем имеется физиологическое расширение - каротидный синус)</a:t>
            </a:r>
            <a:endParaRPr lang="en-US" altLang="ru-RU" smtClean="0"/>
          </a:p>
          <a:p>
            <a:pPr marL="609600" indent="-609600">
              <a:buFont typeface="Wingdings" panose="05000000000000000000" pitchFamily="2" charset="2"/>
              <a:buAutoNum type="arabicPlain"/>
            </a:pPr>
            <a:r>
              <a:rPr lang="ru-RU" altLang="ru-RU" smtClean="0"/>
              <a:t>НСА имеет периферические </a:t>
            </a:r>
          </a:p>
          <a:p>
            <a:pPr marL="609600" indent="-609600">
              <a:buNone/>
            </a:pPr>
            <a:r>
              <a:rPr lang="ru-RU" altLang="ru-RU" smtClean="0"/>
              <a:t>      ветви, а ВСА нет.</a:t>
            </a:r>
            <a:endParaRPr lang="en-US" altLang="ru-RU" smtClean="0"/>
          </a:p>
          <a:p>
            <a:pPr marL="609600" indent="-609600">
              <a:buNone/>
            </a:pPr>
            <a:r>
              <a:rPr lang="en-US" altLang="ru-RU"/>
              <a:t>4</a:t>
            </a:r>
            <a:r>
              <a:rPr lang="ru-RU" altLang="ru-RU" smtClean="0"/>
              <a:t>    Различия спектральных и аудиологических характеристик кровотока.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/>
          <a:stretch>
            <a:fillRect/>
          </a:stretch>
        </p:blipFill>
        <p:spPr bwMode="auto">
          <a:xfrm>
            <a:off x="9587186" y="4614864"/>
            <a:ext cx="2027237" cy="1316037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Характеристики кровотока -</a:t>
            </a:r>
            <a:br>
              <a:rPr lang="ru-RU" sz="3200"/>
            </a:br>
            <a:r>
              <a:rPr lang="ru-RU" sz="3200"/>
              <a:t> </a:t>
            </a:r>
            <a:r>
              <a:rPr lang="ru-RU" sz="3200">
                <a:solidFill>
                  <a:srgbClr val="FF0000"/>
                </a:solidFill>
              </a:rPr>
              <a:t>критерии отличия</a:t>
            </a:r>
            <a:r>
              <a:rPr lang="ru-RU" sz="3200"/>
              <a:t>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726" y="1582738"/>
            <a:ext cx="53848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            </a:t>
            </a:r>
            <a:r>
              <a:rPr lang="ru-RU" dirty="0">
                <a:solidFill>
                  <a:srgbClr val="FF0000"/>
                </a:solidFill>
              </a:rPr>
              <a:t>ВСА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54595" y="3390106"/>
            <a:ext cx="4556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Спектр с закругленным систолическим пиком,</a:t>
            </a:r>
          </a:p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высокой диастолической составляющей,</a:t>
            </a:r>
          </a:p>
          <a:p>
            <a:pPr eaLnBrk="1" hangingPunct="1"/>
            <a:r>
              <a:rPr lang="ru-RU" altLang="ru-RU" dirty="0" err="1">
                <a:latin typeface="Garamond" panose="02020404030301010803" pitchFamily="18" charset="0"/>
              </a:rPr>
              <a:t>аудиологически</a:t>
            </a:r>
            <a:r>
              <a:rPr lang="ru-RU" altLang="ru-RU" dirty="0">
                <a:latin typeface="Garamond" panose="02020404030301010803" pitchFamily="18" charset="0"/>
              </a:rPr>
              <a:t> звук «дующий».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787243" y="3187294"/>
            <a:ext cx="36083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Спектр с высоким острым </a:t>
            </a:r>
          </a:p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систолическим пиком, низкой </a:t>
            </a:r>
          </a:p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диастолической составляющей, </a:t>
            </a:r>
          </a:p>
          <a:p>
            <a:pPr eaLnBrk="1" hangingPunct="1"/>
            <a:r>
              <a:rPr lang="ru-RU" altLang="ru-RU" dirty="0" err="1">
                <a:latin typeface="Garamond" panose="02020404030301010803" pitchFamily="18" charset="0"/>
              </a:rPr>
              <a:t>аудиологически</a:t>
            </a:r>
            <a:r>
              <a:rPr lang="ru-RU" altLang="ru-RU" dirty="0">
                <a:latin typeface="Garamond" panose="02020404030301010803" pitchFamily="18" charset="0"/>
              </a:rPr>
              <a:t> звук «стреляющий».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391400" y="1582738"/>
            <a:ext cx="92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НСА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091010" y="2530839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7851775" y="231493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4563" y="1"/>
            <a:ext cx="419735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r>
              <a:rPr lang="ru-RU" sz="3200"/>
              <a:t>ВСА И НСА</a:t>
            </a:r>
            <a:br>
              <a:rPr lang="ru-RU" sz="3200"/>
            </a:br>
            <a:r>
              <a:rPr lang="ru-RU" sz="3200"/>
              <a:t> </a:t>
            </a:r>
            <a:r>
              <a:rPr lang="ru-RU" sz="3200">
                <a:solidFill>
                  <a:srgbClr val="FF0000"/>
                </a:solidFill>
              </a:rPr>
              <a:t>критерии отличия.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 сложных случаях для дифференциации артерий проводят </a:t>
            </a:r>
            <a:r>
              <a:rPr lang="ru-RU" dirty="0" err="1" smtClean="0"/>
              <a:t>перкуторную</a:t>
            </a:r>
            <a:r>
              <a:rPr lang="ru-RU" dirty="0" smtClean="0"/>
              <a:t> пробу (перкуссия по стволу поверхностной височной артерии с последовательной локацией просветов артерий).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Эта проба сопровождается появлением дополнительных сигналов при локации НСА.</a:t>
            </a:r>
          </a:p>
        </p:txBody>
      </p:sp>
    </p:spTree>
    <p:extLst>
      <p:ext uri="{BB962C8B-B14F-4D97-AF65-F5344CB8AC3E}">
        <p14:creationId xmlns:p14="http://schemas.microsoft.com/office/powerpoint/2010/main" val="8904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580438" y="188913"/>
            <a:ext cx="3611562" cy="1439862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/>
              <a:t>Строение стенки артерии </a:t>
            </a:r>
          </a:p>
        </p:txBody>
      </p:sp>
      <p:pic>
        <p:nvPicPr>
          <p:cNvPr id="45059" name="Picture 3" descr="2F56362E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9825" b="32037"/>
          <a:stretch>
            <a:fillRect/>
          </a:stretch>
        </p:blipFill>
        <p:spPr bwMode="auto">
          <a:xfrm>
            <a:off x="2208214" y="692150"/>
            <a:ext cx="3951287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6672263" y="2060576"/>
            <a:ext cx="38163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/>
              <a:t>1 - ЭНДОТЕЛИЙ ИНТИМЫ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2 – </a:t>
            </a:r>
            <a:r>
              <a:rPr lang="ru-RU" altLang="ru-RU" sz="1600"/>
              <a:t>СОЕДИНИТЕЛЬНАЯ ТКАНЬ (ЭЛАСТИЧЕСКИЕ И КОЛЛАГЕНОВЫЕ ВОЛОКНА)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3 – МЕДИА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  <a:p>
            <a:pPr eaLnBrk="1" hangingPunct="1">
              <a:spcBef>
                <a:spcPct val="50000"/>
              </a:spcBef>
            </a:pPr>
            <a:r>
              <a:rPr lang="ru-RU" altLang="ru-RU" sz="2000"/>
              <a:t>4 - АДВЕНТИЦИЯ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40173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1"/>
            <a:ext cx="8569325" cy="1139825"/>
          </a:xfrm>
        </p:spPr>
        <p:txBody>
          <a:bodyPr/>
          <a:lstStyle/>
          <a:p>
            <a:pPr eaLnBrk="1" hangingPunct="1"/>
            <a:r>
              <a:rPr lang="ru-RU" altLang="ru-RU" sz="2800"/>
              <a:t>Комплекс интима-медиа (КИМ,ТКИМ, ВКИМ </a:t>
            </a:r>
            <a:r>
              <a:rPr lang="ru-RU" altLang="ru-RU" sz="1600"/>
              <a:t>и</a:t>
            </a:r>
            <a:r>
              <a:rPr lang="ru-RU" altLang="ru-RU" sz="2800"/>
              <a:t> </a:t>
            </a:r>
            <a:r>
              <a:rPr lang="ru-RU" altLang="ru-RU" sz="1600"/>
              <a:t>пр</a:t>
            </a:r>
            <a:r>
              <a:rPr lang="ru-RU" altLang="ru-RU" sz="2800"/>
              <a:t>.)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60916" y="2163309"/>
            <a:ext cx="44180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 dirty="0">
                <a:latin typeface="Garamond" panose="02020404030301010803" pitchFamily="18" charset="0"/>
              </a:rPr>
              <a:t>Интима</a:t>
            </a:r>
            <a:r>
              <a:rPr lang="ru-RU" altLang="ru-RU" dirty="0">
                <a:latin typeface="Garamond" panose="02020404030301010803" pitchFamily="18" charset="0"/>
              </a:rPr>
              <a:t> – </a:t>
            </a:r>
            <a:r>
              <a:rPr lang="ru-RU" altLang="ru-RU" dirty="0" err="1">
                <a:latin typeface="Garamond" panose="02020404030301010803" pitchFamily="18" charset="0"/>
              </a:rPr>
              <a:t>эхогенность</a:t>
            </a:r>
            <a:r>
              <a:rPr lang="ru-RU" altLang="ru-RU" dirty="0">
                <a:latin typeface="Garamond" panose="02020404030301010803" pitchFamily="18" charset="0"/>
              </a:rPr>
              <a:t> умеренная, </a:t>
            </a:r>
          </a:p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сопоставима с окружающими сосуд тканями.</a:t>
            </a:r>
          </a:p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Поверхность ровная.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>
              <a:latin typeface="Garamond" panose="02020404030301010803" pitchFamily="18" charset="0"/>
            </a:endParaRPr>
          </a:p>
          <a:p>
            <a:pPr eaLnBrk="1" hangingPunct="1"/>
            <a:r>
              <a:rPr lang="ru-RU" altLang="ru-RU" sz="2400" b="1" u="sng" dirty="0">
                <a:latin typeface="Garamond" panose="02020404030301010803" pitchFamily="18" charset="0"/>
              </a:rPr>
              <a:t>Медиа</a:t>
            </a:r>
            <a:r>
              <a:rPr lang="ru-RU" altLang="ru-RU" dirty="0">
                <a:latin typeface="Garamond" panose="02020404030301010803" pitchFamily="18" charset="0"/>
              </a:rPr>
              <a:t>- </a:t>
            </a:r>
            <a:r>
              <a:rPr lang="ru-RU" altLang="ru-RU" dirty="0" err="1">
                <a:latin typeface="Garamond" panose="02020404030301010803" pitchFamily="18" charset="0"/>
              </a:rPr>
              <a:t>эхогенность</a:t>
            </a:r>
            <a:r>
              <a:rPr lang="ru-RU" altLang="ru-RU" dirty="0">
                <a:latin typeface="Garamond" panose="02020404030301010803" pitchFamily="18" charset="0"/>
              </a:rPr>
              <a:t> низкая, сопоставима </a:t>
            </a:r>
          </a:p>
          <a:p>
            <a:pPr eaLnBrk="1" hangingPunct="1"/>
            <a:r>
              <a:rPr lang="ru-RU" altLang="ru-RU" dirty="0">
                <a:latin typeface="Garamond" panose="02020404030301010803" pitchFamily="18" charset="0"/>
              </a:rPr>
              <a:t>с просветом сосуда.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>
              <a:latin typeface="Garamond" panose="02020404030301010803" pitchFamily="18" charset="0"/>
            </a:endParaRPr>
          </a:p>
          <a:p>
            <a:pPr eaLnBrk="1" hangingPunct="1"/>
            <a:r>
              <a:rPr lang="ru-RU" altLang="ru-RU" sz="2400" b="1" u="sng" dirty="0" err="1">
                <a:latin typeface="Garamond" panose="02020404030301010803" pitchFamily="18" charset="0"/>
              </a:rPr>
              <a:t>Адвентиция</a:t>
            </a:r>
            <a:r>
              <a:rPr lang="ru-RU" altLang="ru-RU" dirty="0">
                <a:latin typeface="Garamond" panose="02020404030301010803" pitchFamily="18" charset="0"/>
              </a:rPr>
              <a:t> – </a:t>
            </a:r>
            <a:r>
              <a:rPr lang="ru-RU" altLang="ru-RU" dirty="0" err="1">
                <a:latin typeface="Garamond" panose="02020404030301010803" pitchFamily="18" charset="0"/>
              </a:rPr>
              <a:t>эхогенность</a:t>
            </a:r>
            <a:r>
              <a:rPr lang="ru-RU" altLang="ru-RU" dirty="0">
                <a:latin typeface="Garamond" panose="02020404030301010803" pitchFamily="18" charset="0"/>
              </a:rPr>
              <a:t> высокая.</a:t>
            </a:r>
          </a:p>
          <a:p>
            <a:pPr eaLnBrk="1" hangingPunct="1"/>
            <a:endParaRPr lang="ru-RU" alt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0" y="1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/>
              <a:t>Измерение ВКИМ в ОСА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15999" b="10048"/>
          <a:stretch>
            <a:fillRect/>
          </a:stretch>
        </p:blipFill>
        <p:spPr>
          <a:xfrm>
            <a:off x="6888163" y="2565401"/>
            <a:ext cx="3492500" cy="2663825"/>
          </a:xfr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631950" y="3789364"/>
            <a:ext cx="48593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latin typeface="Garamond" panose="02020404030301010803" pitchFamily="18" charset="0"/>
              </a:rPr>
              <a:t>Измерения ВКИМ (ТИМ)</a:t>
            </a:r>
            <a:r>
              <a:rPr lang="ru-RU" altLang="ru-RU" sz="2000">
                <a:latin typeface="Garamond" panose="02020404030301010803" pitchFamily="18" charset="0"/>
              </a:rPr>
              <a:t> проводят на </a:t>
            </a:r>
            <a:endParaRPr lang="ru-RU" altLang="ru-RU" sz="2000"/>
          </a:p>
          <a:p>
            <a:pPr algn="ctr" eaLnBrk="1" hangingPunct="1"/>
            <a:r>
              <a:rPr lang="ru-RU" altLang="ru-RU" sz="2000">
                <a:latin typeface="Garamond" panose="02020404030301010803" pitchFamily="18" charset="0"/>
              </a:rPr>
              <a:t>1-1,5 см</a:t>
            </a:r>
          </a:p>
          <a:p>
            <a:pPr algn="ctr" eaLnBrk="1" hangingPunct="1"/>
            <a:r>
              <a:rPr lang="ru-RU" altLang="ru-RU" sz="2000">
                <a:latin typeface="Garamond" panose="02020404030301010803" pitchFamily="18" charset="0"/>
              </a:rPr>
              <a:t>проксимальнее бифуркации по задней стенке общей сонной артерии.</a:t>
            </a:r>
          </a:p>
          <a:p>
            <a:pPr algn="ctr" eaLnBrk="1" hangingPunct="1"/>
            <a:endParaRPr lang="ru-RU" altLang="ru-RU" sz="2000" b="1">
              <a:latin typeface="Garamond" panose="020204040303010108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05362" y="1477282"/>
            <a:ext cx="5181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9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u="sng">
                <a:solidFill>
                  <a:srgbClr val="FFFF00"/>
                </a:solidFill>
                <a:latin typeface="Tahoma" pitchFamily="34" charset="0"/>
              </a:rPr>
              <a:t>Показания к исследованию сосудов:</a:t>
            </a:r>
            <a:br>
              <a:rPr lang="ru-RU" sz="2800" b="1" u="sng">
                <a:solidFill>
                  <a:srgbClr val="FFFF00"/>
                </a:solidFill>
                <a:latin typeface="Tahoma" pitchFamily="34" charset="0"/>
              </a:rPr>
            </a:br>
            <a:endParaRPr lang="ru-RU" sz="2800" b="1" u="sng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196976"/>
            <a:ext cx="8229600" cy="54721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Наличие в анамнезе нарушений мозгового кровообращения (преходящих, острых, хронических).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ru-RU" alt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   Наличие факторов риска цереброваскулярных заболеваний (</a:t>
            </a:r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курение, гиперлипидемия, ожирение, артериальная гипертензия, сахарный диабет, наследственность</a:t>
            </a: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    Наличие систолического шума при аускультации сосудов.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   Признаки поражения других артериальных бассейнов при системном характере сосудистых процессов.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4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ru-RU" altLang="ru-RU" sz="20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121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2838" y="333376"/>
            <a:ext cx="4475162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/>
              <a:t>Измерение ВКИМ</a:t>
            </a:r>
            <a:br>
              <a:rPr lang="ru-RU" sz="3200" dirty="0"/>
            </a:br>
            <a:r>
              <a:rPr lang="ru-RU" sz="3200" dirty="0"/>
              <a:t>(</a:t>
            </a:r>
            <a:r>
              <a:rPr lang="ru-RU" sz="2800" dirty="0"/>
              <a:t>величина комплекса </a:t>
            </a:r>
            <a:r>
              <a:rPr lang="ru-RU" sz="2800" dirty="0" err="1"/>
              <a:t>интима-медиа</a:t>
            </a:r>
            <a:r>
              <a:rPr lang="ru-RU" sz="2800" dirty="0"/>
              <a:t>)</a:t>
            </a:r>
            <a:endParaRPr lang="ru-RU" sz="3200" dirty="0"/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46706" r="58501" b="29433"/>
          <a:stretch>
            <a:fillRect/>
          </a:stretch>
        </p:blipFill>
        <p:spPr>
          <a:xfrm>
            <a:off x="1919289" y="4581525"/>
            <a:ext cx="2301875" cy="1639888"/>
          </a:xfr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6" y="317500"/>
            <a:ext cx="4621213" cy="37655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456364" y="2205038"/>
            <a:ext cx="37496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cs typeface="Arial" panose="020B0604020202020204" pitchFamily="34" charset="0"/>
              </a:rPr>
              <a:t>Границу ВКИМ оценивают между линиями, соответствующими</a:t>
            </a:r>
          </a:p>
          <a:p>
            <a:pPr eaLnBrk="1" hangingPunct="1"/>
            <a:r>
              <a:rPr lang="ru-RU" altLang="ru-RU" b="1">
                <a:cs typeface="Arial" panose="020B0604020202020204" pitchFamily="34" charset="0"/>
              </a:rPr>
              <a:t>внутреннему краю адвентиции и наружному краю интимы.</a:t>
            </a:r>
          </a:p>
          <a:p>
            <a:pPr eaLnBrk="1" hangingPunct="1"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48137" name="Picture 4" descr="mso78BA2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8" t="19804" r="2045" b="14932"/>
          <a:stretch>
            <a:fillRect/>
          </a:stretch>
        </p:blipFill>
        <p:spPr bwMode="auto">
          <a:xfrm>
            <a:off x="4607333" y="4358685"/>
            <a:ext cx="4964113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797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7464426" y="6308726"/>
            <a:ext cx="320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cs typeface="Arial" panose="020B0604020202020204" pitchFamily="34" charset="0"/>
              </a:rPr>
              <a:t>Рогоза А.Н. и соавт. 2008</a:t>
            </a:r>
          </a:p>
        </p:txBody>
      </p:sp>
      <p:graphicFrame>
        <p:nvGraphicFramePr>
          <p:cNvPr id="76822" name="Group 22"/>
          <p:cNvGraphicFramePr>
            <a:graphicFrameLocks noGrp="1"/>
          </p:cNvGraphicFramePr>
          <p:nvPr/>
        </p:nvGraphicFramePr>
        <p:xfrm>
          <a:off x="2381250" y="2428875"/>
          <a:ext cx="7488238" cy="2952750"/>
        </p:xfrm>
        <a:graphic>
          <a:graphicData uri="http://schemas.openxmlformats.org/drawingml/2006/table">
            <a:tbl>
              <a:tblPr/>
              <a:tblGrid>
                <a:gridCol w="3744913"/>
                <a:gridCol w="3743325"/>
              </a:tblGrid>
              <a:tr h="1441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Мужчины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40 лет – 0,7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 40 до 50 лет – 0,8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Старше 50 лет – 0,9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Женщины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45 лет – 0,7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 45 до 60 лет – 0,8 мм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Старше 60 лет – 0,9 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90" name="Text Box 23"/>
          <p:cNvSpPr txBox="1">
            <a:spLocks noChangeArrowheads="1"/>
          </p:cNvSpPr>
          <p:nvPr/>
        </p:nvSpPr>
        <p:spPr bwMode="auto">
          <a:xfrm>
            <a:off x="1955800" y="260351"/>
            <a:ext cx="871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u="sng">
                <a:solidFill>
                  <a:srgbClr val="FF0000"/>
                </a:solidFill>
              </a:rPr>
              <a:t>Верхняя граница нормальной величины комплекса интима-медиа.</a:t>
            </a:r>
          </a:p>
        </p:txBody>
      </p:sp>
    </p:spTree>
    <p:extLst>
      <p:ext uri="{BB962C8B-B14F-4D97-AF65-F5344CB8AC3E}">
        <p14:creationId xmlns:p14="http://schemas.microsoft.com/office/powerpoint/2010/main" val="36745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9800" y="333375"/>
            <a:ext cx="8712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3600" u="sng"/>
              <a:t>Показатели комплекса интима-медиа в артериях нижних конечностей в норме</a:t>
            </a:r>
          </a:p>
        </p:txBody>
      </p:sp>
      <p:graphicFrame>
        <p:nvGraphicFramePr>
          <p:cNvPr id="329780" name="Group 52"/>
          <p:cNvGraphicFramePr>
            <a:graphicFrameLocks noGrp="1"/>
          </p:cNvGraphicFramePr>
          <p:nvPr/>
        </p:nvGraphicFramePr>
        <p:xfrm>
          <a:off x="2640014" y="1844676"/>
          <a:ext cx="7056437" cy="4062415"/>
        </p:xfrm>
        <a:graphic>
          <a:graphicData uri="http://schemas.openxmlformats.org/drawingml/2006/table">
            <a:tbl>
              <a:tblPr/>
              <a:tblGrid>
                <a:gridCol w="2352675"/>
                <a:gridCol w="2351087"/>
                <a:gridCol w="2352675"/>
              </a:tblGrid>
              <a:tr h="576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Артерии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КИМ (мм)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min-max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0,6-0,8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0,62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±0,18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ПБА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0,4-0,6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0,48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0,06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0,4-0,5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0,08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ЗББА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0,28-0,4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0,33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0,05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ПББА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0,28-0,4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0,34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0,04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5" name="Text Box 53"/>
          <p:cNvSpPr txBox="1">
            <a:spLocks noChangeArrowheads="1"/>
          </p:cNvSpPr>
          <p:nvPr/>
        </p:nvSpPr>
        <p:spPr bwMode="auto">
          <a:xfrm>
            <a:off x="7608889" y="6165850"/>
            <a:ext cx="3563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Тихонова Л.А., 2005</a:t>
            </a:r>
          </a:p>
        </p:txBody>
      </p:sp>
    </p:spTree>
    <p:extLst>
      <p:ext uri="{BB962C8B-B14F-4D97-AF65-F5344CB8AC3E}">
        <p14:creationId xmlns:p14="http://schemas.microsoft.com/office/powerpoint/2010/main" val="297304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/>
              <a:t>Измерение ВКИМ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 норме толщина комплекса интима – </a:t>
            </a:r>
            <a:r>
              <a:rPr lang="ru-RU" dirty="0" err="1" smtClean="0"/>
              <a:t>медиа</a:t>
            </a:r>
            <a:r>
              <a:rPr lang="ru-RU" dirty="0" smtClean="0"/>
              <a:t> ОСА одинакова на всем протяжении.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При изменениях в стенке оценка толщины комплекса проводится в </a:t>
            </a:r>
            <a:r>
              <a:rPr lang="ru-RU" dirty="0" smtClean="0">
                <a:solidFill>
                  <a:srgbClr val="FF0000"/>
                </a:solidFill>
              </a:rPr>
              <a:t>зоне максимального визуального утолщения </a:t>
            </a:r>
            <a:r>
              <a:rPr lang="ru-RU" dirty="0" smtClean="0"/>
              <a:t>при ориентации плоскости сканирования параллельно продольной оси сосуда.</a:t>
            </a:r>
          </a:p>
        </p:txBody>
      </p:sp>
    </p:spTree>
    <p:extLst>
      <p:ext uri="{BB962C8B-B14F-4D97-AF65-F5344CB8AC3E}">
        <p14:creationId xmlns:p14="http://schemas.microsoft.com/office/powerpoint/2010/main" val="41348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pPr eaLnBrk="1" hangingPunct="1"/>
            <a:r>
              <a:rPr lang="ru-RU" altLang="ru-RU" sz="2800"/>
              <a:t>ОБЩАЯ СОННАЯ АРТЕРИЯ</a:t>
            </a:r>
            <a:r>
              <a:rPr lang="ru-RU" altLang="ru-RU" sz="3600"/>
              <a:t/>
            </a:r>
            <a:br>
              <a:rPr lang="ru-RU" altLang="ru-RU" sz="3600"/>
            </a:br>
            <a:r>
              <a:rPr lang="ru-RU" altLang="ru-RU" sz="2400" b="1">
                <a:solidFill>
                  <a:srgbClr val="FF0000"/>
                </a:solidFill>
              </a:rPr>
              <a:t>ПОКАЗАТЕЛИ КРОВОТОКА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384335" y="2364560"/>
            <a:ext cx="417671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cs typeface="Arial" panose="020B0604020202020204" pitchFamily="34" charset="0"/>
              </a:rPr>
              <a:t>ДИАМЕТР</a:t>
            </a:r>
            <a:r>
              <a:rPr lang="ru-RU" altLang="ru-RU" dirty="0">
                <a:cs typeface="Arial" panose="020B0604020202020204" pitchFamily="34" charset="0"/>
              </a:rPr>
              <a:t>  6,3 </a:t>
            </a:r>
            <a:r>
              <a:rPr lang="en-US" altLang="ru-RU" dirty="0">
                <a:cs typeface="Arial" panose="020B0604020202020204" pitchFamily="34" charset="0"/>
              </a:rPr>
              <a:t>±</a:t>
            </a:r>
            <a:r>
              <a:rPr lang="ru-RU" altLang="ru-RU" dirty="0">
                <a:cs typeface="Arial" panose="020B0604020202020204" pitchFamily="34" charset="0"/>
              </a:rPr>
              <a:t> 0,9  (4,7 </a:t>
            </a:r>
            <a:r>
              <a:rPr lang="en-US" altLang="ru-RU" dirty="0">
                <a:cs typeface="Arial" panose="020B0604020202020204" pitchFamily="34" charset="0"/>
              </a:rPr>
              <a:t>±</a:t>
            </a:r>
            <a:r>
              <a:rPr lang="ru-RU" altLang="ru-RU" dirty="0">
                <a:cs typeface="Arial" panose="020B0604020202020204" pitchFamily="34" charset="0"/>
              </a:rPr>
              <a:t> 9,7) мм</a:t>
            </a:r>
          </a:p>
          <a:p>
            <a:pPr eaLnBrk="1" hangingPunct="1">
              <a:spcBef>
                <a:spcPct val="50000"/>
              </a:spcBef>
            </a:pPr>
            <a:endParaRPr lang="ru-RU" altLang="ru-RU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ru-RU" b="1" dirty="0" err="1">
                <a:cs typeface="Arial" panose="020B0604020202020204" pitchFamily="34" charset="0"/>
              </a:rPr>
              <a:t>Vps</a:t>
            </a:r>
            <a:r>
              <a:rPr lang="ru-RU" altLang="ru-RU" dirty="0">
                <a:cs typeface="Arial" panose="020B0604020202020204" pitchFamily="34" charset="0"/>
              </a:rPr>
              <a:t> -  96 </a:t>
            </a:r>
            <a:r>
              <a:rPr lang="en-US" altLang="ru-RU" dirty="0">
                <a:cs typeface="Arial" panose="020B0604020202020204" pitchFamily="34" charset="0"/>
              </a:rPr>
              <a:t>±</a:t>
            </a:r>
            <a:r>
              <a:rPr lang="ru-RU" altLang="ru-RU" dirty="0">
                <a:cs typeface="Arial" panose="020B0604020202020204" pitchFamily="34" charset="0"/>
              </a:rPr>
              <a:t> 25 (50 -169)</a:t>
            </a:r>
          </a:p>
          <a:p>
            <a:pPr eaLnBrk="1" hangingPunct="1"/>
            <a:endParaRPr lang="en-US" altLang="ru-RU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ru-RU" b="1" dirty="0" err="1">
                <a:cs typeface="Arial" panose="020B0604020202020204" pitchFamily="34" charset="0"/>
              </a:rPr>
              <a:t>Ved</a:t>
            </a:r>
            <a:r>
              <a:rPr lang="ru-RU" altLang="ru-RU" dirty="0">
                <a:cs typeface="Arial" panose="020B0604020202020204" pitchFamily="34" charset="0"/>
              </a:rPr>
              <a:t> -  26 </a:t>
            </a:r>
            <a:r>
              <a:rPr lang="en-US" altLang="ru-RU" dirty="0">
                <a:cs typeface="Arial" panose="020B0604020202020204" pitchFamily="34" charset="0"/>
              </a:rPr>
              <a:t>±</a:t>
            </a:r>
            <a:r>
              <a:rPr lang="ru-RU" altLang="ru-RU" dirty="0">
                <a:cs typeface="Arial" panose="020B0604020202020204" pitchFamily="34" charset="0"/>
              </a:rPr>
              <a:t> 6 (6 - 43)</a:t>
            </a:r>
          </a:p>
          <a:p>
            <a:pPr eaLnBrk="1" hangingPunct="1"/>
            <a:endParaRPr lang="ru-RU" altLang="ru-RU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ru-RU" b="1" dirty="0">
                <a:cs typeface="Arial" panose="020B0604020202020204" pitchFamily="34" charset="0"/>
              </a:rPr>
              <a:t>RI</a:t>
            </a:r>
            <a:r>
              <a:rPr lang="ru-RU" altLang="ru-RU" b="1" dirty="0">
                <a:cs typeface="Arial" panose="020B0604020202020204" pitchFamily="34" charset="0"/>
              </a:rPr>
              <a:t> </a:t>
            </a:r>
            <a:r>
              <a:rPr lang="ru-RU" altLang="ru-RU" dirty="0">
                <a:cs typeface="Arial" panose="020B0604020202020204" pitchFamily="34" charset="0"/>
              </a:rPr>
              <a:t>- 0,72 </a:t>
            </a:r>
            <a:r>
              <a:rPr lang="en-US" altLang="ru-RU" dirty="0">
                <a:cs typeface="Arial" panose="020B0604020202020204" pitchFamily="34" charset="0"/>
              </a:rPr>
              <a:t>±</a:t>
            </a:r>
            <a:r>
              <a:rPr lang="ru-RU" altLang="ru-RU" dirty="0">
                <a:cs typeface="Arial" panose="020B0604020202020204" pitchFamily="34" charset="0"/>
              </a:rPr>
              <a:t>0,07 (0,55 - 0,9)</a:t>
            </a:r>
          </a:p>
          <a:p>
            <a:pPr eaLnBrk="1" hangingPunct="1"/>
            <a:r>
              <a:rPr lang="en-US" altLang="ru-RU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ru-RU" b="1" dirty="0">
                <a:cs typeface="Arial" panose="020B0604020202020204" pitchFamily="34" charset="0"/>
              </a:rPr>
              <a:t>PI</a:t>
            </a:r>
            <a:r>
              <a:rPr lang="ru-RU" altLang="ru-RU" dirty="0">
                <a:cs typeface="Arial" panose="020B0604020202020204" pitchFamily="34" charset="0"/>
              </a:rPr>
              <a:t> -1,72 </a:t>
            </a:r>
            <a:r>
              <a:rPr lang="en-US" altLang="ru-RU" dirty="0">
                <a:cs typeface="Arial" panose="020B0604020202020204" pitchFamily="34" charset="0"/>
              </a:rPr>
              <a:t>±</a:t>
            </a:r>
            <a:r>
              <a:rPr lang="ru-RU" altLang="ru-RU" dirty="0">
                <a:cs typeface="Arial" panose="020B0604020202020204" pitchFamily="34" charset="0"/>
              </a:rPr>
              <a:t> 0,5 (0,91 – 3,33)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853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/>
              <a:t>ВНУТРЕННЯЯ СОННАЯ АРТЕРИЯ </a:t>
            </a:r>
            <a:br>
              <a:rPr lang="ru-RU" sz="3600"/>
            </a:br>
            <a:r>
              <a:rPr lang="ru-RU" sz="2400" b="1">
                <a:solidFill>
                  <a:srgbClr val="FF0000"/>
                </a:solidFill>
              </a:rPr>
              <a:t>ПОКАЗАТЕЛИ КРОВОТОКА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9817" y="2424567"/>
            <a:ext cx="44846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Garamond" panose="02020404030301010803" pitchFamily="18" charset="0"/>
              </a:rPr>
              <a:t>ДИАМЕТР</a:t>
            </a:r>
            <a:r>
              <a:rPr lang="ru-RU" altLang="ru-RU" sz="2400" dirty="0">
                <a:latin typeface="Garamond" panose="02020404030301010803" pitchFamily="18" charset="0"/>
              </a:rPr>
              <a:t> - 4,5 </a:t>
            </a:r>
            <a:r>
              <a:rPr lang="en-US" altLang="ru-RU" sz="2400" dirty="0">
                <a:latin typeface="Garamond" panose="02020404030301010803" pitchFamily="18" charset="0"/>
              </a:rPr>
              <a:t>±</a:t>
            </a:r>
            <a:r>
              <a:rPr lang="ru-RU" altLang="ru-RU" sz="2400" dirty="0">
                <a:latin typeface="Garamond" panose="02020404030301010803" pitchFamily="18" charset="0"/>
              </a:rPr>
              <a:t> 0,6 (3-6,3)</a:t>
            </a:r>
          </a:p>
          <a:p>
            <a:pPr eaLnBrk="1" hangingPunct="1"/>
            <a:endParaRPr lang="ru-RU" altLang="ru-RU" sz="24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ru-RU" sz="2400" b="1" dirty="0" err="1">
                <a:latin typeface="Garamond" panose="02020404030301010803" pitchFamily="18" charset="0"/>
              </a:rPr>
              <a:t>Vps</a:t>
            </a:r>
            <a:r>
              <a:rPr lang="ru-RU" altLang="ru-RU" sz="2400" dirty="0">
                <a:latin typeface="Garamond" panose="02020404030301010803" pitchFamily="18" charset="0"/>
              </a:rPr>
              <a:t> -  61,9 </a:t>
            </a:r>
            <a:r>
              <a:rPr lang="en-US" altLang="ru-RU" dirty="0">
                <a:latin typeface="Garamond" panose="02020404030301010803" pitchFamily="18" charset="0"/>
              </a:rPr>
              <a:t>±</a:t>
            </a:r>
            <a:r>
              <a:rPr lang="ru-RU" altLang="ru-RU" dirty="0">
                <a:latin typeface="Garamond" panose="02020404030301010803" pitchFamily="18" charset="0"/>
              </a:rPr>
              <a:t> </a:t>
            </a:r>
            <a:r>
              <a:rPr lang="ru-RU" altLang="ru-RU" sz="2400" dirty="0">
                <a:latin typeface="Garamond" panose="02020404030301010803" pitchFamily="18" charset="0"/>
              </a:rPr>
              <a:t>14,2 </a:t>
            </a:r>
            <a:r>
              <a:rPr lang="en-US" altLang="ru-RU" dirty="0">
                <a:latin typeface="Garamond" panose="02020404030301010803" pitchFamily="18" charset="0"/>
              </a:rPr>
              <a:t>±</a:t>
            </a:r>
            <a:r>
              <a:rPr lang="ru-RU" altLang="ru-RU" sz="2400" dirty="0">
                <a:latin typeface="Garamond" panose="02020404030301010803" pitchFamily="18" charset="0"/>
              </a:rPr>
              <a:t>(32-100)</a:t>
            </a:r>
          </a:p>
          <a:p>
            <a:pPr eaLnBrk="1" hangingPunct="1"/>
            <a:endParaRPr lang="en-US" altLang="ru-RU" sz="24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ru-RU" sz="2400" b="1" dirty="0" err="1">
                <a:latin typeface="Garamond" panose="02020404030301010803" pitchFamily="18" charset="0"/>
              </a:rPr>
              <a:t>Ved</a:t>
            </a:r>
            <a:r>
              <a:rPr lang="ru-RU" altLang="ru-RU" sz="2400" dirty="0">
                <a:latin typeface="Garamond" panose="02020404030301010803" pitchFamily="18" charset="0"/>
              </a:rPr>
              <a:t> -  20,4 </a:t>
            </a:r>
            <a:r>
              <a:rPr lang="en-US" altLang="ru-RU" dirty="0">
                <a:latin typeface="Garamond" panose="02020404030301010803" pitchFamily="18" charset="0"/>
              </a:rPr>
              <a:t>±</a:t>
            </a:r>
            <a:r>
              <a:rPr lang="ru-RU" altLang="ru-RU" dirty="0">
                <a:latin typeface="Garamond" panose="02020404030301010803" pitchFamily="18" charset="0"/>
              </a:rPr>
              <a:t> </a:t>
            </a:r>
            <a:r>
              <a:rPr lang="ru-RU" altLang="ru-RU" sz="2400" dirty="0">
                <a:latin typeface="Garamond" panose="02020404030301010803" pitchFamily="18" charset="0"/>
              </a:rPr>
              <a:t>5,9 (9-35)</a:t>
            </a:r>
          </a:p>
          <a:p>
            <a:pPr eaLnBrk="1" hangingPunct="1"/>
            <a:endParaRPr lang="ru-RU" altLang="ru-RU" sz="2400" dirty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ru-RU" sz="2400" b="1" dirty="0">
                <a:latin typeface="Garamond" panose="02020404030301010803" pitchFamily="18" charset="0"/>
              </a:rPr>
              <a:t>RI</a:t>
            </a:r>
            <a:r>
              <a:rPr lang="ru-RU" altLang="ru-RU" sz="2400" b="1" dirty="0">
                <a:latin typeface="Garamond" panose="02020404030301010803" pitchFamily="18" charset="0"/>
              </a:rPr>
              <a:t> </a:t>
            </a:r>
            <a:r>
              <a:rPr lang="ru-RU" altLang="ru-RU" sz="2400" dirty="0">
                <a:latin typeface="Garamond" panose="02020404030301010803" pitchFamily="18" charset="0"/>
              </a:rPr>
              <a:t>- 0,67 </a:t>
            </a:r>
            <a:r>
              <a:rPr lang="en-US" altLang="ru-RU" dirty="0">
                <a:latin typeface="Garamond" panose="02020404030301010803" pitchFamily="18" charset="0"/>
              </a:rPr>
              <a:t>±</a:t>
            </a:r>
            <a:r>
              <a:rPr lang="ru-RU" altLang="ru-RU" sz="2400" dirty="0">
                <a:latin typeface="Garamond" panose="02020404030301010803" pitchFamily="18" charset="0"/>
              </a:rPr>
              <a:t>0,07(0,5 - 0,84)</a:t>
            </a:r>
          </a:p>
          <a:p>
            <a:pPr eaLnBrk="1" hangingPunct="1"/>
            <a:r>
              <a:rPr lang="en-US" altLang="ru-RU" sz="2400" dirty="0">
                <a:latin typeface="Garamond" panose="02020404030301010803" pitchFamily="18" charset="0"/>
              </a:rPr>
              <a:t> </a:t>
            </a:r>
          </a:p>
          <a:p>
            <a:pPr eaLnBrk="1" hangingPunct="1"/>
            <a:r>
              <a:rPr lang="en-US" altLang="ru-RU" sz="2400" b="1" dirty="0">
                <a:latin typeface="Garamond" panose="02020404030301010803" pitchFamily="18" charset="0"/>
              </a:rPr>
              <a:t>PI</a:t>
            </a:r>
            <a:r>
              <a:rPr lang="ru-RU" altLang="ru-RU" sz="2400" dirty="0">
                <a:latin typeface="Garamond" panose="02020404030301010803" pitchFamily="18" charset="0"/>
              </a:rPr>
              <a:t> -1,41 </a:t>
            </a:r>
            <a:r>
              <a:rPr lang="en-US" altLang="ru-RU" dirty="0">
                <a:latin typeface="Garamond" panose="02020404030301010803" pitchFamily="18" charset="0"/>
              </a:rPr>
              <a:t>±</a:t>
            </a:r>
            <a:r>
              <a:rPr lang="ru-RU" altLang="ru-RU" sz="2400" dirty="0">
                <a:latin typeface="Garamond" panose="02020404030301010803" pitchFamily="18" charset="0"/>
              </a:rPr>
              <a:t>0,5 (0,8 – 2,82)</a:t>
            </a:r>
            <a:endParaRPr lang="en-US" altLang="ru-RU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409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НСА</a:t>
            </a:r>
            <a:br>
              <a:rPr lang="ru-RU" sz="4000"/>
            </a:br>
            <a:r>
              <a:rPr lang="ru-RU" sz="4000"/>
              <a:t> </a:t>
            </a:r>
            <a:r>
              <a:rPr lang="ru-RU" sz="2400" b="1">
                <a:solidFill>
                  <a:srgbClr val="FF0000"/>
                </a:solidFill>
              </a:rPr>
              <a:t>ПОКАЗАТЕЛИ КРОВОТОКА.</a:t>
            </a:r>
          </a:p>
        </p:txBody>
      </p:sp>
      <p:sp>
        <p:nvSpPr>
          <p:cNvPr id="48131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1830706" y="2602048"/>
            <a:ext cx="4752975" cy="24653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/>
              <a:t>ДИАМЕТР</a:t>
            </a:r>
            <a:r>
              <a:rPr lang="ru-RU" sz="2400" dirty="0"/>
              <a:t> - 4,1 </a:t>
            </a:r>
            <a:r>
              <a:rPr lang="en-US" sz="2400" dirty="0"/>
              <a:t>±</a:t>
            </a:r>
            <a:r>
              <a:rPr lang="ru-RU" sz="2400" dirty="0"/>
              <a:t> 0,6 (2,8-6)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err="1"/>
              <a:t>Vps</a:t>
            </a:r>
            <a:r>
              <a:rPr lang="ru-RU" sz="2400" dirty="0"/>
              <a:t> -  83 </a:t>
            </a:r>
            <a:r>
              <a:rPr lang="en-US" sz="2400" dirty="0"/>
              <a:t>±</a:t>
            </a:r>
            <a:r>
              <a:rPr lang="ru-RU" sz="2400" dirty="0"/>
              <a:t> 17 (45-136)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err="1"/>
              <a:t>Ved</a:t>
            </a:r>
            <a:r>
              <a:rPr lang="ru-RU" sz="2400" dirty="0"/>
              <a:t> -  17 </a:t>
            </a:r>
            <a:r>
              <a:rPr lang="en-US" sz="2400" dirty="0"/>
              <a:t>±</a:t>
            </a:r>
            <a:r>
              <a:rPr lang="ru-RU" sz="2400" dirty="0"/>
              <a:t> 5 (9-28)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RI</a:t>
            </a:r>
            <a:r>
              <a:rPr lang="ru-RU" sz="2400" dirty="0"/>
              <a:t> - 0,79 </a:t>
            </a:r>
            <a:r>
              <a:rPr lang="en-US" sz="2400" dirty="0"/>
              <a:t>±</a:t>
            </a:r>
            <a:r>
              <a:rPr lang="ru-RU" sz="2400" dirty="0"/>
              <a:t> 0,05 (0,65 - 0,9)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/>
              <a:t>PI</a:t>
            </a:r>
            <a:r>
              <a:rPr lang="ru-RU" sz="2400" dirty="0"/>
              <a:t> – 2,17 </a:t>
            </a:r>
            <a:r>
              <a:rPr lang="en-US" sz="2400" dirty="0"/>
              <a:t>±</a:t>
            </a:r>
            <a:r>
              <a:rPr lang="ru-RU" sz="2400" dirty="0"/>
              <a:t> 0,51 (1,3 – 3,46)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09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/>
              <a:t>ПОЗВОНОЧНЫЕ АРТЕРИИ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 </a:t>
            </a:r>
            <a:r>
              <a:rPr lang="ru-RU" sz="2400" b="1">
                <a:solidFill>
                  <a:srgbClr val="FF0000"/>
                </a:solidFill>
              </a:rPr>
              <a:t>ПОКАЗАТЕЛИ КРОВОТОКА.</a:t>
            </a:r>
          </a:p>
        </p:txBody>
      </p:sp>
      <p:pic>
        <p:nvPicPr>
          <p:cNvPr id="56323" name="Picture 3" descr="mso214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4" t="46523" r="6227" b="35001"/>
          <a:stretch>
            <a:fillRect/>
          </a:stretch>
        </p:blipFill>
        <p:spPr>
          <a:xfrm>
            <a:off x="1255667" y="2069284"/>
            <a:ext cx="3671888" cy="313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167438" y="2636838"/>
            <a:ext cx="3600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cs typeface="Arial" panose="020B0604020202020204" pitchFamily="34" charset="0"/>
              </a:rPr>
              <a:t>ДИАМЕТР</a:t>
            </a:r>
            <a:r>
              <a:rPr lang="ru-RU" altLang="ru-RU">
                <a:cs typeface="Arial" panose="020B0604020202020204" pitchFamily="34" charset="0"/>
              </a:rPr>
              <a:t> - 3,3 </a:t>
            </a:r>
            <a:r>
              <a:rPr lang="en-US" altLang="ru-RU">
                <a:cs typeface="Arial" panose="020B0604020202020204" pitchFamily="34" charset="0"/>
              </a:rPr>
              <a:t>±</a:t>
            </a:r>
            <a:r>
              <a:rPr lang="ru-RU" altLang="ru-RU">
                <a:cs typeface="Arial" panose="020B0604020202020204" pitchFamily="34" charset="0"/>
              </a:rPr>
              <a:t> 0,5 (1,9 – 4,4)</a:t>
            </a:r>
          </a:p>
          <a:p>
            <a:pPr eaLnBrk="1" hangingPunct="1"/>
            <a:r>
              <a:rPr lang="en-US" altLang="ru-RU" b="1">
                <a:cs typeface="Arial" panose="020B0604020202020204" pitchFamily="34" charset="0"/>
              </a:rPr>
              <a:t>Vps</a:t>
            </a:r>
            <a:r>
              <a:rPr lang="ru-RU" altLang="ru-RU">
                <a:cs typeface="Arial" panose="020B0604020202020204" pitchFamily="34" charset="0"/>
              </a:rPr>
              <a:t> -  41,3 </a:t>
            </a:r>
            <a:r>
              <a:rPr lang="en-US" altLang="ru-RU">
                <a:cs typeface="Arial" panose="020B0604020202020204" pitchFamily="34" charset="0"/>
              </a:rPr>
              <a:t>±</a:t>
            </a:r>
            <a:r>
              <a:rPr lang="ru-RU" altLang="ru-RU">
                <a:cs typeface="Arial" panose="020B0604020202020204" pitchFamily="34" charset="0"/>
              </a:rPr>
              <a:t> 10,2 (20 - 61)</a:t>
            </a:r>
            <a:endParaRPr lang="en-US" altLang="ru-RU">
              <a:cs typeface="Arial" panose="020B0604020202020204" pitchFamily="34" charset="0"/>
            </a:endParaRPr>
          </a:p>
          <a:p>
            <a:pPr eaLnBrk="1" hangingPunct="1"/>
            <a:r>
              <a:rPr lang="en-US" altLang="ru-RU" b="1">
                <a:cs typeface="Arial" panose="020B0604020202020204" pitchFamily="34" charset="0"/>
              </a:rPr>
              <a:t>Ved</a:t>
            </a:r>
            <a:r>
              <a:rPr lang="ru-RU" altLang="ru-RU">
                <a:cs typeface="Arial" panose="020B0604020202020204" pitchFamily="34" charset="0"/>
              </a:rPr>
              <a:t> -  12,1 </a:t>
            </a:r>
            <a:r>
              <a:rPr lang="en-US" altLang="ru-RU">
                <a:cs typeface="Arial" panose="020B0604020202020204" pitchFamily="34" charset="0"/>
              </a:rPr>
              <a:t>±</a:t>
            </a:r>
            <a:r>
              <a:rPr lang="ru-RU" altLang="ru-RU">
                <a:cs typeface="Arial" panose="020B0604020202020204" pitchFamily="34" charset="0"/>
              </a:rPr>
              <a:t> 3,7 (6 - 27)</a:t>
            </a:r>
          </a:p>
          <a:p>
            <a:pPr eaLnBrk="1" hangingPunct="1"/>
            <a:endParaRPr lang="ru-RU" altLang="ru-RU">
              <a:cs typeface="Arial" panose="020B0604020202020204" pitchFamily="34" charset="0"/>
            </a:endParaRPr>
          </a:p>
          <a:p>
            <a:pPr eaLnBrk="1" hangingPunct="1"/>
            <a:r>
              <a:rPr lang="en-US" altLang="ru-RU" b="1">
                <a:cs typeface="Arial" panose="020B0604020202020204" pitchFamily="34" charset="0"/>
              </a:rPr>
              <a:t>RI</a:t>
            </a:r>
            <a:r>
              <a:rPr lang="ru-RU" altLang="ru-RU">
                <a:cs typeface="Arial" panose="020B0604020202020204" pitchFamily="34" charset="0"/>
              </a:rPr>
              <a:t> - 0,7 </a:t>
            </a:r>
            <a:r>
              <a:rPr lang="en-US" altLang="ru-RU">
                <a:cs typeface="Arial" panose="020B0604020202020204" pitchFamily="34" charset="0"/>
              </a:rPr>
              <a:t>±</a:t>
            </a:r>
            <a:r>
              <a:rPr lang="ru-RU" altLang="ru-RU">
                <a:cs typeface="Arial" panose="020B0604020202020204" pitchFamily="34" charset="0"/>
              </a:rPr>
              <a:t> 0,07 (0,56 - 0,86)</a:t>
            </a:r>
            <a:r>
              <a:rPr lang="en-US" altLang="ru-RU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ru-RU" b="1">
                <a:cs typeface="Arial" panose="020B0604020202020204" pitchFamily="34" charset="0"/>
              </a:rPr>
              <a:t>PI</a:t>
            </a:r>
            <a:r>
              <a:rPr lang="ru-RU" altLang="ru-RU">
                <a:cs typeface="Arial" panose="020B0604020202020204" pitchFamily="34" charset="0"/>
              </a:rPr>
              <a:t> – 1,5 </a:t>
            </a:r>
            <a:r>
              <a:rPr lang="en-US" altLang="ru-RU">
                <a:cs typeface="Arial" panose="020B0604020202020204" pitchFamily="34" charset="0"/>
              </a:rPr>
              <a:t>±</a:t>
            </a:r>
            <a:r>
              <a:rPr lang="ru-RU" altLang="ru-RU">
                <a:cs typeface="Arial" panose="020B0604020202020204" pitchFamily="34" charset="0"/>
              </a:rPr>
              <a:t> 0,49 (0,6 – 3,00)</a:t>
            </a:r>
            <a:endParaRPr lang="en-US" altLang="ru-RU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356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9161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Транскраниальное дуплексное сканирование.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28459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1" y="214314"/>
            <a:ext cx="3757613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FF0000"/>
                </a:solidFill>
              </a:rPr>
              <a:t>Показания к ТКДС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024063" y="1428751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/>
              <a:t>Выявленная стенооклюзирующая патология экстракраниальных отделов;</a:t>
            </a:r>
          </a:p>
          <a:p>
            <a:pPr eaLnBrk="1" hangingPunct="1">
              <a:lnSpc>
                <a:spcPct val="90000"/>
              </a:lnSpc>
            </a:pPr>
            <a:endParaRPr lang="ru-RU" altLang="ru-RU" b="1"/>
          </a:p>
          <a:p>
            <a:pPr eaLnBrk="1" hangingPunct="1">
              <a:lnSpc>
                <a:spcPct val="90000"/>
              </a:lnSpc>
            </a:pPr>
            <a:r>
              <a:rPr lang="ru-RU" altLang="ru-RU" b="1"/>
              <a:t>Выявление косвенных признаков  поражения интракраниальных артерий;</a:t>
            </a:r>
          </a:p>
          <a:p>
            <a:pPr eaLnBrk="1" hangingPunct="1">
              <a:lnSpc>
                <a:spcPct val="90000"/>
              </a:lnSpc>
            </a:pPr>
            <a:endParaRPr lang="ru-RU" altLang="ru-RU" b="1"/>
          </a:p>
          <a:p>
            <a:pPr eaLnBrk="1" hangingPunct="1">
              <a:lnSpc>
                <a:spcPct val="90000"/>
              </a:lnSpc>
            </a:pPr>
            <a:r>
              <a:rPr lang="ru-RU" altLang="ru-RU" b="1"/>
              <a:t>Наличие признаков острой или хронической ишемии мозга без четко установленных причин ее развития;</a:t>
            </a:r>
          </a:p>
        </p:txBody>
      </p:sp>
    </p:spTree>
    <p:extLst>
      <p:ext uri="{BB962C8B-B14F-4D97-AF65-F5344CB8AC3E}">
        <p14:creationId xmlns:p14="http://schemas.microsoft.com/office/powerpoint/2010/main" val="36828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2800" b="1">
                <a:solidFill>
                  <a:schemeClr val="folHlink"/>
                </a:solidFill>
              </a:rPr>
              <a:t>Показания к исследованию сосудов: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 Синдром головной боли.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6. Наличие асимметрии или отсутствие пульса и артериального давления на одной из верхних конечностей.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7. Наличие патологии окружающих органов и тканей,  опухолевидного образования в области шеи,  являющиеся потенциальным источником экстравазальных воздействий.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5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11901" y="115889"/>
            <a:ext cx="4125913" cy="113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0000"/>
                </a:solidFill>
              </a:rPr>
              <a:t>Показания </a:t>
            </a:r>
            <a:br>
              <a:rPr lang="ru-RU" altLang="ru-RU" sz="3600">
                <a:solidFill>
                  <a:srgbClr val="FF0000"/>
                </a:solidFill>
              </a:rPr>
            </a:br>
            <a:r>
              <a:rPr lang="ru-RU" altLang="ru-RU" sz="3600">
                <a:solidFill>
                  <a:srgbClr val="FF0000"/>
                </a:solidFill>
              </a:rPr>
              <a:t>к ТКДС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68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/>
              <a:t>Синдром головной боли;</a:t>
            </a:r>
          </a:p>
          <a:p>
            <a:pPr eaLnBrk="1" hangingPunct="1">
              <a:lnSpc>
                <a:spcPct val="90000"/>
              </a:lnSpc>
            </a:pPr>
            <a:endParaRPr lang="ru-RU" altLang="ru-RU" b="1"/>
          </a:p>
          <a:p>
            <a:pPr eaLnBrk="1" hangingPunct="1">
              <a:lnSpc>
                <a:spcPct val="90000"/>
              </a:lnSpc>
            </a:pPr>
            <a:r>
              <a:rPr lang="ru-RU" altLang="ru-RU" b="1"/>
              <a:t>Наличие системного сосудистого заболевания, являющегося потенциальным источником развития нарушения мозгового кровообращения (артериальная гипертония, сахарный диабет и др.)</a:t>
            </a:r>
          </a:p>
          <a:p>
            <a:pPr eaLnBrk="1" hangingPunct="1">
              <a:lnSpc>
                <a:spcPct val="90000"/>
              </a:lnSpc>
            </a:pPr>
            <a:endParaRPr lang="ru-RU" altLang="ru-RU" b="1"/>
          </a:p>
          <a:p>
            <a:pPr eaLnBrk="1" hangingPunct="1">
              <a:lnSpc>
                <a:spcPct val="90000"/>
              </a:lnSpc>
            </a:pPr>
            <a:r>
              <a:rPr lang="ru-RU" altLang="ru-RU" b="1"/>
              <a:t>Наличие патологии вещества головного мозга.</a:t>
            </a:r>
          </a:p>
          <a:p>
            <a:pPr>
              <a:lnSpc>
                <a:spcPct val="90000"/>
              </a:lnSpc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9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7167564" y="214314"/>
            <a:ext cx="3328987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600" dirty="0"/>
              <a:t>Методика  ТКДС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Методика ТКДС включает исследование </a:t>
            </a:r>
            <a:r>
              <a:rPr lang="ru-RU" b="1" i="1" smtClean="0"/>
              <a:t>вещества головного мозга</a:t>
            </a:r>
            <a:r>
              <a:rPr lang="ru-RU" smtClean="0"/>
              <a:t> в В-режиме и исследование </a:t>
            </a:r>
            <a:r>
              <a:rPr lang="ru-RU" b="1" i="1" smtClean="0"/>
              <a:t>кровотока</a:t>
            </a:r>
            <a:r>
              <a:rPr lang="ru-RU" smtClean="0"/>
              <a:t> в крупных интракраниальных артериях и венах с использованием эффекта Допплера.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/>
              <a:t>Так как визуализация стенки сосудов невозможна, вся информация о состоянии просвета сосуда, его геометрии оценивается по характеру изменений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цветовой картограммы</a:t>
            </a:r>
            <a:r>
              <a:rPr lang="ru-RU"/>
              <a:t> потока крови в сосуде.</a:t>
            </a:r>
          </a:p>
        </p:txBody>
      </p:sp>
    </p:spTree>
    <p:extLst>
      <p:ext uri="{BB962C8B-B14F-4D97-AF65-F5344CB8AC3E}">
        <p14:creationId xmlns:p14="http://schemas.microsoft.com/office/powerpoint/2010/main" val="37786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9600" y="0"/>
            <a:ext cx="4978400" cy="1143000"/>
          </a:xfrm>
        </p:spPr>
        <p:txBody>
          <a:bodyPr/>
          <a:lstStyle/>
          <a:p>
            <a:pPr>
              <a:defRPr/>
            </a:pPr>
            <a:r>
              <a:rPr lang="ru-RU" sz="2400"/>
              <a:t>Доступы для транскраниального исследования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553200" y="2133600"/>
            <a:ext cx="3886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Акустические «окна» для интракраниального исследования.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- транстемпоральное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- трансфораминальное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- трансорбтальное 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725989" y="6075001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/>
              <a:t>Проф. </a:t>
            </a:r>
            <a:r>
              <a:rPr lang="en-US" altLang="ru-RU" sz="1000" dirty="0" err="1"/>
              <a:t>Schnalke</a:t>
            </a:r>
            <a:r>
              <a:rPr lang="ru-RU" altLang="ru-RU" sz="1000" dirty="0"/>
              <a:t>, Берлинский Исторический музей клиники </a:t>
            </a:r>
            <a:r>
              <a:rPr lang="en-US" altLang="ru-RU" sz="1000" dirty="0" err="1"/>
              <a:t>Charite</a:t>
            </a:r>
            <a:r>
              <a:rPr lang="en-US" altLang="ru-RU" sz="1000" dirty="0"/>
              <a:t>.</a:t>
            </a:r>
            <a:endParaRPr lang="ru-RU" altLang="ru-RU" sz="1000" dirty="0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36897" y="3140620"/>
            <a:ext cx="464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Толщина кости в </a:t>
            </a:r>
            <a:r>
              <a:rPr lang="ru-RU" altLang="ru-RU" dirty="0" err="1"/>
              <a:t>темпоральной</a:t>
            </a:r>
            <a:r>
              <a:rPr lang="ru-RU" altLang="ru-RU" dirty="0"/>
              <a:t> области составляет от 0,07см (хорошая визуализация) до 0,6см (сложная визуализация).</a:t>
            </a:r>
          </a:p>
        </p:txBody>
      </p:sp>
    </p:spTree>
    <p:extLst>
      <p:ext uri="{BB962C8B-B14F-4D97-AF65-F5344CB8AC3E}">
        <p14:creationId xmlns:p14="http://schemas.microsoft.com/office/powerpoint/2010/main" val="6763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8310563" y="214314"/>
            <a:ext cx="2043112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 dirty="0"/>
              <a:t>Методика  ТКДС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472488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ТКДС проводится векторным (секторным) датчиком с частотой  1 – 2,5 МГц (2 МГц).</a:t>
            </a:r>
          </a:p>
          <a:p>
            <a:pPr eaLnBrk="1" hangingPunct="1">
              <a:defRPr/>
            </a:pPr>
            <a:r>
              <a:rPr lang="ru-RU" b="1" u="sng" dirty="0"/>
              <a:t>Доступы</a:t>
            </a:r>
            <a:r>
              <a:rPr lang="ru-RU" dirty="0"/>
              <a:t>: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</a:t>
            </a:r>
            <a:r>
              <a:rPr lang="ru-RU" dirty="0"/>
              <a:t> – </a:t>
            </a:r>
            <a:r>
              <a:rPr lang="ru-RU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транстемпоральный</a:t>
            </a:r>
            <a:r>
              <a:rPr lang="ru-RU" i="1" dirty="0"/>
              <a:t> </a:t>
            </a:r>
            <a:r>
              <a:rPr lang="ru-RU" dirty="0"/>
              <a:t>(височный)   через чешую височной кости 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 </a:t>
            </a:r>
            <a:r>
              <a:rPr lang="ru-RU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субокципитальный</a:t>
            </a:r>
            <a:r>
              <a:rPr lang="ru-RU" dirty="0"/>
              <a:t> через большое затылочное отверстие (</a:t>
            </a:r>
            <a:r>
              <a:rPr lang="ru-RU" dirty="0" err="1"/>
              <a:t>трансфораминальный</a:t>
            </a:r>
            <a:r>
              <a:rPr lang="ru-RU" dirty="0"/>
              <a:t>) 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дополнительные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</a:t>
            </a:r>
            <a:r>
              <a:rPr lang="ru-RU" dirty="0"/>
              <a:t> </a:t>
            </a:r>
            <a:r>
              <a:rPr lang="ru-RU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трансорбитальный</a:t>
            </a:r>
            <a:r>
              <a:rPr lang="ru-RU" i="1" dirty="0"/>
              <a:t> </a:t>
            </a:r>
            <a:r>
              <a:rPr lang="ru-RU" dirty="0"/>
              <a:t>через верхнюю глазничную щель и </a:t>
            </a:r>
            <a:r>
              <a:rPr lang="ru-RU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трансокципитальный</a:t>
            </a:r>
            <a:r>
              <a:rPr lang="ru-RU" dirty="0"/>
              <a:t> через чешую затылочной кости, над затылочным бугром.</a:t>
            </a:r>
          </a:p>
        </p:txBody>
      </p:sp>
    </p:spTree>
    <p:extLst>
      <p:ext uri="{BB962C8B-B14F-4D97-AF65-F5344CB8AC3E}">
        <p14:creationId xmlns:p14="http://schemas.microsoft.com/office/powerpoint/2010/main" val="34299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 sz="4000">
                <a:solidFill>
                  <a:schemeClr val="hlink"/>
                </a:solidFill>
              </a:rPr>
              <a:t>ОПУХОЛИ ГОЛОВНОГО МОЗГА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b="1" smtClean="0"/>
              <a:t>ОБЪЕМНЫЕ ОБРАЗОВАНИЯ</a:t>
            </a:r>
            <a:r>
              <a:rPr lang="ru-RU" smtClean="0"/>
              <a:t> МОЗГА – ЭТО </a:t>
            </a:r>
            <a:r>
              <a:rPr lang="ru-RU" b="1" u="sng" smtClean="0"/>
              <a:t>ЗОНЫ ИЗМЕНЕННОЙ ЭХОГЕННОСТИ</a:t>
            </a:r>
            <a:r>
              <a:rPr lang="ru-RU" smtClean="0"/>
              <a:t> – СНИЖЕННОЙ ИЛИ ПОВЫШЕННОЙ, ОДНОРОДНОЙ ИЛИ НЕОДНОРОДНОЙ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4634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Транстемпоральный доступ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82677"/>
            <a:ext cx="10515600" cy="284216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Анатомическим ориентиром для средней мозговой артерии, сифона ВСА, передней мозговой артерии является пирамида височной кости, имеющая высокую </a:t>
            </a:r>
            <a:r>
              <a:rPr lang="ru-RU" dirty="0" err="1" smtClean="0"/>
              <a:t>эхогенность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823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1992313" y="333376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Анатомическим ориентиром для задней мозговой артерии и вены Розенталя служат ножки мозга – средний мозг.</a:t>
            </a:r>
          </a:p>
        </p:txBody>
      </p:sp>
      <p:pic>
        <p:nvPicPr>
          <p:cNvPr id="73731" name="Picture 3" descr="mso9E729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9" t="53764" r="6758" b="4790"/>
          <a:stretch>
            <a:fillRect/>
          </a:stretch>
        </p:blipFill>
        <p:spPr bwMode="auto">
          <a:xfrm>
            <a:off x="1992313" y="2993300"/>
            <a:ext cx="38163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743700" y="2636838"/>
            <a:ext cx="3455988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1 – лобные доли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2 – межполушарная щель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3 – височные доли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4 – СМА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5 – ПМА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7 – ножки мозга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8 – ЗМА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9 – мозжечок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10- затылочные доли</a:t>
            </a:r>
          </a:p>
        </p:txBody>
      </p:sp>
    </p:spTree>
    <p:extLst>
      <p:ext uri="{BB962C8B-B14F-4D97-AF65-F5344CB8AC3E}">
        <p14:creationId xmlns:p14="http://schemas.microsoft.com/office/powerpoint/2010/main" val="16138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8800" y="0"/>
            <a:ext cx="1219200" cy="1143000"/>
          </a:xfrm>
        </p:spPr>
        <p:txBody>
          <a:bodyPr/>
          <a:lstStyle/>
          <a:p>
            <a:pPr>
              <a:defRPr/>
            </a:pPr>
            <a:r>
              <a:rPr lang="ru-RU" sz="2800"/>
              <a:t>ЗМА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903015" y="594519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Сегменты ЗМА: Р1 – короткий, до </a:t>
            </a:r>
            <a:r>
              <a:rPr lang="ru-RU" altLang="ru-RU" dirty="0" err="1"/>
              <a:t>ЗСоА</a:t>
            </a:r>
            <a:r>
              <a:rPr lang="ru-RU" altLang="ru-RU" dirty="0"/>
              <a:t>, кровоток к </a:t>
            </a:r>
            <a:r>
              <a:rPr lang="ru-RU" altLang="ru-RU" dirty="0" smtClean="0"/>
              <a:t>датчику и Р2 с током крови от датчика.</a:t>
            </a:r>
            <a:endParaRPr lang="ru-RU" altLang="ru-RU" dirty="0"/>
          </a:p>
        </p:txBody>
      </p:sp>
      <p:pic>
        <p:nvPicPr>
          <p:cNvPr id="87048" name="Picture 8" descr="4D1F519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4875" r="51021" b="40080"/>
          <a:stretch/>
        </p:blipFill>
        <p:spPr bwMode="auto">
          <a:xfrm>
            <a:off x="4781006" y="1998185"/>
            <a:ext cx="3310255" cy="39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5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Глубина и угол локации, направление потока и протяженность артерий.</a:t>
            </a:r>
          </a:p>
        </p:txBody>
      </p:sp>
      <p:pic>
        <p:nvPicPr>
          <p:cNvPr id="89091" name="Picture 3" descr="mso4A7D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9920" r="33730" b="51704"/>
          <a:stretch>
            <a:fillRect/>
          </a:stretch>
        </p:blipFill>
        <p:spPr bwMode="auto">
          <a:xfrm>
            <a:off x="616359" y="1690688"/>
            <a:ext cx="8389937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249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rgbClr val="FFFF00"/>
                </a:solidFill>
                <a:latin typeface="Tahoma" pitchFamily="34" charset="0"/>
              </a:rPr>
              <a:t>Количественная оценка кровотока</a:t>
            </a: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138645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073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chemeClr val="hlink"/>
                </a:solidFill>
              </a:rPr>
              <a:t>Цели УЗИ артериальной и венозной систем головного мозга на экстра- и интракраниальном уровнях:</a:t>
            </a:r>
            <a:br>
              <a:rPr lang="ru-RU" sz="2400">
                <a:solidFill>
                  <a:schemeClr val="hlink"/>
                </a:solidFill>
              </a:rPr>
            </a:br>
            <a:endParaRPr lang="ru-RU" sz="2400">
              <a:solidFill>
                <a:schemeClr val="hlin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57338"/>
            <a:ext cx="9144000" cy="492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Выявление ранних (доклинических) признаков системной сосудистой патологии;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b="1" u="sng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Выявление аномалий развития сосудов, артериальных и венозных аневризм, артериовенозных </a:t>
            </a:r>
            <a:r>
              <a:rPr lang="ru-RU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мальформаций</a:t>
            </a: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соустий, </a:t>
            </a:r>
            <a:r>
              <a:rPr lang="ru-RU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вазоспазма</a:t>
            </a: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нарушений венозной циркуляции.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b="1" u="sng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Мониторинг и оценка эффективности лечения;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b="1" u="sng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Венозная система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5534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345364" y="188913"/>
            <a:ext cx="33226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Венозная система головного мозга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Структурными единицами венозной системы головного мозга являются: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/>
              <a:t> посткапиллярные венулы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/>
              <a:t> венулы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/>
              <a:t> венозные синусы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/>
              <a:t> магистральные вены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ru-RU" b="1"/>
              <a:t>   </a:t>
            </a:r>
            <a:r>
              <a:rPr lang="ru-RU"/>
              <a:t>Вены  делятся на две венозные системы разной локализации</a:t>
            </a:r>
            <a:r>
              <a:rPr lang="ru-RU" b="1"/>
              <a:t> – </a:t>
            </a:r>
            <a:r>
              <a:rPr lang="ru-RU" b="1" u="sng"/>
              <a:t>поверхностных</a:t>
            </a:r>
            <a:r>
              <a:rPr lang="ru-RU" b="1"/>
              <a:t> и </a:t>
            </a:r>
            <a:r>
              <a:rPr lang="ru-RU" b="1" u="sng"/>
              <a:t>глубоких</a:t>
            </a:r>
            <a:r>
              <a:rPr lang="ru-RU" b="1"/>
              <a:t> </a:t>
            </a:r>
            <a:r>
              <a:rPr lang="ru-RU"/>
              <a:t>вен</a:t>
            </a:r>
            <a:r>
              <a:rPr lang="ru-RU" b="1"/>
              <a:t>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524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08888" y="188913"/>
            <a:ext cx="281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Система поверхностных вен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7391400" y="1600201"/>
            <a:ext cx="2819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/>
              <a:t>Система поверхностных вен представлена сетью в паутинной оболочке больших полушарий.</a:t>
            </a:r>
          </a:p>
          <a:p>
            <a:pPr eaLnBrk="1" hangingPunct="1">
              <a:defRPr/>
            </a:pPr>
            <a:r>
              <a:rPr lang="ru-RU" sz="1800"/>
              <a:t>Она принимает основную массу крови от коры и белого вещества.</a:t>
            </a:r>
          </a:p>
          <a:p>
            <a:pPr eaLnBrk="1" hangingPunct="1">
              <a:defRPr/>
            </a:pPr>
            <a:r>
              <a:rPr lang="ru-RU" sz="1800"/>
              <a:t>Отток из нее происходит в синусы твердой мозговой оболочки.</a:t>
            </a:r>
          </a:p>
        </p:txBody>
      </p:sp>
      <p:pic>
        <p:nvPicPr>
          <p:cNvPr id="94212" name="Picture 4" descr="mso88586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9" b="49953"/>
          <a:stretch>
            <a:fillRect/>
          </a:stretch>
        </p:blipFill>
        <p:spPr bwMode="auto">
          <a:xfrm>
            <a:off x="1774825" y="188913"/>
            <a:ext cx="2592388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 descr="mso8858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1" b="54318"/>
          <a:stretch>
            <a:fillRect/>
          </a:stretch>
        </p:blipFill>
        <p:spPr bwMode="auto">
          <a:xfrm>
            <a:off x="4295775" y="3644901"/>
            <a:ext cx="2844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847850" y="2565401"/>
            <a:ext cx="4319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524000" y="2565400"/>
            <a:ext cx="5329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1 – верхний сагиттальный синус, 2 – прямой синус, 4 – поперечный синус, 5 – сигмовидный синус, 6 – затылочный синус.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524000" y="4797425"/>
            <a:ext cx="28082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1 – поперечный синус, 3 – прямой синус, 4 – вена Галена, 5 – нижний сагиттальный синус, 9 – сигмовидный синус, 10 – верхний каменистый синус, 11 – пещеристый синус, 13 – внутренняя вена мозга.</a:t>
            </a:r>
          </a:p>
        </p:txBody>
      </p:sp>
    </p:spTree>
    <p:extLst>
      <p:ext uri="{BB962C8B-B14F-4D97-AF65-F5344CB8AC3E}">
        <p14:creationId xmlns:p14="http://schemas.microsoft.com/office/powerpoint/2010/main" val="18236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08888" y="277814"/>
            <a:ext cx="2601912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/>
              <a:t>Система глубоких вен головного мозга</a:t>
            </a:r>
          </a:p>
        </p:txBody>
      </p:sp>
      <p:pic>
        <p:nvPicPr>
          <p:cNvPr id="95235" name="Picture 3" descr="mso2297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2209" r="50000" b="59288"/>
          <a:stretch>
            <a:fillRect/>
          </a:stretch>
        </p:blipFill>
        <p:spPr>
          <a:xfrm>
            <a:off x="1919289" y="476250"/>
            <a:ext cx="2143125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mso2297C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72" r="3285" b="61171"/>
          <a:stretch>
            <a:fillRect/>
          </a:stretch>
        </p:blipFill>
        <p:spPr bwMode="auto">
          <a:xfrm>
            <a:off x="4295775" y="1341438"/>
            <a:ext cx="3024188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00376" y="5291138"/>
            <a:ext cx="60483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Система глубоких вен располагается в веществе головного мозга и представлена группами венозных стволов, собирающих кровь от прозрачной перегородки, подкорковых узлов, зрительных бугров и других отделов мозгового ствола, включая мозжечок.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464425" y="3500439"/>
            <a:ext cx="28082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7 – внутренняя вена мозга (вена Розенталя)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8 - большая вена мозга (вена Галена)</a:t>
            </a:r>
          </a:p>
        </p:txBody>
      </p:sp>
    </p:spTree>
    <p:extLst>
      <p:ext uri="{BB962C8B-B14F-4D97-AF65-F5344CB8AC3E}">
        <p14:creationId xmlns:p14="http://schemas.microsoft.com/office/powerpoint/2010/main" val="40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7164" y="188913"/>
            <a:ext cx="28908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/>
              <a:t>Система глубоких вен головного мозга</a:t>
            </a:r>
          </a:p>
        </p:txBody>
      </p:sp>
      <p:pic>
        <p:nvPicPr>
          <p:cNvPr id="96259" name="Picture 3" descr="mso88586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9" b="49953"/>
          <a:stretch>
            <a:fillRect/>
          </a:stretch>
        </p:blipFill>
        <p:spPr bwMode="auto">
          <a:xfrm>
            <a:off x="1774826" y="260351"/>
            <a:ext cx="22320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mso88586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1" b="54318"/>
          <a:stretch>
            <a:fillRect/>
          </a:stretch>
        </p:blipFill>
        <p:spPr bwMode="auto">
          <a:xfrm>
            <a:off x="4224338" y="260350"/>
            <a:ext cx="2413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951538" y="3500438"/>
            <a:ext cx="417671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cs typeface="Arial" panose="020B0604020202020204" pitchFamily="34" charset="0"/>
              </a:rPr>
              <a:t>К числу наиболее крупных из системы глубоких относятся внутренние мозговые вены </a:t>
            </a:r>
            <a:r>
              <a:rPr lang="ru-RU" altLang="ru-RU">
                <a:cs typeface="Arial" panose="020B0604020202020204" pitchFamily="34" charset="0"/>
              </a:rPr>
              <a:t>(</a:t>
            </a:r>
            <a:r>
              <a:rPr lang="ru-RU" altLang="ru-RU" sz="1600">
                <a:cs typeface="Arial" panose="020B0604020202020204" pitchFamily="34" charset="0"/>
              </a:rPr>
              <a:t>вены Розенталя).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cs typeface="Arial" panose="020B0604020202020204" pitchFamily="34" charset="0"/>
              </a:rPr>
              <a:t>Симметричные внутренние мозговые вены, соединяясь между собой, образуют большую вену мозга (вену Галена).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cs typeface="Arial" panose="020B0604020202020204" pitchFamily="34" charset="0"/>
              </a:rPr>
              <a:t>Вена Галена имеет ряд притоков и впадает в прямой синус, который является основным коллектором венозной крови.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703388" y="2492375"/>
            <a:ext cx="252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2 – прямой синус,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151314" y="2565401"/>
            <a:ext cx="20161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2 – прямой синус,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13 – внутренняя мозговая вена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Между системами поверхностных и глубоких вен существуют многочисленные связи за счет прямых вен-анастомозов и синусных анастомозов.</a:t>
            </a:r>
          </a:p>
          <a:p>
            <a:pPr eaLnBrk="1" hangingPunct="1">
              <a:defRPr/>
            </a:pPr>
            <a:r>
              <a:rPr lang="ru-RU" smtClean="0"/>
              <a:t>Из обеих систем основная масса крови через венозные синусы поступает во внутреннюю яремную вену.</a:t>
            </a:r>
          </a:p>
        </p:txBody>
      </p:sp>
    </p:spTree>
    <p:extLst>
      <p:ext uri="{BB962C8B-B14F-4D97-AF65-F5344CB8AC3E}">
        <p14:creationId xmlns:p14="http://schemas.microsoft.com/office/powerpoint/2010/main" val="40824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Венозная система головного мозга.</a:t>
            </a:r>
          </a:p>
        </p:txBody>
      </p:sp>
      <p:pic>
        <p:nvPicPr>
          <p:cNvPr id="98307" name="Picture 3" descr="mso2297C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2" r="51253" b="3285"/>
          <a:stretch>
            <a:fillRect/>
          </a:stretch>
        </p:blipFill>
        <p:spPr bwMode="auto">
          <a:xfrm>
            <a:off x="2424113" y="1557338"/>
            <a:ext cx="352901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032626" y="2781300"/>
            <a:ext cx="27352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cs typeface="Arial" panose="020B0604020202020204" pitchFamily="34" charset="0"/>
              </a:rPr>
              <a:t>1 – поверхностная височная вена, 2 – лицевая вена, 3 – передняя яремная вена, 4 – внутренняя яремная вена (верхняя луковица), 5 – наружная яремная вена, 6 - внутренняя яремная вена (нижняя луковица), 7 – правая подключичная вена, 8 – ствол плечеголовной вены, 9 – верхняя полая вена.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311900" y="4581525"/>
            <a:ext cx="3240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200">
              <a:cs typeface="Arial" panose="020B0604020202020204" pitchFamily="34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135188" y="5867400"/>
            <a:ext cx="6697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В горизонтальном положении тела основная масса крови (2/3) из вен мозга поступает во ВЯВ, а 1/3 в НЯВ.</a:t>
            </a:r>
          </a:p>
        </p:txBody>
      </p:sp>
    </p:spTree>
    <p:extLst>
      <p:ext uri="{BB962C8B-B14F-4D97-AF65-F5344CB8AC3E}">
        <p14:creationId xmlns:p14="http://schemas.microsoft.com/office/powerpoint/2010/main" val="36669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mso8858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50047" r="50835" b="5759"/>
          <a:stretch>
            <a:fillRect/>
          </a:stretch>
        </p:blipFill>
        <p:spPr>
          <a:xfrm>
            <a:off x="2279651" y="476251"/>
            <a:ext cx="4752975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7391401" y="2924176"/>
            <a:ext cx="30257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1 – внутренняя яремная вена, 2 – лицевая вена,3 – наружная яремная вена, 4 – затылочная вена. 5 – задняя ушная вена, 6 – сигмовидный синус, 7 – поперечный синус, 8 - верхний сагиттальный синус, 9 – верхняя глазная вена, 10 – эмиссарные вены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351088" y="5949950"/>
            <a:ext cx="756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Дополнительными путями венозного оттока из полости черепа являются система наружной яремной вены и позвоночные венозные сплетения.</a:t>
            </a:r>
          </a:p>
        </p:txBody>
      </p:sp>
    </p:spTree>
    <p:extLst>
      <p:ext uri="{BB962C8B-B14F-4D97-AF65-F5344CB8AC3E}">
        <p14:creationId xmlns:p14="http://schemas.microsoft.com/office/powerpoint/2010/main" val="22614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so2297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1" t="60530" r="4346" b="6189"/>
          <a:stretch>
            <a:fillRect/>
          </a:stretch>
        </p:blipFill>
        <p:spPr>
          <a:xfrm>
            <a:off x="2640014" y="765176"/>
            <a:ext cx="3455987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778626" y="260351"/>
            <a:ext cx="3889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>
                <a:cs typeface="Arial" panose="020B0604020202020204" pitchFamily="34" charset="0"/>
              </a:rPr>
              <a:t>Позвоночные вены и сплетения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351088" y="5157789"/>
            <a:ext cx="4392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cs typeface="Arial" panose="020B0604020202020204" pitchFamily="34" charset="0"/>
              </a:rPr>
              <a:t>4 – внутренняя яремная вена (на уровне верхней луковицы), 5 – позвоночное сплетение, 7 – позвоночные вены.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743700" y="1844676"/>
            <a:ext cx="36718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Между системой внутренней яремной вены и позвоночным венозным сплетением имеются множественные анастомозы.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По ним осуществляется перераспределение венозного оттока из полости черепа при поражении внутренних яремных вен и при изменении положения тела.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cs typeface="Arial" panose="020B0604020202020204" pitchFamily="34" charset="0"/>
              </a:rPr>
              <a:t>В горизонтальном положении тела отток осуществляется преимущественно в систему внутренней яремной вены, а в вертикальном в систему позвоночных вен.</a:t>
            </a:r>
          </a:p>
        </p:txBody>
      </p:sp>
    </p:spTree>
    <p:extLst>
      <p:ext uri="{BB962C8B-B14F-4D97-AF65-F5344CB8AC3E}">
        <p14:creationId xmlns:p14="http://schemas.microsoft.com/office/powerpoint/2010/main" val="40309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Оценка венозного кровотока  методом ТКДС является сложной задачей из-за низких скоростей потоков крови в интракраниальных венах, вариабельности их строения и расположения.</a:t>
            </a:r>
          </a:p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r>
              <a:rPr lang="ru-RU"/>
              <a:t>У большинства пациентов локации доступно ограниченное количество вен и синусов мозга.</a:t>
            </a:r>
          </a:p>
        </p:txBody>
      </p:sp>
    </p:spTree>
    <p:extLst>
      <p:ext uri="{BB962C8B-B14F-4D97-AF65-F5344CB8AC3E}">
        <p14:creationId xmlns:p14="http://schemas.microsoft.com/office/powerpoint/2010/main" val="39031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3339" y="5013326"/>
            <a:ext cx="4484687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/>
              <a:t> </a:t>
            </a:r>
            <a:r>
              <a:rPr lang="ru-RU" sz="6000" dirty="0">
                <a:sym typeface="Wingdings" pitchFamily="2" charset="2"/>
              </a:rPr>
              <a:t>   </a:t>
            </a:r>
            <a:endParaRPr lang="en-US" sz="2800" dirty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432176" y="836614"/>
            <a:ext cx="676751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ОСНОВЫ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/>
              <a:t>АРТЕРИАЛЬНОЙ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600"/>
              <a:t>АНАТОМИИ</a:t>
            </a:r>
            <a:r>
              <a:rPr lang="ru-RU" alt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69326" y="0"/>
            <a:ext cx="2098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Методика</a:t>
            </a:r>
            <a:br>
              <a:rPr lang="ru-RU" sz="3200"/>
            </a:br>
            <a:r>
              <a:rPr lang="ru-RU" sz="3200"/>
              <a:t>ТКДС.</a:t>
            </a:r>
            <a:r>
              <a:rPr lang="ru-RU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621427" y="2109834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Локация основных венозных коллекторов осуществляется через височное окно.</a:t>
            </a:r>
          </a:p>
          <a:p>
            <a:pPr eaLnBrk="1" hangingPunct="1">
              <a:defRPr/>
            </a:pPr>
            <a:r>
              <a:rPr lang="ru-RU" dirty="0"/>
              <a:t>Ориентирами для средней мозговой вены является пирамида височной кости и СМА, идущая параллельно.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2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4048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Вена Розенталя проходит параллельно ЗМА.</a:t>
            </a:r>
          </a:p>
          <a:p>
            <a:pPr eaLnBrk="1" hangingPunct="1">
              <a:defRPr/>
            </a:pPr>
            <a:r>
              <a:rPr lang="ru-RU" smtClean="0"/>
              <a:t>Анатомическим ориентиром при ее локации являются ножки мозга.</a:t>
            </a:r>
          </a:p>
          <a:p>
            <a:pPr eaLnBrk="1" hangingPunct="1">
              <a:defRPr/>
            </a:pPr>
            <a:r>
              <a:rPr lang="ru-RU" smtClean="0"/>
              <a:t>Ориентирами для вены Галена и прямого синуса являются таламусы и </a:t>
            </a:r>
            <a:r>
              <a:rPr lang="en-US" smtClean="0"/>
              <a:t>III</a:t>
            </a:r>
            <a:r>
              <a:rPr lang="ru-RU" smtClean="0"/>
              <a:t> желудочек мозга.</a:t>
            </a:r>
          </a:p>
        </p:txBody>
      </p:sp>
      <p:pic>
        <p:nvPicPr>
          <p:cNvPr id="106500" name="Picture 4" descr="mso9E7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8" t="4462" r="7800" b="55055"/>
          <a:stretch>
            <a:fillRect/>
          </a:stretch>
        </p:blipFill>
        <p:spPr bwMode="auto">
          <a:xfrm>
            <a:off x="3216275" y="4076701"/>
            <a:ext cx="33845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888163" y="4149725"/>
            <a:ext cx="273685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2 –передние рога боковых желудочков;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3 – прозрачная перегородка;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b="1" u="sng">
                <a:cs typeface="Arial" panose="020B0604020202020204" pitchFamily="34" charset="0"/>
              </a:rPr>
              <a:t>4 – </a:t>
            </a:r>
            <a:r>
              <a:rPr lang="en-US" altLang="ru-RU" b="1" u="sng">
                <a:cs typeface="Arial" panose="020B0604020202020204" pitchFamily="34" charset="0"/>
              </a:rPr>
              <a:t>III </a:t>
            </a:r>
            <a:r>
              <a:rPr lang="ru-RU" altLang="ru-RU" b="1" u="sng">
                <a:cs typeface="Arial" panose="020B0604020202020204" pitchFamily="34" charset="0"/>
              </a:rPr>
              <a:t>желудочек</a:t>
            </a:r>
            <a:r>
              <a:rPr lang="ru-RU" altLang="ru-RU"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5 – таламусы.</a:t>
            </a:r>
          </a:p>
        </p:txBody>
      </p:sp>
    </p:spTree>
    <p:extLst>
      <p:ext uri="{BB962C8B-B14F-4D97-AF65-F5344CB8AC3E}">
        <p14:creationId xmlns:p14="http://schemas.microsoft.com/office/powerpoint/2010/main" val="11119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Показатели кровотока в венах мозга и синусов мозга.</a:t>
            </a:r>
          </a:p>
        </p:txBody>
      </p:sp>
      <p:pic>
        <p:nvPicPr>
          <p:cNvPr id="113667" name="Picture 3" descr="mso3BBD4"/>
          <p:cNvPicPr>
            <a:picLocks noChangeAspect="1" noChangeArrowheads="1"/>
          </p:cNvPicPr>
          <p:nvPr/>
        </p:nvPicPr>
        <p:blipFill>
          <a:blip r:embed="rId2">
            <a:lum bright="-30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30611" r="5067" b="8022"/>
          <a:stretch>
            <a:fillRect/>
          </a:stretch>
        </p:blipFill>
        <p:spPr bwMode="auto">
          <a:xfrm>
            <a:off x="2640013" y="1196976"/>
            <a:ext cx="69135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9926" y="0"/>
            <a:ext cx="49180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Кровоток в венах и синусах мозга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Во всех венах и синусах, осуществляющих отток крови от головного мозга, кровоток имеет </a:t>
            </a:r>
            <a:r>
              <a:rPr lang="ru-RU" b="1" i="1" smtClean="0"/>
              <a:t>монофазный псевдопульсирующий </a:t>
            </a:r>
            <a:r>
              <a:rPr lang="ru-RU" smtClean="0"/>
              <a:t>характер.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Степень псевдопульсации (при отсутствии нарушений) минимальна и обусловлена передаточной пульсацией с вещества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7288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9100" y="0"/>
            <a:ext cx="3898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Кровоток в венах и синусах мозга</a:t>
            </a:r>
            <a:r>
              <a:rPr lang="ru-RU" sz="4000"/>
              <a:t> </a:t>
            </a:r>
          </a:p>
        </p:txBody>
      </p:sp>
      <p:pic>
        <p:nvPicPr>
          <p:cNvPr id="115715" name="Picture 3" descr="msoBB3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7" t="3810" r="7938" b="74974"/>
          <a:stretch>
            <a:fillRect/>
          </a:stretch>
        </p:blipFill>
        <p:spPr bwMode="auto">
          <a:xfrm>
            <a:off x="1462859" y="782639"/>
            <a:ext cx="43926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959600" y="1833564"/>
            <a:ext cx="33845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cs typeface="Arial" panose="020B0604020202020204" pitchFamily="34" charset="0"/>
              </a:rPr>
              <a:t>Допплеровский спектр характеризуется практически полным отсутствием спектрального окна и равномерным спектральным распределением.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68581" y="4803872"/>
            <a:ext cx="84963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Arial" panose="020B0604020202020204" pitchFamily="34" charset="0"/>
              </a:rPr>
              <a:t>При количественной оценке показателей венозного кровотока определяется максимальная скорость кровотока, соответствующая фазе диастолы и усредненная по времени максимальная и средняя скорости кровотока.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638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08663" y="476250"/>
            <a:ext cx="454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Методика исследования экстракраниальных вен</a:t>
            </a:r>
            <a:r>
              <a:rPr lang="ru-RU" sz="4000"/>
              <a:t>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515292" y="2419169"/>
            <a:ext cx="990164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cs typeface="Arial" panose="020B0604020202020204" pitchFamily="34" charset="0"/>
              </a:rPr>
              <a:t>Сканирование внутренних яремных проводится в двух плоскостях – продольной и поперечной, наружных яремных вен – только в продольной.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cs typeface="Arial" panose="020B0604020202020204" pitchFamily="34" charset="0"/>
              </a:rPr>
              <a:t>В норме просветы вен почти полностью компрессируются, поэтому для получения качественной информации о состоянии просвета и гемодинамики исследование проводится через толстый слой геля – «</a:t>
            </a:r>
            <a:r>
              <a:rPr lang="ru-RU" altLang="ru-RU" sz="1400" dirty="0" err="1">
                <a:cs typeface="Arial" panose="020B0604020202020204" pitchFamily="34" charset="0"/>
              </a:rPr>
              <a:t>гелевую</a:t>
            </a:r>
            <a:r>
              <a:rPr lang="ru-RU" altLang="ru-RU" sz="1400" dirty="0">
                <a:cs typeface="Arial" panose="020B0604020202020204" pitchFamily="34" charset="0"/>
              </a:rPr>
              <a:t> подушку», либо </a:t>
            </a:r>
            <a:r>
              <a:rPr lang="ru-RU" altLang="ru-RU" sz="1400" dirty="0" err="1">
                <a:cs typeface="Arial" panose="020B0604020202020204" pitchFamily="34" charset="0"/>
              </a:rPr>
              <a:t>трансмускулярно</a:t>
            </a:r>
            <a:r>
              <a:rPr lang="ru-RU" altLang="ru-RU" sz="14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cs typeface="Arial" panose="020B0604020202020204" pitchFamily="34" charset="0"/>
              </a:rPr>
              <a:t>При исследовании ВЯВ голова пациента должна быть расположена ровно, без </a:t>
            </a:r>
            <a:r>
              <a:rPr lang="ru-RU" altLang="ru-RU" sz="1400" dirty="0" err="1">
                <a:cs typeface="Arial" panose="020B0604020202020204" pitchFamily="34" charset="0"/>
              </a:rPr>
              <a:t>переразгибания</a:t>
            </a:r>
            <a:r>
              <a:rPr lang="ru-RU" altLang="ru-RU" sz="1400" dirty="0">
                <a:cs typeface="Arial" panose="020B0604020202020204" pitchFamily="34" charset="0"/>
              </a:rPr>
              <a:t>  и напряжения мышц шеи.</a:t>
            </a:r>
          </a:p>
        </p:txBody>
      </p:sp>
    </p:spTree>
    <p:extLst>
      <p:ext uri="{BB962C8B-B14F-4D97-AF65-F5344CB8AC3E}">
        <p14:creationId xmlns:p14="http://schemas.microsoft.com/office/powerpoint/2010/main" val="17968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Расположение ВЯВ и НЯВ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907177" y="2409825"/>
            <a:ext cx="814963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Arial" panose="020B0604020202020204" pitchFamily="34" charset="0"/>
              </a:rPr>
              <a:t>Характер расположения ЯВ: внутренняя - </a:t>
            </a:r>
            <a:r>
              <a:rPr lang="ru-RU" altLang="ru-RU" dirty="0" err="1">
                <a:cs typeface="Arial" panose="020B0604020202020204" pitchFamily="34" charset="0"/>
              </a:rPr>
              <a:t>латеральнее</a:t>
            </a:r>
            <a:r>
              <a:rPr lang="ru-RU" altLang="ru-RU" dirty="0">
                <a:cs typeface="Arial" panose="020B0604020202020204" pitchFamily="34" charset="0"/>
              </a:rPr>
              <a:t> и кпереди от ОСА, наружная – кзади от нее, параллельно сегменту </a:t>
            </a:r>
            <a:r>
              <a:rPr lang="en-US" altLang="ru-RU" dirty="0">
                <a:cs typeface="Arial" panose="020B0604020202020204" pitchFamily="34" charset="0"/>
              </a:rPr>
              <a:t>VI </a:t>
            </a:r>
            <a:r>
              <a:rPr lang="ru-RU" altLang="ru-RU" dirty="0">
                <a:cs typeface="Arial" panose="020B0604020202020204" pitchFamily="34" charset="0"/>
              </a:rPr>
              <a:t>позвоночной артерии.</a:t>
            </a:r>
          </a:p>
          <a:p>
            <a:pPr eaLnBrk="1" hangingPunct="1">
              <a:spcBef>
                <a:spcPct val="50000"/>
              </a:spcBef>
            </a:pPr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mso2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3831" r="54024" b="60223"/>
          <a:stretch>
            <a:fillRect/>
          </a:stretch>
        </p:blipFill>
        <p:spPr bwMode="auto">
          <a:xfrm>
            <a:off x="6240464" y="476251"/>
            <a:ext cx="367347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mso2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4001" r="54102" b="81210"/>
          <a:stretch>
            <a:fillRect/>
          </a:stretch>
        </p:blipFill>
        <p:spPr bwMode="auto">
          <a:xfrm>
            <a:off x="1847850" y="3716338"/>
            <a:ext cx="36004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448301" y="4292601"/>
            <a:ext cx="49688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В норме просвет гипоэхогенный (реже анэхогенный), эхогенность стенки несколько превышает эхогенность окружающих тканей, дифференциация на слои отсутствует.</a:t>
            </a:r>
          </a:p>
          <a:p>
            <a:pPr eaLnBrk="1" hangingPunct="1"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118789" name="Picture 4" descr="378BB2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2774" r="7280" b="49689"/>
          <a:stretch>
            <a:fillRect/>
          </a:stretch>
        </p:blipFill>
        <p:spPr bwMode="auto">
          <a:xfrm>
            <a:off x="2063750" y="476251"/>
            <a:ext cx="19192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 Box 8"/>
          <p:cNvSpPr txBox="1">
            <a:spLocks noChangeArrowheads="1"/>
          </p:cNvSpPr>
          <p:nvPr/>
        </p:nvSpPr>
        <p:spPr bwMode="auto">
          <a:xfrm>
            <a:off x="4079875" y="981076"/>
            <a:ext cx="19446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800"/>
              <a:t>1 – ВЕНОЗНЫЙ КЛАПАН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800"/>
              <a:t>2 –ВНУТРЕННЯЯ ОБОЛОЧКА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800"/>
              <a:t>3 - СОЕДИНИТЕЛЬНАЯ ТКАНЬ (ЭЛАСТИЧЕСКИЕ И КОЛЛАГЕНОВЫЕ ВОЛОКНА)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800"/>
              <a:t>4 – СРЕДНЯЯ ОБОЛОЧКА (С ВКЛЮЧЕНИЯМИ МЫШЕЧНЫХ ВОЛОКОН)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800"/>
              <a:t>5 – НАРУЖНАЯ ОБОЛОЧКА</a:t>
            </a:r>
          </a:p>
          <a:p>
            <a:pPr eaLnBrk="1" hangingPunct="1">
              <a:spcBef>
                <a:spcPct val="50000"/>
              </a:spcBef>
            </a:pPr>
            <a:endParaRPr lang="ru-RU" altLang="ru-RU" sz="800"/>
          </a:p>
        </p:txBody>
      </p:sp>
    </p:spTree>
    <p:extLst>
      <p:ext uri="{BB962C8B-B14F-4D97-AF65-F5344CB8AC3E}">
        <p14:creationId xmlns:p14="http://schemas.microsoft.com/office/powerpoint/2010/main" val="6950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119811" name="Picture 3" descr="mso66C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4724" r="4727" b="15585"/>
          <a:stretch>
            <a:fillRect/>
          </a:stretch>
        </p:blipFill>
        <p:spPr bwMode="auto">
          <a:xfrm>
            <a:off x="1847850" y="404814"/>
            <a:ext cx="37973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770564" y="2565400"/>
            <a:ext cx="48974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При продольном сканировании (параллельно переднему краю </a:t>
            </a:r>
            <a:r>
              <a:rPr lang="en-US" altLang="ru-RU">
                <a:cs typeface="Arial" panose="020B0604020202020204" pitchFamily="34" charset="0"/>
              </a:rPr>
              <a:t>m. sternocleidomastoideus </a:t>
            </a:r>
            <a:r>
              <a:rPr lang="ru-RU" altLang="ru-RU">
                <a:cs typeface="Arial" panose="020B0604020202020204" pitchFamily="34" charset="0"/>
              </a:rPr>
              <a:t>в ее проксимальном сегменте) визуализируется устье вены с остиальным клапаном.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Число створок остиального клапана варьирует от 1 до 3.</a:t>
            </a:r>
          </a:p>
        </p:txBody>
      </p:sp>
      <p:pic>
        <p:nvPicPr>
          <p:cNvPr id="119813" name="Picture 4" descr="378BB2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3" t="6795" r="24028" b="70738"/>
          <a:stretch>
            <a:fillRect/>
          </a:stretch>
        </p:blipFill>
        <p:spPr bwMode="auto">
          <a:xfrm>
            <a:off x="2711451" y="4681539"/>
            <a:ext cx="20161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476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 descr="mso2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7" t="24666" r="8690" b="59833"/>
          <a:stretch>
            <a:fillRect/>
          </a:stretch>
        </p:blipFill>
        <p:spPr bwMode="auto">
          <a:xfrm>
            <a:off x="1992313" y="3716339"/>
            <a:ext cx="309721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mso2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8" t="3473" r="5318" b="80585"/>
          <a:stretch>
            <a:fillRect/>
          </a:stretch>
        </p:blipFill>
        <p:spPr bwMode="auto">
          <a:xfrm>
            <a:off x="2208213" y="620713"/>
            <a:ext cx="29511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591176" y="1833564"/>
            <a:ext cx="46085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Arial" panose="020B0604020202020204" pitchFamily="34" charset="0"/>
              </a:rPr>
              <a:t>При значительном снижении кровотока определяется эффект спонтанного эхоконтрастирования – неравномерное повышение эхогенности просвета.</a:t>
            </a:r>
          </a:p>
          <a:p>
            <a:pPr eaLnBrk="1" hangingPunct="1">
              <a:spcBef>
                <a:spcPct val="50000"/>
              </a:spcBef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7537" y="6021358"/>
            <a:ext cx="223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Лелюк</a:t>
            </a:r>
            <a:r>
              <a:rPr lang="ru-RU" sz="1000" dirty="0" smtClean="0"/>
              <a:t> В.Г,.</a:t>
            </a:r>
            <a:r>
              <a:rPr lang="ru-RU" sz="1000" dirty="0" err="1" smtClean="0"/>
              <a:t>Лелюк</a:t>
            </a:r>
            <a:r>
              <a:rPr lang="ru-RU" sz="1000" dirty="0" smtClean="0"/>
              <a:t> С.Э. Ультразвуковая ангиология, 2007г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730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>
                <a:solidFill>
                  <a:schemeClr val="hlink"/>
                </a:solidFill>
              </a:rPr>
              <a:t>Общий вид строения артерий дуги аорты и основания мозга</a:t>
            </a:r>
          </a:p>
        </p:txBody>
      </p:sp>
      <p:pic>
        <p:nvPicPr>
          <p:cNvPr id="9219" name="Picture 3" descr="mso5B1E2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341438"/>
            <a:ext cx="39782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24564" y="1844675"/>
            <a:ext cx="3932237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1-правая подключичная артерия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2-ОСА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3-НСА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4-ПА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5-ОА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6-передние мозговые артерии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7-задние мозговые артерии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8-СМА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9-каротидный сифон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10-каротидный канал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11-большое затылочное отверстие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12-ВСА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13-левая подключичная артерия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14-дуга аорты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15-плечеголовной ствол</a:t>
            </a:r>
          </a:p>
        </p:txBody>
      </p:sp>
    </p:spTree>
    <p:extLst>
      <p:ext uri="{BB962C8B-B14F-4D97-AF65-F5344CB8AC3E}">
        <p14:creationId xmlns:p14="http://schemas.microsoft.com/office/powerpoint/2010/main" val="3319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90805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Показатели линейной скорости кровотока   во ВЯВ определяют в области нижней луковицы при задержке дыхания, чтобы нивелировать колебания от фаз дыхания. </a:t>
            </a:r>
          </a:p>
        </p:txBody>
      </p:sp>
      <p:pic>
        <p:nvPicPr>
          <p:cNvPr id="122883" name="Picture 3" descr="mso2297C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73866" r="60222" b="8754"/>
          <a:stretch>
            <a:fillRect/>
          </a:stretch>
        </p:blipFill>
        <p:spPr bwMode="auto">
          <a:xfrm>
            <a:off x="4008439" y="3789364"/>
            <a:ext cx="345598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1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73926" y="0"/>
            <a:ext cx="33940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Измерение диаметра 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159386" y="1605371"/>
            <a:ext cx="49323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Arial" panose="020B0604020202020204" pitchFamily="34" charset="0"/>
              </a:rPr>
              <a:t>Количественная оценка диаметра выполняется на уровне нижней луковицы, на 2 – 3 см </a:t>
            </a:r>
            <a:r>
              <a:rPr lang="ru-RU" altLang="ru-RU" dirty="0" err="1">
                <a:cs typeface="Arial" panose="020B0604020202020204" pitchFamily="34" charset="0"/>
              </a:rPr>
              <a:t>проксимальнее</a:t>
            </a:r>
            <a:r>
              <a:rPr lang="ru-RU" altLang="ru-RU" dirty="0">
                <a:cs typeface="Arial" panose="020B0604020202020204" pitchFamily="34" charset="0"/>
              </a:rPr>
              <a:t> ее устья.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381354" y="3593873"/>
            <a:ext cx="47529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Arial" panose="020B0604020202020204" pitchFamily="34" charset="0"/>
              </a:rPr>
              <a:t>Площадь ВЯВ в горизонтальном положении составляет </a:t>
            </a:r>
            <a:r>
              <a:rPr lang="ru-RU" altLang="ru-RU" b="1" u="sng" dirty="0">
                <a:cs typeface="Arial" panose="020B0604020202020204" pitchFamily="34" charset="0"/>
              </a:rPr>
              <a:t>1,06 </a:t>
            </a:r>
            <a:r>
              <a:rPr lang="en-US" altLang="ru-RU" b="1" u="sng" dirty="0">
                <a:cs typeface="Arial" panose="020B0604020202020204" pitchFamily="34" charset="0"/>
              </a:rPr>
              <a:t>±</a:t>
            </a:r>
            <a:r>
              <a:rPr lang="ru-RU" altLang="ru-RU" b="1" u="sng" dirty="0">
                <a:cs typeface="Arial" panose="020B0604020202020204" pitchFamily="34" charset="0"/>
              </a:rPr>
              <a:t> 0,37см</a:t>
            </a:r>
            <a:r>
              <a:rPr lang="en-US" altLang="ru-RU" b="1" u="sng" dirty="0">
                <a:cs typeface="Arial" panose="020B0604020202020204" pitchFamily="34" charset="0"/>
              </a:rPr>
              <a:t>²</a:t>
            </a:r>
            <a:r>
              <a:rPr lang="ru-RU" altLang="ru-RU" b="1" u="sng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Arial" panose="020B0604020202020204" pitchFamily="34" charset="0"/>
              </a:rPr>
              <a:t>Асимметрия размеров ВЯВ наблюдается в 87% случаев (правая больше).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cs typeface="Arial" panose="020B0604020202020204" pitchFamily="34" charset="0"/>
              </a:rPr>
              <a:t>Допустимой считается асимметрия размеров </a:t>
            </a:r>
            <a:r>
              <a:rPr lang="ru-RU" altLang="ru-RU" dirty="0" err="1">
                <a:cs typeface="Arial" panose="020B0604020202020204" pitchFamily="34" charset="0"/>
              </a:rPr>
              <a:t>контрлатеральных</a:t>
            </a:r>
            <a:r>
              <a:rPr lang="ru-RU" altLang="ru-RU" dirty="0">
                <a:cs typeface="Arial" panose="020B0604020202020204" pitchFamily="34" charset="0"/>
              </a:rPr>
              <a:t> вен менее 30%.</a:t>
            </a:r>
          </a:p>
        </p:txBody>
      </p:sp>
    </p:spTree>
    <p:extLst>
      <p:ext uri="{BB962C8B-B14F-4D97-AF65-F5344CB8AC3E}">
        <p14:creationId xmlns:p14="http://schemas.microsoft.com/office/powerpoint/2010/main" val="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Исследование позвоночных вен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Оценка суммарного оттока от позвоночника производится по ПВ.</a:t>
            </a:r>
          </a:p>
          <a:p>
            <a:pPr eaLnBrk="1" hangingPunct="1">
              <a:defRPr/>
            </a:pPr>
            <a:r>
              <a:rPr lang="ru-RU" smtClean="0"/>
              <a:t>Позвоночные вены лоцируются по ходу позвоночной артерии в  костном канале и в проксимальном сегменте, вплоть до устья.</a:t>
            </a:r>
          </a:p>
          <a:p>
            <a:pPr eaLnBrk="1" hangingPunct="1">
              <a:defRPr/>
            </a:pPr>
            <a:r>
              <a:rPr lang="ru-RU" smtClean="0"/>
              <a:t>Вена располагается выше артерии. </a:t>
            </a:r>
          </a:p>
        </p:txBody>
      </p:sp>
    </p:spTree>
    <p:extLst>
      <p:ext uri="{BB962C8B-B14F-4D97-AF65-F5344CB8AC3E}">
        <p14:creationId xmlns:p14="http://schemas.microsoft.com/office/powerpoint/2010/main" val="37060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Исследование позвоночных вен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1412876"/>
            <a:ext cx="8785225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Диаметр ПВ ограничен отверстиями в поперечных отростках.</a:t>
            </a:r>
          </a:p>
          <a:p>
            <a:pPr eaLnBrk="1" hangingPunct="1">
              <a:defRPr/>
            </a:pPr>
            <a:r>
              <a:rPr lang="ru-RU" smtClean="0"/>
              <a:t>В норме диаметр одинаковый во всех межпозвоночных промежутках и составляет 1,63 </a:t>
            </a:r>
            <a:r>
              <a:rPr lang="en-US" smtClean="0"/>
              <a:t>±</a:t>
            </a:r>
            <a:r>
              <a:rPr lang="ru-RU" smtClean="0"/>
              <a:t> 0,48 мм.</a:t>
            </a:r>
          </a:p>
          <a:p>
            <a:pPr eaLnBrk="1" hangingPunct="1">
              <a:defRPr/>
            </a:pPr>
            <a:r>
              <a:rPr lang="ru-RU" smtClean="0"/>
              <a:t>При выходе из костного канала диаметр увеличивается и у устья составляет 3,5 – 4,0 мм.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64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Показатели кровотока в экстракраниальных венах</a:t>
            </a:r>
          </a:p>
        </p:txBody>
      </p:sp>
      <p:graphicFrame>
        <p:nvGraphicFramePr>
          <p:cNvPr id="108547" name="Group 3"/>
          <p:cNvGraphicFramePr>
            <a:graphicFrameLocks noGrp="1"/>
          </p:cNvGraphicFramePr>
          <p:nvPr>
            <p:ph type="tbl" idx="1"/>
          </p:nvPr>
        </p:nvGraphicFramePr>
        <p:xfrm>
          <a:off x="1981200" y="2062163"/>
          <a:ext cx="8229600" cy="3763962"/>
        </p:xfrm>
        <a:graphic>
          <a:graphicData uri="http://schemas.openxmlformats.org/drawingml/2006/table">
            <a:tbl>
              <a:tblPr/>
              <a:tblGrid>
                <a:gridCol w="2170113"/>
                <a:gridCol w="1944687"/>
                <a:gridCol w="2057400"/>
                <a:gridCol w="2057400"/>
              </a:tblGrid>
              <a:tr h="173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Показатель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Правая ВЯВ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Левая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ВЯВ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ПВ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С5-С6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V ps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, см/сек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22,4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±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 7,5 (20 - 25)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23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±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 9,6 (20 - 26)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11,7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±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 6,4 (9,8 - 13,5)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6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26037" y="5295961"/>
            <a:ext cx="368699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/>
              <a:t>С БЛАГОДАРНОСТЬЮ</a:t>
            </a:r>
            <a:br>
              <a:rPr lang="ru-RU" sz="3200" dirty="0"/>
            </a:br>
            <a:r>
              <a:rPr lang="ru-RU" sz="3200" dirty="0"/>
              <a:t>ОТ </a:t>
            </a:r>
            <a:br>
              <a:rPr lang="ru-RU" sz="3200" dirty="0"/>
            </a:br>
            <a:r>
              <a:rPr lang="ru-RU" sz="3200" dirty="0"/>
              <a:t>ПОТОМКОВ!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114472" y="4522334"/>
            <a:ext cx="2954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АНДРЕАС </a:t>
            </a:r>
            <a:b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ДОППЛЕР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(1803-1853)</a:t>
            </a:r>
          </a:p>
        </p:txBody>
      </p:sp>
      <p:pic>
        <p:nvPicPr>
          <p:cNvPr id="132102" name="Picture 9" descr="Допплер Кристи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51" y="206330"/>
            <a:ext cx="29448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4426" y="277814"/>
            <a:ext cx="2746375" cy="1139825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hlink"/>
                </a:solidFill>
              </a:rPr>
              <a:t>Артерии дуги аорты</a:t>
            </a:r>
          </a:p>
        </p:txBody>
      </p:sp>
      <p:pic>
        <p:nvPicPr>
          <p:cNvPr id="10243" name="Picture 3" descr="msoDE066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"/>
          <a:stretch>
            <a:fillRect/>
          </a:stretch>
        </p:blipFill>
        <p:spPr bwMode="auto">
          <a:xfrm>
            <a:off x="1774825" y="692150"/>
            <a:ext cx="511333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940551" y="2584450"/>
            <a:ext cx="36607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1-правая подключичная артерия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2-плечеголовной ствол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3-правая ОСА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4-правая ВСА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5-правая НСА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6-дуга аорты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7,9-левая ОСА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8-левая подключичная артерия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10-щитовидная железа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11-щитовидный хрящ</a:t>
            </a:r>
          </a:p>
          <a:p>
            <a:pPr eaLnBrk="1" hangingPunct="1"/>
            <a:r>
              <a:rPr lang="ru-RU" altLang="ru-RU">
                <a:solidFill>
                  <a:schemeClr val="hlink"/>
                </a:solidFill>
              </a:rPr>
              <a:t>12-угол нижней челюсти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74826" y="6226175"/>
            <a:ext cx="856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cs typeface="Arial" panose="020B0604020202020204" pitchFamily="34" charset="0"/>
              </a:rPr>
              <a:t>Н</a:t>
            </a:r>
            <a:r>
              <a:rPr lang="ru-RU" altLang="ru-RU" sz="1400">
                <a:cs typeface="Arial" panose="020B0604020202020204" pitchFamily="34" charset="0"/>
              </a:rPr>
              <a:t>а уровне </a:t>
            </a:r>
            <a:r>
              <a:rPr lang="en-US" altLang="ru-RU" sz="1400">
                <a:cs typeface="Arial" panose="020B0604020202020204" pitchFamily="34" charset="0"/>
              </a:rPr>
              <a:t>III – IV </a:t>
            </a:r>
            <a:r>
              <a:rPr lang="ru-RU" altLang="ru-RU" sz="1400">
                <a:cs typeface="Arial" panose="020B0604020202020204" pitchFamily="34" charset="0"/>
              </a:rPr>
              <a:t>ш. позвонка ОСА делится на ВСА И НСА (2/3 и 1/3 крови соответственно)</a:t>
            </a:r>
            <a:endParaRPr lang="ru-RU" altLang="ru-RU" sz="16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ВНУТРЕННЯЯ СОННАЯ АРТЕРИЯ </a:t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b="1" dirty="0"/>
              <a:t>ВСА</a:t>
            </a:r>
            <a:r>
              <a:rPr lang="ru-RU" sz="2800" dirty="0"/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ВСА делится на </a:t>
            </a:r>
            <a:r>
              <a:rPr lang="ru-RU" dirty="0" smtClean="0">
                <a:solidFill>
                  <a:srgbClr val="FF0000"/>
                </a:solidFill>
              </a:rPr>
              <a:t>экстракраниальный</a:t>
            </a:r>
            <a:r>
              <a:rPr lang="ru-RU" dirty="0" smtClean="0"/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интракраниальный</a:t>
            </a:r>
            <a:r>
              <a:rPr lang="ru-RU" dirty="0" smtClean="0"/>
              <a:t> отделы.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Экстракраниальный отдел имеет два отрезка – синус (расширенная начальная часть артерии) и шейный отдел (от синуса до входа в череп).</a:t>
            </a:r>
          </a:p>
        </p:txBody>
      </p:sp>
    </p:spTree>
    <p:extLst>
      <p:ext uri="{BB962C8B-B14F-4D97-AF65-F5344CB8AC3E}">
        <p14:creationId xmlns:p14="http://schemas.microsoft.com/office/powerpoint/2010/main" val="4404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3294</Words>
  <Application>Microsoft Office PowerPoint</Application>
  <PresentationFormat>Широкоэкранный</PresentationFormat>
  <Paragraphs>422</Paragraphs>
  <Slides>75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3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office theme</vt:lpstr>
      <vt:lpstr>УЛЬТРАЗВУКОВОЕ ИССЛЕДОВАНИЕ СОСУДОВ ГОЛОВНОГО МОЗГА.</vt:lpstr>
      <vt:lpstr>Презентация PowerPoint</vt:lpstr>
      <vt:lpstr>Показания к исследованию сосудов: </vt:lpstr>
      <vt:lpstr>Показания к исследованию сосудов:</vt:lpstr>
      <vt:lpstr>Цели УЗИ артериальной и венозной систем головного мозга на экстра- и интракраниальном уровнях: </vt:lpstr>
      <vt:lpstr>    </vt:lpstr>
      <vt:lpstr>Общий вид строения артерий дуги аорты и основания мозга</vt:lpstr>
      <vt:lpstr>Артерии дуги аорты</vt:lpstr>
      <vt:lpstr>ВНУТРЕННЯЯ СОННАЯ АРТЕРИЯ  (ВСА)</vt:lpstr>
      <vt:lpstr>ВСА</vt:lpstr>
      <vt:lpstr>Мозговой отрезок ВСА</vt:lpstr>
      <vt:lpstr>Позвоночная артерия (ПА)  экстракраниальный отдел.</vt:lpstr>
      <vt:lpstr>Презентация PowerPoint</vt:lpstr>
      <vt:lpstr>ВИЛЛИЗИЕВ КРУГ.</vt:lpstr>
      <vt:lpstr>ВИЛЛИЗИЕВ КРУГ</vt:lpstr>
      <vt:lpstr>Виллизиев круг</vt:lpstr>
      <vt:lpstr>Варианты строения ВК</vt:lpstr>
      <vt:lpstr>Методика исследования</vt:lpstr>
      <vt:lpstr>Обязательный объем исследования ЭК отделов БЦА включает:</vt:lpstr>
      <vt:lpstr>Дополнительный объем исследований</vt:lpstr>
      <vt:lpstr>Методика исследования экстракраниальных отделов</vt:lpstr>
      <vt:lpstr>Исследование каротидного синуса.</vt:lpstr>
      <vt:lpstr>Исследование ВСА и НСА</vt:lpstr>
      <vt:lpstr>Исследование ВСА и НСА (критерии отличия):</vt:lpstr>
      <vt:lpstr>Характеристики кровотока -  критерии отличия.</vt:lpstr>
      <vt:lpstr> ВСА И НСА  критерии отличия. </vt:lpstr>
      <vt:lpstr>Строение стенки артерии </vt:lpstr>
      <vt:lpstr>Комплекс интима-медиа (КИМ,ТКИМ, ВКИМ и пр.)</vt:lpstr>
      <vt:lpstr>Измерение ВКИМ в ОСА</vt:lpstr>
      <vt:lpstr>Измерение ВКИМ (величина комплекса интима-медиа)</vt:lpstr>
      <vt:lpstr>Презентация PowerPoint</vt:lpstr>
      <vt:lpstr>Показатели комплекса интима-медиа в артериях нижних конечностей в норме</vt:lpstr>
      <vt:lpstr>Измерение ВКИМ</vt:lpstr>
      <vt:lpstr>ОБЩАЯ СОННАЯ АРТЕРИЯ ПОКАЗАТЕЛИ КРОВОТОКА</vt:lpstr>
      <vt:lpstr>ВНУТРЕННЯЯ СОННАЯ АРТЕРИЯ  ПОКАЗАТЕЛИ КРОВОТОКА</vt:lpstr>
      <vt:lpstr>НСА  ПОКАЗАТЕЛИ КРОВОТОКА.</vt:lpstr>
      <vt:lpstr>ПОЗВОНОЧНЫЕ АРТЕРИИ  ПОКАЗАТЕЛИ КРОВОТОКА.</vt:lpstr>
      <vt:lpstr>Транскраниальное дуплексное сканирование.</vt:lpstr>
      <vt:lpstr>Показания к ТКДС</vt:lpstr>
      <vt:lpstr>Показания  к ТКДС</vt:lpstr>
      <vt:lpstr>Методика  ТКДС</vt:lpstr>
      <vt:lpstr>Доступы для транскраниального исследования</vt:lpstr>
      <vt:lpstr>Методика  ТКДС</vt:lpstr>
      <vt:lpstr>ОПУХОЛИ ГОЛОВНОГО МОЗГА</vt:lpstr>
      <vt:lpstr>Транстемпоральный доступ</vt:lpstr>
      <vt:lpstr>Презентация PowerPoint</vt:lpstr>
      <vt:lpstr>ЗМА</vt:lpstr>
      <vt:lpstr>Глубина и угол локации, направление потока и протяженность артерий.</vt:lpstr>
      <vt:lpstr>Количественная оценка кровотока</vt:lpstr>
      <vt:lpstr>Венозная система головного мозга</vt:lpstr>
      <vt:lpstr>Венозная система головного мозга</vt:lpstr>
      <vt:lpstr>Система поверхностных вен</vt:lpstr>
      <vt:lpstr>Система глубоких вен головного мозга</vt:lpstr>
      <vt:lpstr>Система глубоких вен головного мозга</vt:lpstr>
      <vt:lpstr>Презентация PowerPoint</vt:lpstr>
      <vt:lpstr>Венозная система головного мозга.</vt:lpstr>
      <vt:lpstr>Презентация PowerPoint</vt:lpstr>
      <vt:lpstr>Презентация PowerPoint</vt:lpstr>
      <vt:lpstr>Презентация PowerPoint</vt:lpstr>
      <vt:lpstr>Методика ТКДС. </vt:lpstr>
      <vt:lpstr> </vt:lpstr>
      <vt:lpstr>Показатели кровотока в венах мозга и синусов мозга.</vt:lpstr>
      <vt:lpstr>Кровоток в венах и синусах мозга</vt:lpstr>
      <vt:lpstr>Кровоток в венах и синусах мозга </vt:lpstr>
      <vt:lpstr>Методика исследования экстракраниальных вен </vt:lpstr>
      <vt:lpstr>Расположение ВЯВ и НЯВ</vt:lpstr>
      <vt:lpstr>Презентация PowerPoint</vt:lpstr>
      <vt:lpstr> </vt:lpstr>
      <vt:lpstr>Презентация PowerPoint</vt:lpstr>
      <vt:lpstr>Презентация PowerPoint</vt:lpstr>
      <vt:lpstr>Измерение диаметра </vt:lpstr>
      <vt:lpstr>Исследование позвоночных вен</vt:lpstr>
      <vt:lpstr>Исследование позвоночных вен</vt:lpstr>
      <vt:lpstr>Показатели кровотока в экстракраниальных венах</vt:lpstr>
      <vt:lpstr>С БЛАГОДАРНОСТЬЮ ОТ  ПОТОМКОВ!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УЛЬТРАЗВУКОВОЕ ИССЛЕДОВАНИЕ СОСУДОВ ГОЛОВНОГО МОЗГА.</dc:title>
  <dc:creator>mvideo</dc:creator>
  <cp:lastModifiedBy>mvideo</cp:lastModifiedBy>
  <cp:revision>6</cp:revision>
  <dcterms:created xsi:type="dcterms:W3CDTF">2014-10-16T11:07:30Z</dcterms:created>
  <dcterms:modified xsi:type="dcterms:W3CDTF">2014-11-02T08:42:28Z</dcterms:modified>
</cp:coreProperties>
</file>