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notesMasterIdLst>
    <p:notesMasterId r:id="rId28"/>
  </p:notesMasterIdLst>
  <p:sldIdLst>
    <p:sldId id="272" r:id="rId2"/>
    <p:sldId id="273" r:id="rId3"/>
    <p:sldId id="280" r:id="rId4"/>
    <p:sldId id="282" r:id="rId5"/>
    <p:sldId id="283" r:id="rId6"/>
    <p:sldId id="288" r:id="rId7"/>
    <p:sldId id="284" r:id="rId8"/>
    <p:sldId id="274" r:id="rId9"/>
    <p:sldId id="275" r:id="rId10"/>
    <p:sldId id="289" r:id="rId11"/>
    <p:sldId id="276" r:id="rId12"/>
    <p:sldId id="285" r:id="rId13"/>
    <p:sldId id="286" r:id="rId14"/>
    <p:sldId id="290" r:id="rId15"/>
    <p:sldId id="291" r:id="rId16"/>
    <p:sldId id="292" r:id="rId17"/>
    <p:sldId id="299" r:id="rId18"/>
    <p:sldId id="278" r:id="rId19"/>
    <p:sldId id="293" r:id="rId20"/>
    <p:sldId id="279" r:id="rId21"/>
    <p:sldId id="277" r:id="rId22"/>
    <p:sldId id="294" r:id="rId23"/>
    <p:sldId id="297" r:id="rId24"/>
    <p:sldId id="295" r:id="rId25"/>
    <p:sldId id="296" r:id="rId26"/>
    <p:sldId id="28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F8F"/>
    <a:srgbClr val="689CC0"/>
    <a:srgbClr val="5490B8"/>
    <a:srgbClr val="32FC4A"/>
    <a:srgbClr val="03DF1D"/>
    <a:srgbClr val="5BFFA5"/>
    <a:srgbClr val="47FF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2" autoAdjust="0"/>
    <p:restoredTop sz="94660"/>
  </p:normalViewPr>
  <p:slideViewPr>
    <p:cSldViewPr>
      <p:cViewPr varScale="1">
        <p:scale>
          <a:sx n="70" d="100"/>
          <a:sy n="70" d="100"/>
        </p:scale>
        <p:origin x="54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2"/>
              <c:layout>
                <c:manualLayout>
                  <c:x val="3.211678593102605E-2"/>
                  <c:y val="6.38730160366179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4C-46AA-BFA9-BA7D4022FB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Острый лейкоз</c:v>
                </c:pt>
                <c:pt idx="1">
                  <c:v>Злокачественные новообразования</c:v>
                </c:pt>
                <c:pt idx="2">
                  <c:v>Гемофилия</c:v>
                </c:pt>
                <c:pt idx="3">
                  <c:v>Апластическая анемия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</c:v>
                </c:pt>
                <c:pt idx="1">
                  <c:v>12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4C-46AA-BFA9-BA7D4022FB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sz="140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bg1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b="1" i="0" u="none" strike="noStrike" baseline="0" dirty="0" smtClean="0">
                <a:solidFill>
                  <a:schemeClr val="accent5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Заболеваемость </a:t>
            </a:r>
            <a:r>
              <a:rPr lang="ru-RU" sz="2000" b="1" i="0" u="none" strike="noStrike" baseline="0" dirty="0" err="1" smtClean="0">
                <a:solidFill>
                  <a:schemeClr val="accent5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гемобластозами</a:t>
            </a:r>
            <a:r>
              <a:rPr lang="ru-RU" sz="2000" b="1" i="0" u="none" strike="noStrike" baseline="0" dirty="0" smtClean="0">
                <a:solidFill>
                  <a:schemeClr val="accent5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на 100 тыс. населения </a:t>
            </a:r>
            <a:endParaRPr lang="ru-RU" sz="2000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Лист4!$A$2</c:f>
              <c:strCache>
                <c:ptCount val="1"/>
                <c:pt idx="0">
                  <c:v>заболеваемость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8361458171586246E-3"/>
                  <c:y val="2.937075849162301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E66-433C-9CBF-60875FE67524}"/>
                </c:ext>
              </c:extLst>
            </c:dLbl>
            <c:dLbl>
              <c:idx val="1"/>
              <c:layout>
                <c:manualLayout>
                  <c:x val="0"/>
                  <c:y val="3.27545765650452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E66-433C-9CBF-60875FE675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Лист4!$B$1:$C$1</c:f>
              <c:numCache>
                <c:formatCode>General</c:formatCode>
                <c:ptCount val="2"/>
                <c:pt idx="0">
                  <c:v>2012</c:v>
                </c:pt>
                <c:pt idx="1">
                  <c:v>2014</c:v>
                </c:pt>
              </c:numCache>
            </c:numRef>
          </c:cat>
          <c:val>
            <c:numRef>
              <c:f>Лист4!$B$2:$C$2</c:f>
              <c:numCache>
                <c:formatCode>0.0%</c:formatCode>
                <c:ptCount val="2"/>
                <c:pt idx="0">
                  <c:v>0.126</c:v>
                </c:pt>
                <c:pt idx="1">
                  <c:v>0.16800000000000026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66-433C-9CBF-60875FE67524}"/>
            </c:ext>
          </c:extLst>
        </c:ser>
        <c:ser>
          <c:idx val="1"/>
          <c:order val="1"/>
          <c:tx>
            <c:strRef>
              <c:f>Лист4!$A$3</c:f>
              <c:strCache>
                <c:ptCount val="1"/>
                <c:pt idx="0">
                  <c:v>летальность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-5.5085820298867065E-3"/>
                  <c:y val="6.10984538494158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E66-433C-9CBF-60875FE67524}"/>
                </c:ext>
              </c:extLst>
            </c:dLbl>
            <c:dLbl>
              <c:idx val="1"/>
              <c:layout>
                <c:manualLayout>
                  <c:x val="-1.836145817158692E-3"/>
                  <c:y val="8.59528909933325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E66-433C-9CBF-60875FE675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accent5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Лист4!$B$1:$C$1</c:f>
              <c:numCache>
                <c:formatCode>General</c:formatCode>
                <c:ptCount val="2"/>
                <c:pt idx="0">
                  <c:v>2012</c:v>
                </c:pt>
                <c:pt idx="1">
                  <c:v>2014</c:v>
                </c:pt>
              </c:numCache>
            </c:numRef>
          </c:cat>
          <c:val>
            <c:numRef>
              <c:f>Лист4!$B$3:$C$3</c:f>
              <c:numCache>
                <c:formatCode>0%</c:formatCode>
                <c:ptCount val="2"/>
                <c:pt idx="0">
                  <c:v>5.0000000000000079E-2</c:v>
                </c:pt>
                <c:pt idx="1">
                  <c:v>7.0000000000000034E-2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E66-433C-9CBF-60875FE6752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4058336"/>
        <c:axId val="104053240"/>
      </c:barChart>
      <c:catAx>
        <c:axId val="104058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4053240"/>
        <c:crosses val="autoZero"/>
        <c:auto val="1"/>
        <c:lblAlgn val="ctr"/>
        <c:lblOffset val="100"/>
        <c:noMultiLvlLbl val="0"/>
      </c:catAx>
      <c:valAx>
        <c:axId val="104053240"/>
        <c:scaling>
          <c:orientation val="minMax"/>
          <c:max val="0.18000000000000024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 b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4058336"/>
        <c:crosses val="autoZero"/>
        <c:crossBetween val="between"/>
        <c:majorUnit val="2.0000000000000035E-2"/>
      </c:valAx>
    </c:plotArea>
    <c:legend>
      <c:legendPos val="r"/>
      <c:overlay val="0"/>
      <c:txPr>
        <a:bodyPr/>
        <a:lstStyle/>
        <a:p>
          <a:pPr>
            <a:defRPr sz="1800" b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10CEE-015F-4F5E-9FB9-A4AC306BD564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BE910-0FAC-4069-89DC-9B6BBAC27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0BF5D-0F74-4BDC-BC35-12AADEB53C88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857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A8CA8D-D820-4F81-8DA1-722B8A4E784F}" type="slidenum">
              <a:rPr lang="en-US"/>
              <a:pPr/>
              <a:t>24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360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calbooks.com/index.html" TargetMode="External"/><Relationship Id="rId2" Type="http://schemas.openxmlformats.org/officeDocument/2006/relationships/hyperlink" Target="http://www.dissercat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428736"/>
            <a:ext cx="7772400" cy="2428892"/>
          </a:xfrm>
        </p:spPr>
        <p:txBody>
          <a:bodyPr>
            <a:normAutofit fontScale="90000"/>
          </a:bodyPr>
          <a:lstStyle/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Методические рекомендации по написанию, оформлению и защите ВКР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6380" y="5572140"/>
            <a:ext cx="3686156" cy="1109658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Автор: преподаватель спец.дисциплин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Фукалова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Н.В. 2017г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3060" y="171431"/>
            <a:ext cx="7526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ФГБОУ ВО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КрасГМУ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им. проф.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В.Ф.Войно-Ясенецкого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Минздрава России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StarCom\Desktop\1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734"/>
            <a:ext cx="18256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раскрывается заявленная тема, содержится решение поставленных задач.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931" y="4581128"/>
            <a:ext cx="2524869" cy="207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13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856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часть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ПРАКТИЧЕСКОЕ НАБЛЮДЕНИЕ ЗА НОВОРОЖДЕННЫМИ, РОДИВШИМИСЯ В СОСТОЯНИИ АСФИКСИИ И МЕРОПРИЯТИЯ СЕСТРИНСКОГО УХОДА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3.1. Практическое наблюдение за новорожденными, родившимися в состоянии асфиксии…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3.2 Организация сестринского  ухода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новорожденными в  палате интенсивной терапии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…………….…….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………..……..……………….......25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7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4272"/>
            <a:ext cx="2123728" cy="212372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222" y="4734272"/>
            <a:ext cx="2137420" cy="213742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061864" y="404664"/>
            <a:ext cx="68407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используются материалы исследования, проведённые автором самостоятельно</a:t>
            </a:r>
          </a:p>
          <a:p>
            <a:pPr marL="285750" indent="-285750"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оценен практический эффект от сделанных рекомендаций</a:t>
            </a:r>
          </a:p>
          <a:p>
            <a:pPr marL="285750" indent="-285750"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исследования соответствует профессиональной компетентности выпускника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95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Статистическая обработка</a:t>
            </a:r>
          </a:p>
          <a:p>
            <a:pPr marL="0" indent="0" algn="ctr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Наличие статистической обработки результатов исследований с высоким уровнем достоверности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067862"/>
            <a:ext cx="3516982" cy="279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8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оформления работы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16795"/>
            <a:ext cx="8229600" cy="237626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Шрифт      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Times New Roman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       14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Межсторочный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интервал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1,5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Абзационный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отступ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12,5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мм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3127683"/>
            <a:ext cx="8568952" cy="33239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908050">
              <a:lnSpc>
                <a:spcPct val="15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ТЕОРЕТИЧЕСКИЕ АСПЕКТЫ ЛЕЙКОЗА В ДЕТСКОМ ВОЗРАСТЕ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08050">
              <a:lnSpc>
                <a:spcPct val="15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 Классификация лейкоза.</a:t>
            </a:r>
          </a:p>
          <a:p>
            <a:pPr algn="just" defTabSz="908050">
              <a:lnSpc>
                <a:spcPct val="150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Лейкоз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тяжелое заболевание крови, которое относится к злокачественным заболеваниям.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заболевание не знает возрастных ограничений. Им болеют дети в разном возрасте, в том числе и грудные. Оно может возникнуть и в молодости, и в среднем возрасте. [5] </a:t>
            </a:r>
          </a:p>
        </p:txBody>
      </p:sp>
    </p:spTree>
    <p:extLst>
      <p:ext uri="{BB962C8B-B14F-4D97-AF65-F5344CB8AC3E}">
        <p14:creationId xmlns:p14="http://schemas.microsoft.com/office/powerpoint/2010/main" val="139973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764704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1 - Клинические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симптомы у наблюдаемых детей.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878955"/>
              </p:ext>
            </p:extLst>
          </p:nvPr>
        </p:nvGraphicFramePr>
        <p:xfrm>
          <a:off x="863588" y="1556792"/>
          <a:ext cx="7632848" cy="4526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77118">
                  <a:extLst>
                    <a:ext uri="{9D8B030D-6E8A-4147-A177-3AD203B41FA5}">
                      <a16:colId xmlns:a16="http://schemas.microsoft.com/office/drawing/2014/main" val="2653371357"/>
                    </a:ext>
                  </a:extLst>
                </a:gridCol>
                <a:gridCol w="2855730">
                  <a:extLst>
                    <a:ext uri="{9D8B030D-6E8A-4147-A177-3AD203B41FA5}">
                      <a16:colId xmlns:a16="http://schemas.microsoft.com/office/drawing/2014/main" val="346190644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tabLst>
                          <a:tab pos="90170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Симптомы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tabLst>
                          <a:tab pos="90170" algn="l"/>
                        </a:tabLs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детей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4643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tabLst>
                          <a:tab pos="90170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Утомляемость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tabLst>
                          <a:tab pos="90170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672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tabLst>
                          <a:tab pos="90170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аппетита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tabLst>
                          <a:tab pos="90170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0739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tabLst>
                          <a:tab pos="90170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Нарушение сна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tabLst>
                          <a:tab pos="90170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8535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tabLst>
                          <a:tab pos="90170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температуры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tabLst>
                          <a:tab pos="90170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4640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tabLst>
                          <a:tab pos="90170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Агрессивное поведение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tabLst>
                          <a:tab pos="90170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6842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tabLst>
                          <a:tab pos="90170" algn="l"/>
                        </a:tabLst>
                      </a:pP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Гепатспленомегалия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tabLst>
                          <a:tab pos="90170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2676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tabLst>
                          <a:tab pos="90170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 перед инвазивными вмешательствами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tabLst>
                          <a:tab pos="90170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9683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tabLst>
                          <a:tab pos="90170" algn="l"/>
                        </a:tabLs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Тяжелая реакция на госпитализацию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tabLst>
                          <a:tab pos="90170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213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tabLst>
                          <a:tab pos="90170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Кровоизлияния 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tabLst>
                          <a:tab pos="90170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0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598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114948382"/>
              </p:ext>
            </p:extLst>
          </p:nvPr>
        </p:nvGraphicFramePr>
        <p:xfrm>
          <a:off x="683568" y="692696"/>
          <a:ext cx="7632847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3568" y="5445224"/>
            <a:ext cx="8064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2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Структура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заболеваемости в отделении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КККЦОМД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70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3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7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856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Рецензия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3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16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3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82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83568" y="188640"/>
            <a:ext cx="7643192" cy="849463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ВЫСШЕГО   ОБРАЗОВАНИЯ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КРАСНОЯРСКИЙ  ГОСУДАРСТВЕННЫЙ  МЕДИЦИНСКИЙ  УНИВЕРСИТЕТ ИМЕНИ ПРОФЕССОРА В.Ф. ВОЙНО-ЯСЕНЕЦКОГО»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</a:t>
            </a:r>
            <a:r>
              <a:rPr lang="ru-RU" sz="1200" b="1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</a:t>
            </a:r>
            <a:r>
              <a:rPr lang="ru-RU" sz="12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ФЕДЕРАЦИИ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ВЫПУСКНУЮ КВАЛИФИКАЦИОННУЮ РАБОТУ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студентки          Андреевой   Екатерины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    311      специальности      34.02.01     Сестринское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Деятельность      школьной      медицинской     сестры по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профилактике сколиоза у младших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приказом  руководителя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№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   сдачи   студентом   законченной   работы « __ » ________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вопросы, подлежащие разработке (краткое содержание ВКР):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Теоретические представления о сколиозе в детском возрасте: его причинах, видах, клинических проявлениях и принципах профилактики.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Описание практической работы по проведению клинических наблюдений в начальных классах Березовской СОШ (количество осмотренных детей, выявленные нарушения осанки, проведённые профилактические мероприятия и их результаты). Описать методики проведения исследований и применяемые профилактические </a:t>
            </a:r>
            <a:r>
              <a:rPr lang="ru-RU" dirty="0"/>
              <a:t>мероприятия, </a:t>
            </a:r>
          </a:p>
          <a:p>
            <a:r>
              <a:rPr lang="ru-RU" dirty="0"/>
              <a:t>3.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об особенностях работы школьной медсестры, рекомендации для детей и родителей по профилактике сколиоза в детском возрасте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16016" y="1268760"/>
            <a:ext cx="31683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hangingPunct="0"/>
            <a:r>
              <a:rPr lang="ru-RU" sz="14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УТВЕРЖДАЮ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 hangingPunct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ЦМК</a:t>
            </a:r>
          </a:p>
          <a:p>
            <a:pPr fontAlgn="base" hangingPunct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Т.Н.Лопатина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 hangingPunct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(подпись)</a:t>
            </a:r>
          </a:p>
          <a:p>
            <a:pPr fontAlgn="base" hangingPunct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«___»________________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2017г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37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0297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Отзыв руководителя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3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98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презентации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90465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 1.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Автор, тема дипломной работы, руководитель ВКР. 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работы, основная проблема. 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 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Цель и задачи исследования. 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 4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предмет исследований. 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 5.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Базы исследования, методы исследования. 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 6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.- Слайд 9.  Теоретические аспекты, связанные с объектом исследования.  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 10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Слайд 12. Описание результатов, полученных в ходе исследования. 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 13- 14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Выводы/Заключение. 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 15.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Надпись «Спасибо за внимание».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Шрифт в презентации рекомендуется использовать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для заголовков – не менее 24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информации не менее 18. </a:t>
            </a:r>
          </a:p>
        </p:txBody>
      </p:sp>
    </p:spTree>
    <p:extLst>
      <p:ext uri="{BB962C8B-B14F-4D97-AF65-F5344CB8AC3E}">
        <p14:creationId xmlns:p14="http://schemas.microsoft.com/office/powerpoint/2010/main" val="55181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88640"/>
            <a:ext cx="8856984" cy="6552728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Министерства здравоохранения Российской Федерации </a:t>
            </a:r>
          </a:p>
          <a:p>
            <a:pPr algn="ctr"/>
            <a:r>
              <a:rPr lang="ru-RU" sz="18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Фармацевтический колледж  </a:t>
            </a:r>
          </a:p>
          <a:p>
            <a:pPr algn="ctr"/>
            <a:r>
              <a:rPr lang="ru-RU" sz="18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Специальность 34.02.01 Сестринское дело </a:t>
            </a:r>
          </a:p>
          <a:p>
            <a:pPr algn="ctr"/>
            <a:endParaRPr lang="ru-RU" sz="1800" b="1" dirty="0" smtClean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ДИПЛОМНАЯ РАБОТА </a:t>
            </a:r>
            <a:endParaRPr lang="ru-RU" sz="1800" dirty="0" smtClean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800" dirty="0" smtClean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18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работы медицинской сестры в отделении онкогематологии </a:t>
            </a:r>
            <a:endParaRPr lang="ru-RU" sz="1800" dirty="0" smtClean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l"/>
            <a:r>
              <a:rPr lang="ru-RU" sz="1800" b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u="sng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Жорняк </a:t>
            </a:r>
            <a:r>
              <a:rPr lang="ru-RU" sz="1800" u="sng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Екатерина Александровна </a:t>
            </a:r>
          </a:p>
          <a:p>
            <a:pPr algn="l"/>
            <a:r>
              <a:rPr lang="ru-RU" sz="1800" b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u="sng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Фукалова Наталья </a:t>
            </a:r>
            <a:r>
              <a:rPr lang="ru-RU" sz="1800" u="sng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Васильевна </a:t>
            </a:r>
          </a:p>
          <a:p>
            <a:pPr algn="l"/>
            <a:r>
              <a:rPr lang="ru-RU" sz="1800" b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Рецензент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u="sng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Клитенкович Лидия </a:t>
            </a:r>
            <a:r>
              <a:rPr lang="ru-RU" sz="1800" u="sng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Владимировна, </a:t>
            </a:r>
            <a:r>
              <a:rPr lang="ru-RU" sz="18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главная </a:t>
            </a:r>
            <a:r>
              <a:rPr lang="ru-RU" sz="1800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медицинская сестра КГБУЗ  </a:t>
            </a:r>
            <a:r>
              <a:rPr lang="ru-RU" sz="18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«Красноярский краевой клинический центр охраны материнства и детства»</a:t>
            </a:r>
            <a:endParaRPr lang="ru-RU" sz="1800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8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допущена к защите ЦМК «Сестринское дело № 1»</a:t>
            </a:r>
          </a:p>
          <a:p>
            <a:pPr algn="l"/>
            <a:r>
              <a:rPr lang="ru-RU" sz="18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Протокол № 10 от 06.06.2016 г.</a:t>
            </a:r>
          </a:p>
          <a:p>
            <a:pPr algn="l"/>
            <a:r>
              <a:rPr lang="ru-RU" sz="18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</a:t>
            </a:r>
          </a:p>
          <a:p>
            <a:pPr algn="ctr"/>
            <a:endParaRPr lang="ru-RU" sz="1800" dirty="0" smtClean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Красноярск 2016</a:t>
            </a:r>
            <a:endParaRPr lang="ru-RU" sz="1800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87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имеет лаконичный единый стиль оформления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визуализирована и структурирована в виде схем, таблиц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Отсутствуют грамматические ошибки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86280" y="332656"/>
            <a:ext cx="6371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презентации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11909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79512" y="260647"/>
            <a:ext cx="6934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en-US" sz="3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/>
          </p:nvPr>
        </p:nvGraphicFramePr>
        <p:xfrm>
          <a:off x="827584" y="1196752"/>
          <a:ext cx="806489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108520" y="6506180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Рисунок 1 - Заболеваемость </a:t>
            </a:r>
            <a:r>
              <a:rPr lang="ru-RU" sz="1600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гемобластозами</a:t>
            </a:r>
            <a:r>
              <a:rPr lang="ru-RU" sz="1600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100 тыс. населения </a:t>
            </a:r>
          </a:p>
          <a:p>
            <a:endParaRPr lang="ru-RU" sz="1600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472" y="6525344"/>
            <a:ext cx="2381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696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2307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защиты ВКР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 показывает глубокое знание вопросов темы, свободно оперирует профессиональными терминами, данными исследования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все вопросы отвечает грамотно и содержательно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7" y="3620595"/>
            <a:ext cx="3011636" cy="298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5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52764"/>
            <a:ext cx="5904656" cy="5945947"/>
          </a:xfrm>
        </p:spPr>
      </p:pic>
    </p:spTree>
    <p:extLst>
      <p:ext uri="{BB962C8B-B14F-4D97-AF65-F5344CB8AC3E}">
        <p14:creationId xmlns:p14="http://schemas.microsoft.com/office/powerpoint/2010/main" val="230598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83568" y="188640"/>
            <a:ext cx="7643192" cy="64633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ВЫПУСКНУЮ КВАЛИФИКАЦИОННУЮ РАБОТУ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студентки          Андреевой   Екатерины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311      специальности      34.02.01     Сестринское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Деятельность      школьной      медицинской     сестры по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профилактике сколиоза у младших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приказом  руководителя  «20»   октября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№ 280 ф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   сдачи   студентом   законченной   работы « __ » ________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вопросы, подлежащие разработке (краткое содержание ВКР):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Теоретические представления о сколиозе в детском возрасте: его причинах, видах, клинических проявлениях и принципах профилактики.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Описание практической работы по проведению клинических наблюдений в начальных классах Березовской СОШ (количество осмотренных детей, выявленные нарушения осанки, проведённые профилактические мероприятия и их результаты). Описать методики проведения исследований и применяемые профилактические </a:t>
            </a:r>
            <a:r>
              <a:rPr lang="ru-RU" dirty="0"/>
              <a:t>мероприятия, </a:t>
            </a:r>
          </a:p>
          <a:p>
            <a:r>
              <a:rPr lang="ru-RU" dirty="0"/>
              <a:t>3.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об особенностях работы школьной медсестры, рекомендации для детей и родителей по профилактике сколиоза в детском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17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2408" t="23433" r="12325" b="5048"/>
          <a:stretch/>
        </p:blipFill>
        <p:spPr>
          <a:xfrm>
            <a:off x="-6369" y="0"/>
            <a:ext cx="9793088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72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0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980728"/>
            <a:ext cx="81009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ВКР: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Определить особенности сестринского ухода за  недоношенными детьми с внутриутробным  инфицированием </a:t>
            </a:r>
          </a:p>
          <a:p>
            <a:pPr algn="just"/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ВКР: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этиологию  и клинические проявления внутриутробных инфекций.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Проанализировать нарушенные потребности и способы их удовлетворения у недоношенных детей  внутриутробным инфицированием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особенности ухода за недоношенными новорожденными с внутриутробным инфицированием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рекомендации для родителей по организации ухода за ребенком в домашних условиях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61665"/>
            <a:ext cx="9144000" cy="67403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исследования: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особенностей работы медицинской сестры в отделении онкологии и гематологии.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исследования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классификацию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причины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клинические проявления лейкоза в разные  периоды болезни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роль медсестры в уходе за детьми в отделении онкологии и гематологии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практическое наблюдение в отделении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онкогематологии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выявления проблем пациентов и изучения деятельности постовой медицинской сестры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хронометраж рабочего времени постовой медицинской сестры отделения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онкогематологии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удовлетворенность пациентов (родителей) работой медицинских сестер методом анкетирования и сравнить результаты с аналогичным отделением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рекомендации для обучающихся по специальности «Сестринское дело» для работы в отделении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онкогематологии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937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20688"/>
            <a:ext cx="8136904" cy="55399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бъект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выпускной квалификационной работы.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деятельность постовой медицинской	сестры отделения онкологии и гематологии.</a:t>
            </a:r>
          </a:p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Предмет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выпускной квалификационной работы.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работы медицинской сестры отделения онкологии и гематологии.</a:t>
            </a:r>
          </a:p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Методы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теоретический анализ литературы по проблеме исследования, эмпирическое наблюдение, хронометраж рабочего времени постовой медицинской сестры, анкетирование пациентов.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478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036496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ИСПОЛЬЗОВАННЫХ ИСТОЧНИКОВ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Александрович Ю. С. Интенсивная терапия новорожденных [Текст]: учеб. пособие/ Ю. С. Александрович, К. В.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Пшениснов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2014 – 487с.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Антонова Т. В. Сестринское дело при инфекционных болезнях с курсом ВИЧ – инфекции и эпидемиологии [Текст]: учеб. пособие/ Антонова Т. В., Антонов М. М., Барановская В. Б., 2012 – 389с.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Безнощенко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 Б. Внутриутробные инфекции [Текст]: учеб. пособие/ Г. Б.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Безнощенко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Т. Н. Долгих, Г. В. Кривчик, 2012 – 23с.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Белокриницкая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Т. Е. Грипп и беременность [Текст]: учеб. пособие/ Т. Е.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Белокриницкая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К. Г. Шаповалов, 2015 – 232с.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Голубева М. В. Внутриутробные инфекции [Текст]: учеб. пособие/ М. В. Голубева, Л. Ю.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Барычева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Л. В. Погорелова. – М: Академия, 2013 – 14с.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Дементьев А. С. Акушерство и гинекология. Стандарты медицинской помощи [Текст] : учеб. пособие/ А. С. Дементьев, И. Ю. Дементьева, С. Ю. Кочетков, Е. Ю.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Чепанова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2016 – 512с.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560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327" y="404664"/>
            <a:ext cx="8229600" cy="537414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ИСПОЛЬЗОВАННЫХ ИСТОЧНИКОВ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9327" y="1124744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 startAt="20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Шабалов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Н.П.Детские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болезни [Текст] : [учеб. для вузов] : в 2 т.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Н.П.Шабалов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.- 7-е изд.,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и доп. - Санкт-Петербург : Питер, 2012. - (Учебник для вузов).- Т. 1. - 2012. - 922 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РЕСУРСЫ:</a:t>
            </a:r>
          </a:p>
          <a:p>
            <a:pPr marL="514350" lvl="0" indent="-514350">
              <a:buFont typeface="+mj-lt"/>
              <a:buAutoNum type="arabicPeriod" startAt="21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 диссертаций Режим доступа: -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http://www.dissercat.com/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 экрана.</a:t>
            </a:r>
          </a:p>
          <a:p>
            <a:pPr marL="514350" lvl="0" indent="-514350">
              <a:buFont typeface="+mj-lt"/>
              <a:buAutoNum type="arabicPeriod" startAt="21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электронные книги Режим доступа: –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http://www.medicalbooks.com/index.html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экрана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699873"/>
            <a:ext cx="1748342" cy="208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5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Теоретическая часть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00141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ТЕОРЕТИЧЕСКИЙ ОБЗОР ПРИЧИН И КЛИНИЧЕСКИХ ПРОЯВЛЕНИЙ АСФИКСИИ НОВОРОЖДЕННЫХ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1.1.Этиология асфиксии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………........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1.2. Причины и предрасполагающие факторы асфиксии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1.3.Патогенез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………………………………………………………..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1.4.Классификация асфиксии новорожденных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1.5.Клинические проявления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1.6.Осложнения асфиксии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……………………………………........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1.7.Лечение при асфиксии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05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1122</TotalTime>
  <Words>984</Words>
  <Application>Microsoft Office PowerPoint</Application>
  <PresentationFormat>Экран (4:3)</PresentationFormat>
  <Paragraphs>174</Paragraphs>
  <Slides>26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Тема Office</vt:lpstr>
      <vt:lpstr> Методические рекомендации по написанию, оформлению и защите ВКР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ИСПОЛЬЗОВАННЫХ ИСТОЧНИКОВ</vt:lpstr>
      <vt:lpstr>Теоретическая часть</vt:lpstr>
      <vt:lpstr>Презентация PowerPoint</vt:lpstr>
      <vt:lpstr>Практическая часть</vt:lpstr>
      <vt:lpstr>Презентация PowerPoint</vt:lpstr>
      <vt:lpstr>Презентация PowerPoint</vt:lpstr>
      <vt:lpstr>Правила оформления работы</vt:lpstr>
      <vt:lpstr>Презентация PowerPoint</vt:lpstr>
      <vt:lpstr>Презентация PowerPoint</vt:lpstr>
      <vt:lpstr>Презентация PowerPoint</vt:lpstr>
      <vt:lpstr>Рецензия </vt:lpstr>
      <vt:lpstr>Презентация PowerPoint</vt:lpstr>
      <vt:lpstr>Отзыв руководителя</vt:lpstr>
      <vt:lpstr>Оформление презентации</vt:lpstr>
      <vt:lpstr>Презентация PowerPoint</vt:lpstr>
      <vt:lpstr>Презентация PowerPoint</vt:lpstr>
      <vt:lpstr>Презентация PowerPoint</vt:lpstr>
      <vt:lpstr>Оценка защиты ВКР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Асфиксия</dc:title>
  <dc:creator>Владелец</dc:creator>
  <cp:lastModifiedBy>Фукалова Наталья Васильевна</cp:lastModifiedBy>
  <cp:revision>103</cp:revision>
  <dcterms:created xsi:type="dcterms:W3CDTF">2013-04-10T14:58:00Z</dcterms:created>
  <dcterms:modified xsi:type="dcterms:W3CDTF">2018-01-24T03:11:33Z</dcterms:modified>
</cp:coreProperties>
</file>