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2"/>
  </p:notesMasterIdLst>
  <p:sldIdLst>
    <p:sldId id="256" r:id="rId2"/>
    <p:sldId id="257" r:id="rId3"/>
    <p:sldId id="258" r:id="rId4"/>
    <p:sldId id="259" r:id="rId5"/>
    <p:sldId id="261" r:id="rId6"/>
    <p:sldId id="262" r:id="rId7"/>
    <p:sldId id="263" r:id="rId8"/>
    <p:sldId id="260" r:id="rId9"/>
    <p:sldId id="264" r:id="rId10"/>
    <p:sldId id="265" r:id="rId11"/>
    <p:sldId id="266" r:id="rId12"/>
    <p:sldId id="267" r:id="rId13"/>
    <p:sldId id="274" r:id="rId14"/>
    <p:sldId id="275" r:id="rId15"/>
    <p:sldId id="276" r:id="rId16"/>
    <p:sldId id="277" r:id="rId17"/>
    <p:sldId id="278" r:id="rId18"/>
    <p:sldId id="279" r:id="rId19"/>
    <p:sldId id="280" r:id="rId20"/>
    <p:sldId id="281"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E6505FBF-580A-4837-8583-070181714BA5}">
          <p14:sldIdLst>
            <p14:sldId id="256"/>
            <p14:sldId id="257"/>
            <p14:sldId id="258"/>
            <p14:sldId id="259"/>
            <p14:sldId id="261"/>
            <p14:sldId id="262"/>
            <p14:sldId id="263"/>
            <p14:sldId id="260"/>
            <p14:sldId id="264"/>
            <p14:sldId id="265"/>
            <p14:sldId id="266"/>
            <p14:sldId id="267"/>
            <p14:sldId id="274"/>
            <p14:sldId id="275"/>
            <p14:sldId id="276"/>
            <p14:sldId id="277"/>
            <p14:sldId id="278"/>
            <p14:sldId id="279"/>
            <p14:sldId id="280"/>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9DC"/>
    <a:srgbClr val="FFEFFF"/>
    <a:srgbClr val="FEE8FA"/>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F38647-788E-48C4-8309-6DA5D02AC797}" type="datetimeFigureOut">
              <a:rPr lang="ru-RU" smtClean="0"/>
              <a:t>25.11.2022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B6140-58E8-463F-9C5F-88B729D5426F}" type="slidenum">
              <a:rPr lang="ru-RU" smtClean="0"/>
              <a:t>‹#›</a:t>
            </a:fld>
            <a:endParaRPr lang="ru-RU"/>
          </a:p>
        </p:txBody>
      </p:sp>
    </p:spTree>
    <p:extLst>
      <p:ext uri="{BB962C8B-B14F-4D97-AF65-F5344CB8AC3E}">
        <p14:creationId xmlns:p14="http://schemas.microsoft.com/office/powerpoint/2010/main" val="25214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30B6140-58E8-463F-9C5F-88B729D5426F}" type="slidenum">
              <a:rPr lang="ru-RU" smtClean="0"/>
              <a:t>5</a:t>
            </a:fld>
            <a:endParaRPr lang="ru-RU"/>
          </a:p>
        </p:txBody>
      </p:sp>
    </p:spTree>
    <p:extLst>
      <p:ext uri="{BB962C8B-B14F-4D97-AF65-F5344CB8AC3E}">
        <p14:creationId xmlns:p14="http://schemas.microsoft.com/office/powerpoint/2010/main" val="105782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30B6140-58E8-463F-9C5F-88B729D5426F}" type="slidenum">
              <a:rPr lang="ru-RU" smtClean="0"/>
              <a:t>12</a:t>
            </a:fld>
            <a:endParaRPr lang="ru-RU"/>
          </a:p>
        </p:txBody>
      </p:sp>
    </p:spTree>
    <p:extLst>
      <p:ext uri="{BB962C8B-B14F-4D97-AF65-F5344CB8AC3E}">
        <p14:creationId xmlns:p14="http://schemas.microsoft.com/office/powerpoint/2010/main" val="62433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30B6140-58E8-463F-9C5F-88B729D5426F}" type="slidenum">
              <a:rPr lang="ru-RU" smtClean="0"/>
              <a:t>13</a:t>
            </a:fld>
            <a:endParaRPr lang="ru-RU"/>
          </a:p>
        </p:txBody>
      </p:sp>
    </p:spTree>
    <p:extLst>
      <p:ext uri="{BB962C8B-B14F-4D97-AF65-F5344CB8AC3E}">
        <p14:creationId xmlns:p14="http://schemas.microsoft.com/office/powerpoint/2010/main" val="1424222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017804-92FF-0404-4FAC-C3FF431014A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D6223FE-F848-D19D-6879-2E3271CF1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D23841D-5DA5-951E-B7FA-B0C9098E4101}"/>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5" name="Нижний колонтитул 4">
            <a:extLst>
              <a:ext uri="{FF2B5EF4-FFF2-40B4-BE49-F238E27FC236}">
                <a16:creationId xmlns:a16="http://schemas.microsoft.com/office/drawing/2014/main" id="{30576937-3775-E5B4-52E0-E654BFDF15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50C5A57-A3C3-B03A-C375-BFF4270D65E6}"/>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424744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FD1228-212B-0BDE-FE2C-4EFF53E01A2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3E49BA9-9E08-821D-A598-6346B44D501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1D08B7-FDCA-BAA0-2700-63B71994CA12}"/>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5" name="Нижний колонтитул 4">
            <a:extLst>
              <a:ext uri="{FF2B5EF4-FFF2-40B4-BE49-F238E27FC236}">
                <a16:creationId xmlns:a16="http://schemas.microsoft.com/office/drawing/2014/main" id="{0FD87A84-0790-16EF-2E37-7D00AC1F047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BA0CA80-9E37-BFCF-BC35-C76408FB4581}"/>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420284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6F2448A-DC59-9C1F-4A0C-0E15676F4E8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BD466F9-AAFE-4CEF-74DD-9FDAA2F108F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26E78B1-D576-47D2-48C6-75601A5A0D80}"/>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5" name="Нижний колонтитул 4">
            <a:extLst>
              <a:ext uri="{FF2B5EF4-FFF2-40B4-BE49-F238E27FC236}">
                <a16:creationId xmlns:a16="http://schemas.microsoft.com/office/drawing/2014/main" id="{A1CAECE8-C91A-875A-2005-69EF388040D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82E37C6-276E-3364-09FB-5E79E9FAE254}"/>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931536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47BA13-7DDE-DC8F-7964-E4A2039A94A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1539DBE-4E55-F928-E8E9-80F6E2EABC4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7B27309-6FEA-87A3-F199-11319F92E22E}"/>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5" name="Нижний колонтитул 4">
            <a:extLst>
              <a:ext uri="{FF2B5EF4-FFF2-40B4-BE49-F238E27FC236}">
                <a16:creationId xmlns:a16="http://schemas.microsoft.com/office/drawing/2014/main" id="{33182B6A-7447-B08B-ED33-4AF8DE5F073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9B7775E-EB1B-3A6D-37F2-985DF240A6AD}"/>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340189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ADD039-B783-58C6-51A2-848BDD4C6B5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25328A3-250D-B7AE-1A75-089819D96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690A491-36B2-8EA7-A7C9-19B0E730C070}"/>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5" name="Нижний колонтитул 4">
            <a:extLst>
              <a:ext uri="{FF2B5EF4-FFF2-40B4-BE49-F238E27FC236}">
                <a16:creationId xmlns:a16="http://schemas.microsoft.com/office/drawing/2014/main" id="{F34DEB24-7A9B-09A0-39F3-1A38C336FE1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5E1A3F3-ABEF-701C-7ED7-E0299101D2C0}"/>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74205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0A04E9-482F-5ADD-7F5B-57DE1CEFB27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56E623B-E609-A40D-8D48-42771F89C20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08E72D9-6F06-993F-AEA7-20B729B4327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24CB46D-9ECE-814D-4E54-B193F2175B4D}"/>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6" name="Нижний колонтитул 5">
            <a:extLst>
              <a:ext uri="{FF2B5EF4-FFF2-40B4-BE49-F238E27FC236}">
                <a16:creationId xmlns:a16="http://schemas.microsoft.com/office/drawing/2014/main" id="{22021483-3568-E5A3-CA5C-06A4D7C1B02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7562781-C831-1BD2-0B26-DF6B1F80ECC1}"/>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3132942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1A4365-9D99-0BF5-AB5A-98D0923EF2C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688F4BF-29E0-7CE6-E0DB-A3486CCD2C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86836F21-EDA4-C522-E716-3E381437B27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45F4C41-351A-57B8-56CE-CD765F49EB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C8F00C5-40F0-24E2-40F3-126616D2894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79F067D-2347-B090-EEFF-603862B28163}"/>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8" name="Нижний колонтитул 7">
            <a:extLst>
              <a:ext uri="{FF2B5EF4-FFF2-40B4-BE49-F238E27FC236}">
                <a16:creationId xmlns:a16="http://schemas.microsoft.com/office/drawing/2014/main" id="{F44D7E6B-874E-1B40-A13B-31E714AAB63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1F84422-DFCE-6BDD-FD4B-41D5125E82F0}"/>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274828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66D6DD-1409-69AF-F3B4-F5FC3E75EB5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005377E-3897-1CF6-D466-2CFDEC6E9297}"/>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4" name="Нижний колонтитул 3">
            <a:extLst>
              <a:ext uri="{FF2B5EF4-FFF2-40B4-BE49-F238E27FC236}">
                <a16:creationId xmlns:a16="http://schemas.microsoft.com/office/drawing/2014/main" id="{536FC291-61C9-89BE-24F8-002E2B4DE49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4D06356-C417-39D0-4DD6-D16172FE4B2C}"/>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1567671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42A985C-A057-4767-A1E8-7650719F7F78}"/>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3" name="Нижний колонтитул 2">
            <a:extLst>
              <a:ext uri="{FF2B5EF4-FFF2-40B4-BE49-F238E27FC236}">
                <a16:creationId xmlns:a16="http://schemas.microsoft.com/office/drawing/2014/main" id="{686D3CDE-DC4B-0AD2-188B-77AA4D07E12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7B5BA93-2190-09CC-CA76-98C26F859C1A}"/>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418194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0A0A6D-AF13-8484-ED9E-238EA6133C2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9A0755D-DB72-4982-38F1-7CA5C267B4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BB8F0B8-1EC0-7FAB-8252-47FE40DB3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FEF4512-1155-F621-8994-482F0BE05D99}"/>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6" name="Нижний колонтитул 5">
            <a:extLst>
              <a:ext uri="{FF2B5EF4-FFF2-40B4-BE49-F238E27FC236}">
                <a16:creationId xmlns:a16="http://schemas.microsoft.com/office/drawing/2014/main" id="{8529F86A-CE97-D18E-C311-60E6B8D0F3F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65B5F03-9D32-67B7-F314-20D3D3D5EBAE}"/>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4629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339EC4-E608-0DAA-598D-46F8FA74562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15AB0D3-76E0-86CC-2AD9-2CB46E1C28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61320E9-5873-B107-1527-50ECC4B84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78C01AD-2A92-AABB-EAFE-FFB0010FBAE3}"/>
              </a:ext>
            </a:extLst>
          </p:cNvPr>
          <p:cNvSpPr>
            <a:spLocks noGrp="1"/>
          </p:cNvSpPr>
          <p:nvPr>
            <p:ph type="dt" sz="half" idx="10"/>
          </p:nvPr>
        </p:nvSpPr>
        <p:spPr/>
        <p:txBody>
          <a:bodyPr/>
          <a:lstStyle/>
          <a:p>
            <a:fld id="{DEAEAC08-0851-4BC6-8BCE-5A6858E0EFCB}" type="datetimeFigureOut">
              <a:rPr lang="ru-RU" smtClean="0"/>
              <a:t>25.11.2022</a:t>
            </a:fld>
            <a:endParaRPr lang="ru-RU"/>
          </a:p>
        </p:txBody>
      </p:sp>
      <p:sp>
        <p:nvSpPr>
          <p:cNvPr id="6" name="Нижний колонтитул 5">
            <a:extLst>
              <a:ext uri="{FF2B5EF4-FFF2-40B4-BE49-F238E27FC236}">
                <a16:creationId xmlns:a16="http://schemas.microsoft.com/office/drawing/2014/main" id="{3013FB05-F806-7A20-5888-E7B5528CF6B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52ED7CA-DB54-3FBB-CC08-4878E5E6DBE4}"/>
              </a:ext>
            </a:extLst>
          </p:cNvPr>
          <p:cNvSpPr>
            <a:spLocks noGrp="1"/>
          </p:cNvSpPr>
          <p:nvPr>
            <p:ph type="sldNum" sz="quarter" idx="12"/>
          </p:nvPr>
        </p:nvSpPr>
        <p:spPr/>
        <p:txBody>
          <a:bodyPr/>
          <a:lstStyle/>
          <a:p>
            <a:fld id="{FAA42BD1-D00B-4C2B-A873-D0F1CA1D064A}" type="slidenum">
              <a:rPr lang="ru-RU" smtClean="0"/>
              <a:t>‹#›</a:t>
            </a:fld>
            <a:endParaRPr lang="ru-RU"/>
          </a:p>
        </p:txBody>
      </p:sp>
    </p:spTree>
    <p:extLst>
      <p:ext uri="{BB962C8B-B14F-4D97-AF65-F5344CB8AC3E}">
        <p14:creationId xmlns:p14="http://schemas.microsoft.com/office/powerpoint/2010/main" val="3611515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E8FA"/>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33FB55-BCA1-1EAF-CC03-6CBB25F49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7434B91-4FF1-BC36-2A80-4DE29EE557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F5C69B3-5307-8990-C681-A50320E021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EAC08-0851-4BC6-8BCE-5A6858E0EFCB}" type="datetimeFigureOut">
              <a:rPr lang="ru-RU" smtClean="0"/>
              <a:t>25.11.2022</a:t>
            </a:fld>
            <a:endParaRPr lang="ru-RU"/>
          </a:p>
        </p:txBody>
      </p:sp>
      <p:sp>
        <p:nvSpPr>
          <p:cNvPr id="5" name="Нижний колонтитул 4">
            <a:extLst>
              <a:ext uri="{FF2B5EF4-FFF2-40B4-BE49-F238E27FC236}">
                <a16:creationId xmlns:a16="http://schemas.microsoft.com/office/drawing/2014/main" id="{560478C5-47E4-F1F5-07AF-10F12A57B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D8F4DFB-D574-469C-0A58-F8B6BAD485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42BD1-D00B-4C2B-A873-D0F1CA1D064A}" type="slidenum">
              <a:rPr lang="ru-RU" smtClean="0"/>
              <a:t>‹#›</a:t>
            </a:fld>
            <a:endParaRPr lang="ru-RU"/>
          </a:p>
        </p:txBody>
      </p:sp>
    </p:spTree>
    <p:extLst>
      <p:ext uri="{BB962C8B-B14F-4D97-AF65-F5344CB8AC3E}">
        <p14:creationId xmlns:p14="http://schemas.microsoft.com/office/powerpoint/2010/main" val="23371066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EF8EBE-A666-66AE-D45F-817A1C12D78B}"/>
              </a:ext>
            </a:extLst>
          </p:cNvPr>
          <p:cNvSpPr>
            <a:spLocks noGrp="1"/>
          </p:cNvSpPr>
          <p:nvPr>
            <p:ph type="ctrTitle"/>
          </p:nvPr>
        </p:nvSpPr>
        <p:spPr>
          <a:xfrm>
            <a:off x="1524000" y="-787400"/>
            <a:ext cx="9144000" cy="2387600"/>
          </a:xfrm>
        </p:spPr>
        <p:txBody>
          <a:bodyPr/>
          <a:lstStyle/>
          <a:p>
            <a:r>
              <a:rPr kumimoji="0" lang="ru-RU" sz="2000" b="0" i="0" u="none" strike="noStrike" kern="1200" cap="none" spc="0" normalizeH="0" baseline="0" noProof="0" dirty="0">
                <a:ln>
                  <a:noFill/>
                </a:ln>
                <a:solidFill>
                  <a:prstClr val="black"/>
                </a:solidFill>
                <a:effectLst/>
                <a:uLnTx/>
                <a:uFillTx/>
                <a:latin typeface="+mn-lt"/>
                <a:ea typeface="+mj-ea"/>
                <a:cs typeface="Segoe UI Light" panose="020B0502040204020203" pitchFamily="34" charset="0"/>
              </a:rPr>
              <a:t>Федеральное государственное бюджетное образовательное учреждение высшего образования «Красноярский государственный медицинский университет имени профессора В.Ф. Войно-Ясенецкого» </a:t>
            </a:r>
            <a:br>
              <a:rPr kumimoji="0" lang="ru-RU" sz="2000" b="0" i="0" u="none" strike="noStrike" kern="1200" cap="none" spc="0" normalizeH="0" baseline="0" noProof="0" dirty="0">
                <a:ln>
                  <a:noFill/>
                </a:ln>
                <a:solidFill>
                  <a:prstClr val="black"/>
                </a:solidFill>
                <a:effectLst/>
                <a:uLnTx/>
                <a:uFillTx/>
                <a:latin typeface="+mn-lt"/>
                <a:ea typeface="+mj-ea"/>
                <a:cs typeface="Segoe UI Light" panose="020B0502040204020203" pitchFamily="34" charset="0"/>
              </a:rPr>
            </a:br>
            <a:r>
              <a:rPr kumimoji="0" lang="ru-RU" sz="2000" b="0" i="0" u="none" strike="noStrike" kern="1200" cap="none" spc="0" normalizeH="0" baseline="0" noProof="0" dirty="0">
                <a:ln>
                  <a:noFill/>
                </a:ln>
                <a:solidFill>
                  <a:prstClr val="black"/>
                </a:solidFill>
                <a:effectLst/>
                <a:uLnTx/>
                <a:uFillTx/>
                <a:latin typeface="+mn-lt"/>
                <a:ea typeface="+mj-ea"/>
                <a:cs typeface="Segoe UI Light" panose="020B0502040204020203" pitchFamily="34" charset="0"/>
              </a:rPr>
              <a:t>Министерства здравоохранения Российской Федерации </a:t>
            </a:r>
            <a:br>
              <a:rPr kumimoji="0" lang="ru-RU" sz="2000" b="0" i="0" u="none" strike="noStrike" kern="1200" cap="none" spc="0" normalizeH="0" baseline="0" noProof="0" dirty="0">
                <a:ln>
                  <a:noFill/>
                </a:ln>
                <a:solidFill>
                  <a:prstClr val="black"/>
                </a:solidFill>
                <a:effectLst/>
                <a:uLnTx/>
                <a:uFillTx/>
                <a:latin typeface="+mn-lt"/>
                <a:ea typeface="+mj-ea"/>
                <a:cs typeface="Segoe UI Light" panose="020B0502040204020203" pitchFamily="34" charset="0"/>
              </a:rPr>
            </a:br>
            <a:r>
              <a:rPr kumimoji="0" lang="ru-RU" sz="2000" b="0" i="0" u="none" strike="noStrike" kern="1200" cap="none" spc="0" normalizeH="0" baseline="0" noProof="0" dirty="0">
                <a:ln>
                  <a:noFill/>
                </a:ln>
                <a:solidFill>
                  <a:prstClr val="black"/>
                </a:solidFill>
                <a:effectLst/>
                <a:uLnTx/>
                <a:uFillTx/>
                <a:latin typeface="+mn-lt"/>
                <a:ea typeface="+mj-ea"/>
                <a:cs typeface="Segoe UI Light" panose="020B0502040204020203" pitchFamily="34" charset="0"/>
              </a:rPr>
              <a:t>Кафедра стоматологии ИПО</a:t>
            </a:r>
            <a:endParaRPr lang="ru-RU" dirty="0">
              <a:latin typeface="+mn-lt"/>
            </a:endParaRPr>
          </a:p>
        </p:txBody>
      </p:sp>
      <p:sp>
        <p:nvSpPr>
          <p:cNvPr id="3" name="Подзаголовок 2">
            <a:extLst>
              <a:ext uri="{FF2B5EF4-FFF2-40B4-BE49-F238E27FC236}">
                <a16:creationId xmlns:a16="http://schemas.microsoft.com/office/drawing/2014/main" id="{4482784E-7714-E0EF-E33E-A742DC01EEEC}"/>
              </a:ext>
            </a:extLst>
          </p:cNvPr>
          <p:cNvSpPr>
            <a:spLocks noGrp="1"/>
          </p:cNvSpPr>
          <p:nvPr>
            <p:ph type="subTitle" idx="1"/>
          </p:nvPr>
        </p:nvSpPr>
        <p:spPr>
          <a:xfrm>
            <a:off x="6642756" y="4450451"/>
            <a:ext cx="9144000" cy="165576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ea typeface="+mn-ea"/>
                <a:cs typeface="+mn-cs"/>
              </a:rPr>
              <a:t>Выполнил ординатор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ea typeface="+mn-ea"/>
                <a:cs typeface="+mn-cs"/>
              </a:rPr>
              <a:t>кафедры стоматологии ИПО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ea typeface="+mn-ea"/>
                <a:cs typeface="+mn-cs"/>
              </a:rPr>
              <a:t>по специальности  «стоматология детская»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ea typeface="+mn-ea"/>
                <a:cs typeface="+mn-cs"/>
              </a:rPr>
              <a:t>Жиделева Виктория Евгеньевна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ea typeface="+mn-ea"/>
                <a:cs typeface="+mn-cs"/>
              </a:rPr>
              <a:t>рецензент к.м.н., доцент </a:t>
            </a:r>
            <a:r>
              <a:rPr kumimoji="0" lang="ru-RU" sz="1800" b="0" i="0" u="none" strike="noStrike" kern="1200" cap="none" spc="0" normalizeH="0" baseline="0" noProof="0" dirty="0" err="1">
                <a:ln>
                  <a:noFill/>
                </a:ln>
                <a:solidFill>
                  <a:prstClr val="black"/>
                </a:solidFill>
                <a:effectLst/>
                <a:uLnTx/>
                <a:uFillTx/>
                <a:ea typeface="+mn-ea"/>
                <a:cs typeface="+mn-cs"/>
              </a:rPr>
              <a:t>Буянкина</a:t>
            </a:r>
            <a:r>
              <a:rPr kumimoji="0" lang="ru-RU" sz="1800" b="0" i="0" u="none" strike="noStrike" kern="1200" cap="none" spc="0" normalizeH="0" baseline="0" noProof="0" dirty="0">
                <a:ln>
                  <a:noFill/>
                </a:ln>
                <a:solidFill>
                  <a:prstClr val="black"/>
                </a:solidFill>
                <a:effectLst/>
                <a:uLnTx/>
                <a:uFillTx/>
                <a:ea typeface="+mn-ea"/>
                <a:cs typeface="+mn-cs"/>
              </a:rPr>
              <a:t> Римма Геннадьевна</a:t>
            </a:r>
          </a:p>
          <a:p>
            <a:endParaRPr lang="ru-RU" dirty="0"/>
          </a:p>
        </p:txBody>
      </p:sp>
      <p:sp>
        <p:nvSpPr>
          <p:cNvPr id="5" name="TextBox 4">
            <a:extLst>
              <a:ext uri="{FF2B5EF4-FFF2-40B4-BE49-F238E27FC236}">
                <a16:creationId xmlns:a16="http://schemas.microsoft.com/office/drawing/2014/main" id="{1C5B30D4-76B1-7A4C-89A0-FFE75595FFB4}"/>
              </a:ext>
            </a:extLst>
          </p:cNvPr>
          <p:cNvSpPr txBox="1"/>
          <p:nvPr/>
        </p:nvSpPr>
        <p:spPr>
          <a:xfrm>
            <a:off x="5475909" y="6443878"/>
            <a:ext cx="6872140" cy="338554"/>
          </a:xfrm>
          <a:prstGeom prst="rect">
            <a:avLst/>
          </a:prstGeom>
          <a:noFill/>
        </p:spPr>
        <p:txBody>
          <a:bodyPr wrap="square">
            <a:spAutoFit/>
          </a:bodyPr>
          <a:lstStyle/>
          <a:p>
            <a:r>
              <a:rPr lang="ru-RU" sz="1600" dirty="0"/>
              <a:t>Красноярск, 2022</a:t>
            </a:r>
          </a:p>
        </p:txBody>
      </p:sp>
      <p:sp>
        <p:nvSpPr>
          <p:cNvPr id="8" name="Прямоугольник 7">
            <a:extLst>
              <a:ext uri="{FF2B5EF4-FFF2-40B4-BE49-F238E27FC236}">
                <a16:creationId xmlns:a16="http://schemas.microsoft.com/office/drawing/2014/main" id="{EC652719-4A8B-7805-BCC2-1AE65DD92773}"/>
              </a:ext>
            </a:extLst>
          </p:cNvPr>
          <p:cNvSpPr/>
          <p:nvPr/>
        </p:nvSpPr>
        <p:spPr>
          <a:xfrm>
            <a:off x="2861187" y="2407549"/>
            <a:ext cx="6469626" cy="1366683"/>
          </a:xfrm>
          <a:prstGeom prst="rect">
            <a:avLst/>
          </a:prstGeom>
          <a:ln>
            <a:solidFill>
              <a:srgbClr val="FF09D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Кариес раннего детского возраста.</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Диагностика, лечение, профилактика</a:t>
            </a:r>
            <a:r>
              <a:rPr kumimoji="0" lang="ru-RU" sz="2400" b="1" i="0" u="none" strike="noStrike" kern="1200" cap="none" spc="0" normalizeH="0" baseline="0" noProof="0" dirty="0">
                <a:ln>
                  <a:noFill/>
                </a:ln>
                <a:solidFill>
                  <a:prstClr val="black"/>
                </a:solidFill>
                <a:effectLst/>
                <a:uLnTx/>
                <a:uFillTx/>
                <a:latin typeface="Calibri Light"/>
                <a:ea typeface="+mn-ea"/>
                <a:cs typeface="+mn-cs"/>
              </a:rPr>
              <a:t>.</a:t>
            </a:r>
          </a:p>
        </p:txBody>
      </p:sp>
      <p:pic>
        <p:nvPicPr>
          <p:cNvPr id="9" name="Рисунок 8">
            <a:extLst>
              <a:ext uri="{FF2B5EF4-FFF2-40B4-BE49-F238E27FC236}">
                <a16:creationId xmlns:a16="http://schemas.microsoft.com/office/drawing/2014/main" id="{72F96E2D-DDB7-F290-5400-6215CAC1EC8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91" b="89961" l="9950" r="89798">
                        <a14:foregroundMark x1="30162" y1="10274" x2="29975" y2="11266"/>
                        <a14:foregroundMark x1="46725" y1="9593" x2="48615" y2="10429"/>
                        <a14:foregroundMark x1="42695" y1="8477" x2="46096" y2="7975"/>
                        <a14:foregroundMark x1="26008" y1="8477" x2="26008" y2="10987"/>
                        <a14:foregroundMark x1="26259" y1="7418" x2="29068" y2="8956"/>
                        <a14:backgroundMark x1="26259" y1="3569" x2="32179" y2="10708"/>
                      </a14:backgroundRemoval>
                    </a14:imgEffect>
                    <a14:imgEffect>
                      <a14:brightnessContrast bright="20000" contrast="-40000"/>
                    </a14:imgEffect>
                  </a14:imgLayer>
                </a14:imgProps>
              </a:ext>
            </a:extLst>
          </a:blip>
          <a:stretch>
            <a:fillRect/>
          </a:stretch>
        </p:blipFill>
        <p:spPr>
          <a:xfrm>
            <a:off x="797631" y="796413"/>
            <a:ext cx="3174602" cy="3584421"/>
          </a:xfrm>
          <a:prstGeom prst="rect">
            <a:avLst/>
          </a:prstGeom>
        </p:spPr>
      </p:pic>
      <p:pic>
        <p:nvPicPr>
          <p:cNvPr id="10" name="Рисунок 9">
            <a:extLst>
              <a:ext uri="{FF2B5EF4-FFF2-40B4-BE49-F238E27FC236}">
                <a16:creationId xmlns:a16="http://schemas.microsoft.com/office/drawing/2014/main" id="{EA68D756-A66E-F127-5E4A-1CB6F403F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83" b="90000" l="10000" r="90000">
                        <a14:foregroundMark x1="72833" y1="7167" x2="61417" y2="12917"/>
                        <a14:foregroundMark x1="61417" y1="12917" x2="66917" y2="19917"/>
                        <a14:foregroundMark x1="66917" y1="19917" x2="77083" y2="24667"/>
                        <a14:foregroundMark x1="77083" y1="24667" x2="79417" y2="13750"/>
                        <a14:foregroundMark x1="79417" y1="13750" x2="68417" y2="8583"/>
                        <a14:foregroundMark x1="68417" y1="8583" x2="62917" y2="9000"/>
                      </a14:backgroundRemoval>
                    </a14:imgEffect>
                  </a14:imgLayer>
                </a14:imgProps>
              </a:ext>
            </a:extLst>
          </a:blip>
          <a:stretch>
            <a:fillRect/>
          </a:stretch>
        </p:blipFill>
        <p:spPr>
          <a:xfrm rot="20711986">
            <a:off x="8583576" y="2641827"/>
            <a:ext cx="2108028" cy="2108028"/>
          </a:xfrm>
          <a:prstGeom prst="rect">
            <a:avLst/>
          </a:prstGeom>
        </p:spPr>
      </p:pic>
    </p:spTree>
    <p:extLst>
      <p:ext uri="{BB962C8B-B14F-4D97-AF65-F5344CB8AC3E}">
        <p14:creationId xmlns:p14="http://schemas.microsoft.com/office/powerpoint/2010/main" val="918365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6FA3A6-CADD-0CDA-FCE9-0D31FB9C4F92}"/>
              </a:ext>
            </a:extLst>
          </p:cNvPr>
          <p:cNvSpPr>
            <a:spLocks noGrp="1"/>
          </p:cNvSpPr>
          <p:nvPr>
            <p:ph type="title"/>
          </p:nvPr>
        </p:nvSpPr>
        <p:spPr/>
        <p:txBody>
          <a:bodyPr/>
          <a:lstStyle/>
          <a:p>
            <a:r>
              <a:rPr lang="ru-RU" dirty="0"/>
              <a:t>Основные методы диагностики</a:t>
            </a:r>
          </a:p>
        </p:txBody>
      </p:sp>
      <p:sp>
        <p:nvSpPr>
          <p:cNvPr id="3" name="Объект 2">
            <a:extLst>
              <a:ext uri="{FF2B5EF4-FFF2-40B4-BE49-F238E27FC236}">
                <a16:creationId xmlns:a16="http://schemas.microsoft.com/office/drawing/2014/main" id="{286BADBA-9C38-C0ED-7E11-08433C36A39D}"/>
              </a:ext>
            </a:extLst>
          </p:cNvPr>
          <p:cNvSpPr>
            <a:spLocks noGrp="1"/>
          </p:cNvSpPr>
          <p:nvPr>
            <p:ph idx="1"/>
          </p:nvPr>
        </p:nvSpPr>
        <p:spPr/>
        <p:txBody>
          <a:bodyPr>
            <a:normAutofit fontScale="62500" lnSpcReduction="20000"/>
          </a:bodyPr>
          <a:lstStyle/>
          <a:p>
            <a:r>
              <a:rPr lang="ru-RU" b="1" dirty="0"/>
              <a:t>Осмотр</a:t>
            </a:r>
            <a:r>
              <a:rPr lang="ru-RU" dirty="0"/>
              <a:t> является первым приемом объективного исследования. Он производится при хорошем освещении, с помощью набора стоматологических инструментов. Он схематически складывается из внешнего осмотра и обследования слизистой оболочки, периодонта и зубных рядов, а затем тщательного изучения области поражения. </a:t>
            </a:r>
          </a:p>
          <a:p>
            <a:pPr marL="0" indent="0">
              <a:buNone/>
            </a:pPr>
            <a:r>
              <a:rPr lang="ru-RU" dirty="0"/>
              <a:t>Эксперты Всемирной организации здравоохранения (ВОЗ) рекомендует следующий подход. Обследование включает 3 части: </a:t>
            </a:r>
          </a:p>
          <a:p>
            <a:pPr marL="514350" indent="-514350">
              <a:buAutoNum type="arabicPeriod"/>
            </a:pPr>
            <a:r>
              <a:rPr lang="ru-RU" dirty="0"/>
              <a:t>Внешний (</a:t>
            </a:r>
            <a:r>
              <a:rPr lang="ru-RU" dirty="0" err="1"/>
              <a:t>экстраоральный</a:t>
            </a:r>
            <a:r>
              <a:rPr lang="ru-RU" dirty="0"/>
              <a:t>) и </a:t>
            </a:r>
            <a:r>
              <a:rPr lang="ru-RU" dirty="0" err="1"/>
              <a:t>периоральный</a:t>
            </a:r>
            <a:r>
              <a:rPr lang="ru-RU" dirty="0"/>
              <a:t> (область губ, ограниченная носогубными и подбородочной складками), </a:t>
            </a:r>
          </a:p>
          <a:p>
            <a:pPr marL="514350" indent="-514350">
              <a:buAutoNum type="arabicPeriod"/>
            </a:pPr>
            <a:r>
              <a:rPr lang="ru-RU" dirty="0" err="1"/>
              <a:t>Интраоральный</a:t>
            </a:r>
            <a:r>
              <a:rPr lang="ru-RU" dirty="0"/>
              <a:t> (</a:t>
            </a:r>
            <a:r>
              <a:rPr lang="ru-RU" dirty="0" err="1"/>
              <a:t>внутриротовой</a:t>
            </a:r>
            <a:r>
              <a:rPr lang="ru-RU" dirty="0"/>
              <a:t>) - для выявления локальных факторов риска в полости рта, включающий: </a:t>
            </a:r>
          </a:p>
          <a:p>
            <a:pPr marL="514350" indent="-514350">
              <a:buAutoNum type="alphaLcParenR"/>
            </a:pPr>
            <a:r>
              <a:rPr lang="ru-RU" dirty="0"/>
              <a:t>визуальную оценку всех тканей полости рта, в т.ч. слизистой оболочки полости рта с целью обнаружения пораженных участков по изменению цвета, рельефа, нарушению целостности и т.д.; </a:t>
            </a:r>
          </a:p>
          <a:p>
            <a:pPr marL="0" indent="0">
              <a:buNone/>
            </a:pPr>
            <a:r>
              <a:rPr lang="ru-RU" dirty="0"/>
              <a:t>b) оценку челюстно-лицевых аномалий и состояния зубных рядов; </a:t>
            </a:r>
          </a:p>
          <a:p>
            <a:pPr marL="0" indent="0">
              <a:buNone/>
            </a:pPr>
            <a:r>
              <a:rPr lang="ru-RU" dirty="0"/>
              <a:t>c) определение состояния гигиены полости рта;</a:t>
            </a:r>
          </a:p>
          <a:p>
            <a:pPr marL="0" indent="0">
              <a:buNone/>
            </a:pPr>
            <a:r>
              <a:rPr lang="ru-RU" dirty="0"/>
              <a:t>d) определение состояния тканей периодонта;</a:t>
            </a:r>
          </a:p>
          <a:p>
            <a:pPr marL="0" indent="0">
              <a:buNone/>
            </a:pPr>
            <a:r>
              <a:rPr lang="ru-RU" dirty="0"/>
              <a:t>e) оценку состояния твердых тканей зубов. </a:t>
            </a:r>
          </a:p>
        </p:txBody>
      </p:sp>
      <p:pic>
        <p:nvPicPr>
          <p:cNvPr id="6" name="Рисунок 5">
            <a:extLst>
              <a:ext uri="{FF2B5EF4-FFF2-40B4-BE49-F238E27FC236}">
                <a16:creationId xmlns:a16="http://schemas.microsoft.com/office/drawing/2014/main" id="{CA23B8DA-736E-3C42-6DD8-6D0B4EFC75E3}"/>
              </a:ext>
            </a:extLst>
          </p:cNvPr>
          <p:cNvPicPr>
            <a:picLocks noChangeAspect="1"/>
          </p:cNvPicPr>
          <p:nvPr/>
        </p:nvPicPr>
        <p:blipFill>
          <a:blip r:embed="rId2"/>
          <a:stretch>
            <a:fillRect/>
          </a:stretch>
        </p:blipFill>
        <p:spPr>
          <a:xfrm>
            <a:off x="7909089" y="4742902"/>
            <a:ext cx="2030690" cy="20306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12688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994A01-A832-132D-7337-C3831FBD8A41}"/>
              </a:ext>
            </a:extLst>
          </p:cNvPr>
          <p:cNvSpPr>
            <a:spLocks noGrp="1"/>
          </p:cNvSpPr>
          <p:nvPr>
            <p:ph type="title"/>
          </p:nvPr>
        </p:nvSpPr>
        <p:spPr/>
        <p:txBody>
          <a:bodyPr/>
          <a:lstStyle/>
          <a:p>
            <a:r>
              <a:rPr lang="ru-RU" dirty="0"/>
              <a:t>Основные методы диагностики кариеса</a:t>
            </a:r>
          </a:p>
        </p:txBody>
      </p:sp>
      <p:sp>
        <p:nvSpPr>
          <p:cNvPr id="3" name="Объект 2">
            <a:extLst>
              <a:ext uri="{FF2B5EF4-FFF2-40B4-BE49-F238E27FC236}">
                <a16:creationId xmlns:a16="http://schemas.microsoft.com/office/drawing/2014/main" id="{FC970490-30F2-C9C7-617A-42A6918DFDC6}"/>
              </a:ext>
            </a:extLst>
          </p:cNvPr>
          <p:cNvSpPr>
            <a:spLocks noGrp="1"/>
          </p:cNvSpPr>
          <p:nvPr>
            <p:ph idx="1"/>
          </p:nvPr>
        </p:nvSpPr>
        <p:spPr/>
        <p:txBody>
          <a:bodyPr>
            <a:normAutofit/>
          </a:bodyPr>
          <a:lstStyle/>
          <a:p>
            <a:r>
              <a:rPr lang="ru-RU" sz="2400" b="1" dirty="0"/>
              <a:t>Зондирование</a:t>
            </a:r>
            <a:r>
              <a:rPr lang="ru-RU" sz="2400" dirty="0"/>
              <a:t> нужно проводить осторожно, без усилия, учитывая: </a:t>
            </a:r>
          </a:p>
          <a:p>
            <a:pPr>
              <a:buFont typeface="Wingdings" panose="05000000000000000000" pitchFamily="2" charset="2"/>
              <a:buChar char="Ø"/>
            </a:pPr>
            <a:r>
              <a:rPr lang="ru-RU" sz="2400" dirty="0"/>
              <a:t>глубину кариозной полости и степень близости к полости зуба;</a:t>
            </a:r>
          </a:p>
          <a:p>
            <a:pPr marL="0" indent="0">
              <a:buNone/>
            </a:pPr>
            <a:r>
              <a:rPr lang="ru-RU" sz="2400" dirty="0"/>
              <a:t>Зондом проверяют все </a:t>
            </a:r>
            <a:r>
              <a:rPr lang="ru-RU" sz="2400" dirty="0" err="1"/>
              <a:t>фиссуры</a:t>
            </a:r>
            <a:r>
              <a:rPr lang="ru-RU" sz="2400" dirty="0"/>
              <a:t>, углубления, пигментированные участки, дефекты. Если целостность эмали не нарушена, то зонд свободно скользит по поверхности зуба, не задерживаясь в бороздках и складках эмали. При наличие кариозной полости в зубе, иногда не видимой для глаза, зонд задерживается в ней. </a:t>
            </a:r>
          </a:p>
        </p:txBody>
      </p:sp>
      <p:pic>
        <p:nvPicPr>
          <p:cNvPr id="4" name="Рисунок 3">
            <a:extLst>
              <a:ext uri="{FF2B5EF4-FFF2-40B4-BE49-F238E27FC236}">
                <a16:creationId xmlns:a16="http://schemas.microsoft.com/office/drawing/2014/main" id="{203E9DD9-9961-BDDB-E9D8-A83F1506C39A}"/>
              </a:ext>
            </a:extLst>
          </p:cNvPr>
          <p:cNvPicPr>
            <a:picLocks noChangeAspect="1"/>
          </p:cNvPicPr>
          <p:nvPr/>
        </p:nvPicPr>
        <p:blipFill>
          <a:blip r:embed="rId2"/>
          <a:stretch>
            <a:fillRect/>
          </a:stretch>
        </p:blipFill>
        <p:spPr>
          <a:xfrm>
            <a:off x="3831003" y="3991868"/>
            <a:ext cx="4529994" cy="2936744"/>
          </a:xfrm>
          <a:prstGeom prst="rect">
            <a:avLst/>
          </a:prstGeom>
        </p:spPr>
      </p:pic>
    </p:spTree>
    <p:extLst>
      <p:ext uri="{BB962C8B-B14F-4D97-AF65-F5344CB8AC3E}">
        <p14:creationId xmlns:p14="http://schemas.microsoft.com/office/powerpoint/2010/main" val="2079926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F1BC69-6F8E-1B34-B029-3E03133F44C8}"/>
              </a:ext>
            </a:extLst>
          </p:cNvPr>
          <p:cNvSpPr>
            <a:spLocks noGrp="1"/>
          </p:cNvSpPr>
          <p:nvPr>
            <p:ph type="title"/>
          </p:nvPr>
        </p:nvSpPr>
        <p:spPr>
          <a:xfrm>
            <a:off x="838200" y="82976"/>
            <a:ext cx="10515600" cy="1325563"/>
          </a:xfrm>
        </p:spPr>
        <p:txBody>
          <a:bodyPr/>
          <a:lstStyle/>
          <a:p>
            <a:r>
              <a:rPr lang="ru-RU" dirty="0"/>
              <a:t>Дополнительные методы диагностики</a:t>
            </a:r>
          </a:p>
        </p:txBody>
      </p:sp>
      <p:sp>
        <p:nvSpPr>
          <p:cNvPr id="3" name="Объект 2">
            <a:extLst>
              <a:ext uri="{FF2B5EF4-FFF2-40B4-BE49-F238E27FC236}">
                <a16:creationId xmlns:a16="http://schemas.microsoft.com/office/drawing/2014/main" id="{5AF015CE-E209-61A1-6C9B-E95B555B646F}"/>
              </a:ext>
            </a:extLst>
          </p:cNvPr>
          <p:cNvSpPr>
            <a:spLocks noGrp="1"/>
          </p:cNvSpPr>
          <p:nvPr>
            <p:ph idx="1"/>
          </p:nvPr>
        </p:nvSpPr>
        <p:spPr>
          <a:xfrm>
            <a:off x="838200" y="1253331"/>
            <a:ext cx="10515600" cy="4351338"/>
          </a:xfrm>
        </p:spPr>
        <p:txBody>
          <a:bodyPr>
            <a:normAutofit/>
          </a:bodyPr>
          <a:lstStyle/>
          <a:p>
            <a:pPr algn="l">
              <a:buFont typeface="Arial" panose="020B0604020202020204" pitchFamily="34" charset="0"/>
              <a:buChar char="•"/>
            </a:pPr>
            <a:r>
              <a:rPr lang="ru-RU" sz="2000" b="1" dirty="0"/>
              <a:t>Рентгенологическое исследование </a:t>
            </a:r>
            <a:r>
              <a:rPr lang="ru-RU" sz="2000" dirty="0"/>
              <a:t>назначают в целях выявления скрытых кариозных полостей на </a:t>
            </a:r>
            <a:r>
              <a:rPr lang="ru-RU" sz="2000" dirty="0" err="1"/>
              <a:t>апроксимальных</a:t>
            </a:r>
            <a:r>
              <a:rPr lang="ru-RU" sz="2000" dirty="0"/>
              <a:t> поверхностях зубов, а также в сложных случаях для дифференцирования с осложнениями кариеса.</a:t>
            </a:r>
          </a:p>
          <a:p>
            <a:pPr algn="l">
              <a:buFont typeface="Arial" panose="020B0604020202020204" pitchFamily="34" charset="0"/>
              <a:buChar char="•"/>
            </a:pPr>
            <a:r>
              <a:rPr lang="ru-RU" sz="2000" b="1" dirty="0"/>
              <a:t>В</a:t>
            </a:r>
            <a:r>
              <a:rPr lang="ru-RU" sz="2000" b="1" i="0" dirty="0">
                <a:effectLst/>
              </a:rPr>
              <a:t>итальное окрашивания эмали </a:t>
            </a:r>
            <a:r>
              <a:rPr lang="ru-RU" sz="2000" b="0" i="0" dirty="0">
                <a:effectLst/>
              </a:rPr>
              <a:t>проводится после очищения от налета и помогает выявить участки деминерализованной эмали и дентина.</a:t>
            </a:r>
          </a:p>
          <a:p>
            <a:pPr algn="l">
              <a:buFont typeface="Arial" panose="020B0604020202020204" pitchFamily="34" charset="0"/>
              <a:buChar char="•"/>
            </a:pPr>
            <a:r>
              <a:rPr lang="ru-RU" sz="2000" b="0" i="0" dirty="0">
                <a:effectLst/>
              </a:rPr>
              <a:t>С целью ранней диагностики кариеса применяют приборы инфракрасной лазерной флюоресценции (</a:t>
            </a:r>
            <a:r>
              <a:rPr lang="ru-RU" sz="2000" b="0" i="0" dirty="0" err="1">
                <a:effectLst/>
              </a:rPr>
              <a:t>ДИАГНОдент</a:t>
            </a:r>
            <a:r>
              <a:rPr lang="ru-RU" sz="2000" b="0" i="0" dirty="0">
                <a:effectLst/>
              </a:rPr>
              <a:t>), количественной световой флюоресценции (</a:t>
            </a:r>
            <a:r>
              <a:rPr lang="en-US" sz="2000" b="0" i="0" dirty="0">
                <a:effectLst/>
              </a:rPr>
              <a:t>QLF, </a:t>
            </a:r>
            <a:r>
              <a:rPr lang="ru-RU" sz="2000" b="0" i="0" dirty="0">
                <a:effectLst/>
              </a:rPr>
              <a:t>от англ. </a:t>
            </a:r>
            <a:r>
              <a:rPr lang="en-US" sz="2000" b="0" i="0" dirty="0">
                <a:effectLst/>
              </a:rPr>
              <a:t>Quantitative</a:t>
            </a:r>
            <a:r>
              <a:rPr lang="ru-RU" sz="2000" b="0" i="0" dirty="0">
                <a:effectLst/>
              </a:rPr>
              <a:t> </a:t>
            </a:r>
            <a:r>
              <a:rPr lang="en-US" sz="2000" b="0" i="0" dirty="0">
                <a:effectLst/>
              </a:rPr>
              <a:t>Light Fluorescence), </a:t>
            </a:r>
            <a:r>
              <a:rPr lang="ru-RU" sz="2000" b="0" i="0" dirty="0" err="1">
                <a:effectLst/>
              </a:rPr>
              <a:t>фиброоптической</a:t>
            </a:r>
            <a:r>
              <a:rPr lang="ru-RU" sz="2000" b="0" i="0" dirty="0">
                <a:effectLst/>
              </a:rPr>
              <a:t> </a:t>
            </a:r>
            <a:r>
              <a:rPr lang="ru-RU" sz="2000" b="0" i="0" dirty="0" err="1">
                <a:effectLst/>
              </a:rPr>
              <a:t>трансиллюминации</a:t>
            </a:r>
            <a:r>
              <a:rPr lang="ru-RU" sz="2000" b="0" i="0" dirty="0">
                <a:effectLst/>
              </a:rPr>
              <a:t> (</a:t>
            </a:r>
            <a:r>
              <a:rPr lang="en-US" sz="2000" b="0" i="0" dirty="0">
                <a:effectLst/>
              </a:rPr>
              <a:t>FOTI,</a:t>
            </a:r>
            <a:r>
              <a:rPr lang="ru-RU" sz="2000" b="0" i="0" dirty="0">
                <a:effectLst/>
              </a:rPr>
              <a:t> от англ. </a:t>
            </a:r>
            <a:r>
              <a:rPr lang="en-US" sz="2000" b="0" i="0" dirty="0" err="1">
                <a:effectLst/>
              </a:rPr>
              <a:t>Fibrooptic</a:t>
            </a:r>
            <a:r>
              <a:rPr lang="en-US" sz="2000" b="0" i="0" dirty="0">
                <a:effectLst/>
              </a:rPr>
              <a:t> Transillumination) </a:t>
            </a:r>
            <a:r>
              <a:rPr lang="ru-RU" sz="2000" b="0" i="0" dirty="0">
                <a:effectLst/>
              </a:rPr>
              <a:t>и цифрового изображения </a:t>
            </a:r>
            <a:r>
              <a:rPr lang="ru-RU" sz="2000" b="0" i="0" dirty="0" err="1">
                <a:effectLst/>
              </a:rPr>
              <a:t>фиброоптической</a:t>
            </a:r>
            <a:r>
              <a:rPr lang="ru-RU" sz="2000" b="0" i="0" dirty="0">
                <a:effectLst/>
              </a:rPr>
              <a:t> </a:t>
            </a:r>
            <a:r>
              <a:rPr lang="ru-RU" sz="2000" b="0" i="0" dirty="0" err="1">
                <a:effectLst/>
              </a:rPr>
              <a:t>трансиллюминации</a:t>
            </a:r>
            <a:r>
              <a:rPr lang="ru-RU" sz="2000" b="0" i="0" dirty="0">
                <a:effectLst/>
              </a:rPr>
              <a:t> (</a:t>
            </a:r>
            <a:r>
              <a:rPr lang="en-US" sz="2000" b="0" i="0" dirty="0">
                <a:effectLst/>
              </a:rPr>
              <a:t>DIFOTI, </a:t>
            </a:r>
            <a:r>
              <a:rPr lang="ru-RU" sz="2000" b="0" i="0" dirty="0">
                <a:effectLst/>
              </a:rPr>
              <a:t>от англ. </a:t>
            </a:r>
            <a:r>
              <a:rPr lang="en-US" sz="2000" b="0" i="0" dirty="0">
                <a:effectLst/>
              </a:rPr>
              <a:t>Digital</a:t>
            </a:r>
            <a:r>
              <a:rPr lang="ru-RU" sz="2000" b="0" i="0" dirty="0">
                <a:effectLst/>
              </a:rPr>
              <a:t> </a:t>
            </a:r>
            <a:r>
              <a:rPr lang="en-US" sz="2000" b="0" i="0" dirty="0">
                <a:effectLst/>
              </a:rPr>
              <a:t>Imaging </a:t>
            </a:r>
            <a:r>
              <a:rPr lang="en-US" sz="2000" b="0" i="0" dirty="0" err="1">
                <a:effectLst/>
              </a:rPr>
              <a:t>Fibrooptic</a:t>
            </a:r>
            <a:r>
              <a:rPr lang="en-US" sz="2000" b="0" i="0" dirty="0">
                <a:effectLst/>
              </a:rPr>
              <a:t> Transillumination).</a:t>
            </a:r>
            <a:endParaRPr lang="ru-RU" sz="2000" b="0" i="0" dirty="0">
              <a:effectLst/>
            </a:endParaRPr>
          </a:p>
        </p:txBody>
      </p:sp>
      <p:pic>
        <p:nvPicPr>
          <p:cNvPr id="4" name="Рисунок 3">
            <a:extLst>
              <a:ext uri="{FF2B5EF4-FFF2-40B4-BE49-F238E27FC236}">
                <a16:creationId xmlns:a16="http://schemas.microsoft.com/office/drawing/2014/main" id="{0EF11653-4FCD-7515-35F8-58D7D723DE1D}"/>
              </a:ext>
            </a:extLst>
          </p:cNvPr>
          <p:cNvPicPr>
            <a:picLocks noChangeAspect="1"/>
          </p:cNvPicPr>
          <p:nvPr/>
        </p:nvPicPr>
        <p:blipFill>
          <a:blip r:embed="rId3"/>
          <a:stretch>
            <a:fillRect/>
          </a:stretch>
        </p:blipFill>
        <p:spPr>
          <a:xfrm>
            <a:off x="5323921" y="4540489"/>
            <a:ext cx="3046821" cy="2031214"/>
          </a:xfrm>
          <a:prstGeom prst="rect">
            <a:avLst/>
          </a:prstGeom>
          <a:ln>
            <a:noFill/>
          </a:ln>
          <a:effectLst>
            <a:outerShdw blurRad="190500" algn="tl" rotWithShape="0">
              <a:srgbClr val="000000">
                <a:alpha val="70000"/>
              </a:srgbClr>
            </a:outerShdw>
          </a:effectLst>
        </p:spPr>
      </p:pic>
      <p:pic>
        <p:nvPicPr>
          <p:cNvPr id="7" name="Рисунок 6">
            <a:extLst>
              <a:ext uri="{FF2B5EF4-FFF2-40B4-BE49-F238E27FC236}">
                <a16:creationId xmlns:a16="http://schemas.microsoft.com/office/drawing/2014/main" id="{C414A8DF-22EC-1A86-D8F7-BD21F603B87E}"/>
              </a:ext>
            </a:extLst>
          </p:cNvPr>
          <p:cNvPicPr>
            <a:picLocks noChangeAspect="1"/>
          </p:cNvPicPr>
          <p:nvPr/>
        </p:nvPicPr>
        <p:blipFill rotWithShape="1">
          <a:blip r:embed="rId4"/>
          <a:srcRect l="22677" t="57732" r="59329" b="26667"/>
          <a:stretch/>
        </p:blipFill>
        <p:spPr>
          <a:xfrm>
            <a:off x="679701" y="4540489"/>
            <a:ext cx="4164587" cy="2031213"/>
          </a:xfrm>
          <a:prstGeom prst="rect">
            <a:avLst/>
          </a:prstGeom>
          <a:ln>
            <a:noFill/>
          </a:ln>
          <a:effectLst>
            <a:outerShdw blurRad="190500" algn="tl" rotWithShape="0">
              <a:srgbClr val="000000">
                <a:alpha val="70000"/>
              </a:srgbClr>
            </a:outerShdw>
          </a:effectLst>
        </p:spPr>
      </p:pic>
      <p:pic>
        <p:nvPicPr>
          <p:cNvPr id="8" name="Рисунок 7">
            <a:extLst>
              <a:ext uri="{FF2B5EF4-FFF2-40B4-BE49-F238E27FC236}">
                <a16:creationId xmlns:a16="http://schemas.microsoft.com/office/drawing/2014/main" id="{2FADBFB5-EFB2-5659-1AE3-ADBDB8D1FB7A}"/>
              </a:ext>
            </a:extLst>
          </p:cNvPr>
          <p:cNvPicPr>
            <a:picLocks noChangeAspect="1"/>
          </p:cNvPicPr>
          <p:nvPr/>
        </p:nvPicPr>
        <p:blipFill>
          <a:blip r:embed="rId5"/>
          <a:stretch>
            <a:fillRect/>
          </a:stretch>
        </p:blipFill>
        <p:spPr>
          <a:xfrm>
            <a:off x="8850375" y="4376723"/>
            <a:ext cx="2780668" cy="2358743"/>
          </a:xfrm>
          <a:prstGeom prst="rect">
            <a:avLst/>
          </a:prstGeom>
        </p:spPr>
      </p:pic>
    </p:spTree>
    <p:extLst>
      <p:ext uri="{BB962C8B-B14F-4D97-AF65-F5344CB8AC3E}">
        <p14:creationId xmlns:p14="http://schemas.microsoft.com/office/powerpoint/2010/main" val="1118530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EB29D9E-7693-EDF6-AB13-92CBADE0BF50}"/>
              </a:ext>
            </a:extLst>
          </p:cNvPr>
          <p:cNvPicPr>
            <a:picLocks noChangeAspect="1"/>
          </p:cNvPicPr>
          <p:nvPr/>
        </p:nvPicPr>
        <p:blipFill>
          <a:blip r:embed="rId3"/>
          <a:stretch>
            <a:fillRect/>
          </a:stretch>
        </p:blipFill>
        <p:spPr>
          <a:xfrm>
            <a:off x="8672955" y="245097"/>
            <a:ext cx="2833442" cy="1307161"/>
          </a:xfrm>
          <a:prstGeom prst="rect">
            <a:avLst/>
          </a:prstGeom>
          <a:ln>
            <a:noFill/>
          </a:ln>
          <a:effectLst>
            <a:softEdge rad="112500"/>
          </a:effectLst>
        </p:spPr>
      </p:pic>
      <p:sp>
        <p:nvSpPr>
          <p:cNvPr id="2" name="Заголовок 1">
            <a:extLst>
              <a:ext uri="{FF2B5EF4-FFF2-40B4-BE49-F238E27FC236}">
                <a16:creationId xmlns:a16="http://schemas.microsoft.com/office/drawing/2014/main" id="{DC1BD086-BD42-A89B-7851-2350AD166E1C}"/>
              </a:ext>
            </a:extLst>
          </p:cNvPr>
          <p:cNvSpPr>
            <a:spLocks noGrp="1"/>
          </p:cNvSpPr>
          <p:nvPr>
            <p:ph type="title"/>
          </p:nvPr>
        </p:nvSpPr>
        <p:spPr/>
        <p:txBody>
          <a:bodyPr/>
          <a:lstStyle/>
          <a:p>
            <a:r>
              <a:rPr lang="ru-RU" dirty="0"/>
              <a:t>Лечение начального кариеса</a:t>
            </a:r>
          </a:p>
        </p:txBody>
      </p:sp>
      <p:sp>
        <p:nvSpPr>
          <p:cNvPr id="3" name="Объект 2">
            <a:extLst>
              <a:ext uri="{FF2B5EF4-FFF2-40B4-BE49-F238E27FC236}">
                <a16:creationId xmlns:a16="http://schemas.microsoft.com/office/drawing/2014/main" id="{D43E9745-0530-F061-D385-F034BEB94ABD}"/>
              </a:ext>
            </a:extLst>
          </p:cNvPr>
          <p:cNvSpPr>
            <a:spLocks noGrp="1"/>
          </p:cNvSpPr>
          <p:nvPr>
            <p:ph idx="1"/>
          </p:nvPr>
        </p:nvSpPr>
        <p:spPr>
          <a:xfrm>
            <a:off x="736469" y="1445591"/>
            <a:ext cx="10719062" cy="5167312"/>
          </a:xfrm>
        </p:spPr>
        <p:txBody>
          <a:bodyPr>
            <a:normAutofit/>
          </a:bodyPr>
          <a:lstStyle/>
          <a:p>
            <a:pPr marL="0" indent="0" algn="just">
              <a:buNone/>
            </a:pPr>
            <a:r>
              <a:rPr lang="ru-RU" sz="1400" b="0" dirty="0">
                <a:effectLst/>
                <a:cs typeface="Times New Roman" panose="02020603050405020304" pitchFamily="18" charset="0"/>
              </a:rPr>
              <a:t>Комплекс лечения включает следующие этапы:</a:t>
            </a:r>
          </a:p>
          <a:p>
            <a:pPr algn="just"/>
            <a:r>
              <a:rPr lang="ru-RU" sz="1400" dirty="0">
                <a:cs typeface="Times New Roman" panose="02020603050405020304" pitchFamily="18" charset="0"/>
              </a:rPr>
              <a:t>Обучение родителей правильной гигиене полости рта. Для домашней гигиены полости рта детям с начальными формами кариеса уже с 6-месячного возраста можно рекомендовать лечебно-профилактические зубные пасты, содержащие кальций и фосфор (</a:t>
            </a:r>
            <a:r>
              <a:rPr lang="ru-RU" sz="1400" dirty="0" err="1">
                <a:cs typeface="Times New Roman" panose="02020603050405020304" pitchFamily="18" charset="0"/>
              </a:rPr>
              <a:t>Biorepair</a:t>
            </a:r>
            <a:r>
              <a:rPr lang="ru-RU" sz="1400" dirty="0">
                <a:cs typeface="Times New Roman" panose="02020603050405020304" pitchFamily="18" charset="0"/>
              </a:rPr>
              <a:t> </a:t>
            </a:r>
            <a:r>
              <a:rPr lang="ru-RU" sz="1400" dirty="0" err="1">
                <a:cs typeface="Times New Roman" panose="02020603050405020304" pitchFamily="18" charset="0"/>
              </a:rPr>
              <a:t>Kids</a:t>
            </a:r>
            <a:r>
              <a:rPr lang="ru-RU" sz="1400" dirty="0">
                <a:cs typeface="Times New Roman" panose="02020603050405020304" pitchFamily="18" charset="0"/>
              </a:rPr>
              <a:t>, Жемчуг, R.O.C.S с кальцием), ксилит (R.O.C.S. от 0 до 3 лет, </a:t>
            </a:r>
            <a:r>
              <a:rPr lang="ru-RU" sz="1400" dirty="0" err="1">
                <a:cs typeface="Times New Roman" panose="02020603050405020304" pitchFamily="18" charset="0"/>
              </a:rPr>
              <a:t>Nenedent-baby</a:t>
            </a:r>
            <a:r>
              <a:rPr lang="ru-RU" sz="1400" dirty="0">
                <a:cs typeface="Times New Roman" panose="02020603050405020304" pitchFamily="18" charset="0"/>
              </a:rPr>
              <a:t>, </a:t>
            </a:r>
            <a:r>
              <a:rPr lang="ru-RU" sz="1400" dirty="0" err="1">
                <a:cs typeface="Times New Roman" panose="02020603050405020304" pitchFamily="18" charset="0"/>
              </a:rPr>
              <a:t>brush</a:t>
            </a:r>
            <a:r>
              <a:rPr lang="ru-RU" sz="1400" dirty="0">
                <a:cs typeface="Times New Roman" panose="02020603050405020304" pitchFamily="18" charset="0"/>
              </a:rPr>
              <a:t> </a:t>
            </a:r>
            <a:r>
              <a:rPr lang="ru-RU" sz="1400" dirty="0" err="1">
                <a:cs typeface="Times New Roman" panose="02020603050405020304" pitchFamily="18" charset="0"/>
              </a:rPr>
              <a:t>baby</a:t>
            </a:r>
            <a:r>
              <a:rPr lang="ru-RU" sz="1400" dirty="0">
                <a:cs typeface="Times New Roman" panose="02020603050405020304" pitchFamily="18" charset="0"/>
              </a:rPr>
              <a:t>), а также фториды (</a:t>
            </a:r>
            <a:r>
              <a:rPr lang="ru-RU" sz="1400" dirty="0" err="1">
                <a:cs typeface="Times New Roman" panose="02020603050405020304" pitchFamily="18" charset="0"/>
              </a:rPr>
              <a:t>elmex</a:t>
            </a:r>
            <a:r>
              <a:rPr lang="ru-RU" sz="1400" dirty="0">
                <a:cs typeface="Times New Roman" panose="02020603050405020304" pitchFamily="18" charset="0"/>
              </a:rPr>
              <a:t>, </a:t>
            </a:r>
            <a:r>
              <a:rPr lang="ru-RU" sz="1400" dirty="0" err="1">
                <a:cs typeface="Times New Roman" panose="02020603050405020304" pitchFamily="18" charset="0"/>
              </a:rPr>
              <a:t>apadent</a:t>
            </a:r>
            <a:r>
              <a:rPr lang="ru-RU" sz="1400" dirty="0">
                <a:cs typeface="Times New Roman" panose="02020603050405020304" pitchFamily="18" charset="0"/>
              </a:rPr>
              <a:t> </a:t>
            </a:r>
            <a:r>
              <a:rPr lang="ru-RU" sz="1400" dirty="0" err="1">
                <a:cs typeface="Times New Roman" panose="02020603050405020304" pitchFamily="18" charset="0"/>
              </a:rPr>
              <a:t>kids</a:t>
            </a:r>
            <a:r>
              <a:rPr lang="ru-RU" sz="1400" dirty="0">
                <a:cs typeface="Times New Roman" panose="02020603050405020304" pitchFamily="18" charset="0"/>
              </a:rPr>
              <a:t>, </a:t>
            </a:r>
            <a:r>
              <a:rPr lang="ru-RU" sz="1400" dirty="0" err="1">
                <a:cs typeface="Times New Roman" panose="02020603050405020304" pitchFamily="18" charset="0"/>
              </a:rPr>
              <a:t>curaprox</a:t>
            </a:r>
            <a:r>
              <a:rPr lang="ru-RU" sz="1400" dirty="0">
                <a:cs typeface="Times New Roman" panose="02020603050405020304" pitchFamily="18" charset="0"/>
              </a:rPr>
              <a:t>).</a:t>
            </a:r>
          </a:p>
          <a:p>
            <a:pPr algn="just"/>
            <a:r>
              <a:rPr lang="ru-RU" sz="1400" dirty="0">
                <a:cs typeface="Times New Roman" panose="02020603050405020304" pitchFamily="18" charset="0"/>
              </a:rPr>
              <a:t>Рациональное и сбалансированное питание.</a:t>
            </a:r>
          </a:p>
          <a:p>
            <a:pPr algn="just"/>
            <a:r>
              <a:rPr lang="ru-RU" sz="1400" dirty="0" err="1">
                <a:cs typeface="Times New Roman" panose="02020603050405020304" pitchFamily="18" charset="0"/>
              </a:rPr>
              <a:t>Реминерализующая</a:t>
            </a:r>
            <a:r>
              <a:rPr lang="ru-RU" sz="1400" dirty="0">
                <a:cs typeface="Times New Roman" panose="02020603050405020304" pitchFamily="18" charset="0"/>
              </a:rPr>
              <a:t> терапия: гели </a:t>
            </a:r>
            <a:r>
              <a:rPr lang="ru-RU" sz="1400" b="0" dirty="0">
                <a:effectLst/>
                <a:cs typeface="Times New Roman" panose="02020603050405020304" pitchFamily="18" charset="0"/>
              </a:rPr>
              <a:t>«</a:t>
            </a:r>
            <a:r>
              <a:rPr lang="en-US" sz="1400" b="0" dirty="0">
                <a:effectLst/>
                <a:cs typeface="Times New Roman" panose="02020603050405020304" pitchFamily="18" charset="0"/>
              </a:rPr>
              <a:t>Tooth Mousse</a:t>
            </a:r>
            <a:r>
              <a:rPr lang="ru-RU" sz="1400" b="0" dirty="0">
                <a:effectLst/>
                <a:cs typeface="Times New Roman" panose="02020603050405020304" pitchFamily="18" charset="0"/>
              </a:rPr>
              <a:t>», «R.O.C.S.-</a:t>
            </a:r>
            <a:r>
              <a:rPr lang="ru-RU" sz="1400" b="0" dirty="0" err="1">
                <a:effectLst/>
                <a:cs typeface="Times New Roman" panose="02020603050405020304" pitchFamily="18" charset="0"/>
              </a:rPr>
              <a:t>mineral</a:t>
            </a:r>
            <a:r>
              <a:rPr lang="ru-RU" sz="1400" b="0" dirty="0">
                <a:effectLst/>
                <a:cs typeface="Times New Roman" panose="02020603050405020304" pitchFamily="18" charset="0"/>
              </a:rPr>
              <a:t>». Гели наносят на зубы кисточкой или аппликатором либо применяют стандартные ложки для аппликаций. Процедуру проводят родители в домашних условиях после соответствующего обучения.</a:t>
            </a:r>
          </a:p>
          <a:p>
            <a:pPr algn="just"/>
            <a:r>
              <a:rPr lang="ru-RU" sz="1400" b="0" dirty="0">
                <a:effectLst/>
                <a:cs typeface="Times New Roman" panose="02020603050405020304" pitchFamily="18" charset="0"/>
              </a:rPr>
              <a:t>Озонотерапия позволяет существенно снизить количество бактерий в области участка деминерализации и усилить процессы реминерализации эмали.</a:t>
            </a:r>
          </a:p>
          <a:p>
            <a:pPr algn="just"/>
            <a:r>
              <a:rPr lang="ru-RU" sz="1400" b="0" dirty="0">
                <a:effectLst/>
                <a:cs typeface="Times New Roman" panose="02020603050405020304" pitchFamily="18" charset="0"/>
              </a:rPr>
              <a:t>Инфильтрационный метод </a:t>
            </a:r>
            <a:r>
              <a:rPr lang="en-US" sz="1400" b="0" dirty="0">
                <a:effectLst/>
                <a:cs typeface="Times New Roman" panose="02020603050405020304" pitchFamily="18" charset="0"/>
              </a:rPr>
              <a:t>Icon</a:t>
            </a:r>
            <a:r>
              <a:rPr lang="ru-RU" sz="1400" b="0" dirty="0">
                <a:effectLst/>
                <a:cs typeface="Times New Roman" panose="02020603050405020304" pitchFamily="18" charset="0"/>
              </a:rPr>
              <a:t> (необходимо учитывать контактность ребёнка).</a:t>
            </a:r>
          </a:p>
          <a:p>
            <a:pPr algn="just"/>
            <a:r>
              <a:rPr lang="ru-RU" sz="1400" b="0" dirty="0">
                <a:effectLst/>
                <a:cs typeface="Times New Roman" panose="02020603050405020304" pitchFamily="18" charset="0"/>
              </a:rPr>
              <a:t>Серебрение - один из методов местного лечения кариеса эмали только временных зубов, поскольку вызывает окрашивание участка деминерализации в черный цвет. Применяют 30% раствор азотнокислого серебра с последующим его восстановлением (например, 4% раствор гидрохинона. 5% раствор аскорбиновой кислоты, 40% раствор глюкозы). Разработан комплекс препаратов для серебрения — «Аргенат двухкомпонентный». При проведении процедуры необходима защита слизистой оболочки десны от ожога с помощью вазелина. Восстановленное серебро оказывает бактерицидное действие, откладывается в порах эмали и закупоривает их. способствуя уплотнению эмали и стабилизации кариозного процесса. Применение препаратов на основе 38% </a:t>
            </a:r>
            <a:r>
              <a:rPr lang="ru-RU" sz="1400" b="0" dirty="0" err="1">
                <a:effectLst/>
                <a:cs typeface="Times New Roman" panose="02020603050405020304" pitchFamily="18" charset="0"/>
              </a:rPr>
              <a:t>диаминофторида</a:t>
            </a:r>
            <a:r>
              <a:rPr lang="ru-RU" sz="1400" b="0" dirty="0">
                <a:effectLst/>
                <a:cs typeface="Times New Roman" panose="02020603050405020304" pitchFamily="18" charset="0"/>
              </a:rPr>
              <a:t> серебра («Аргенат однокомпонентный». «Сафорайд») упрощает методику и улучшает результаты лечения. Серебрение проводят 3-5 раз, повторные курсы - через 1-3-6 мес. Применение двух-трех курсов лечения приводит к стойкой стабилизации процесса: черные, буро-коричневые и светло-коричневые участки эмали имеют плотную поверхность и сохраняются в стабилизированном состоянии до физиологической смены зубов.</a:t>
            </a:r>
          </a:p>
          <a:p>
            <a:pPr marL="0" indent="0">
              <a:buNone/>
            </a:pPr>
            <a:endParaRPr lang="ru-RU" sz="1800" dirty="0"/>
          </a:p>
        </p:txBody>
      </p:sp>
    </p:spTree>
    <p:extLst>
      <p:ext uri="{BB962C8B-B14F-4D97-AF65-F5344CB8AC3E}">
        <p14:creationId xmlns:p14="http://schemas.microsoft.com/office/powerpoint/2010/main" val="2347031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73BD67-4438-1EB9-5619-5CA11513C0D2}"/>
              </a:ext>
            </a:extLst>
          </p:cNvPr>
          <p:cNvSpPr>
            <a:spLocks noGrp="1"/>
          </p:cNvSpPr>
          <p:nvPr>
            <p:ph type="title"/>
          </p:nvPr>
        </p:nvSpPr>
        <p:spPr/>
        <p:txBody>
          <a:bodyPr/>
          <a:lstStyle/>
          <a:p>
            <a:r>
              <a:rPr lang="ru-RU" dirty="0"/>
              <a:t>Лечение поверхностного кариеса</a:t>
            </a:r>
          </a:p>
        </p:txBody>
      </p:sp>
      <p:sp>
        <p:nvSpPr>
          <p:cNvPr id="3" name="Объект 2">
            <a:extLst>
              <a:ext uri="{FF2B5EF4-FFF2-40B4-BE49-F238E27FC236}">
                <a16:creationId xmlns:a16="http://schemas.microsoft.com/office/drawing/2014/main" id="{68C4FEFB-77EC-1F42-5E31-9EF5C32B3053}"/>
              </a:ext>
            </a:extLst>
          </p:cNvPr>
          <p:cNvSpPr>
            <a:spLocks noGrp="1"/>
          </p:cNvSpPr>
          <p:nvPr>
            <p:ph idx="1"/>
          </p:nvPr>
        </p:nvSpPr>
        <p:spPr/>
        <p:txBody>
          <a:bodyPr>
            <a:normAutofit fontScale="92500" lnSpcReduction="10000"/>
          </a:bodyPr>
          <a:lstStyle/>
          <a:p>
            <a:pPr marL="0" indent="0" algn="just">
              <a:buNone/>
            </a:pPr>
            <a:r>
              <a:rPr lang="ru-RU" b="0" dirty="0">
                <a:solidFill>
                  <a:srgbClr val="000000"/>
                </a:solidFill>
                <a:effectLst/>
              </a:rPr>
              <a:t>Выбор метода лечения поверхностного кариеса во временных зубах зависит от поведения ребенка и согласия родителей. Возможно применение следующих методов:</a:t>
            </a:r>
          </a:p>
          <a:p>
            <a:pPr algn="just"/>
            <a:r>
              <a:rPr lang="ru-RU" b="0" dirty="0">
                <a:solidFill>
                  <a:srgbClr val="000000"/>
                </a:solidFill>
                <a:effectLst/>
              </a:rPr>
              <a:t>метод серебрения («Аргенат», «Сафорайд»);</a:t>
            </a:r>
          </a:p>
          <a:p>
            <a:pPr algn="just"/>
            <a:r>
              <a:rPr lang="ru-RU" b="0" dirty="0">
                <a:solidFill>
                  <a:srgbClr val="000000"/>
                </a:solidFill>
                <a:effectLst/>
              </a:rPr>
              <a:t>метод глубокого фторирования («</a:t>
            </a:r>
            <a:r>
              <a:rPr lang="ru-RU" b="0" dirty="0" err="1">
                <a:solidFill>
                  <a:srgbClr val="000000"/>
                </a:solidFill>
                <a:effectLst/>
              </a:rPr>
              <a:t>Глуфторэд</a:t>
            </a:r>
            <a:r>
              <a:rPr lang="ru-RU" b="0" dirty="0">
                <a:solidFill>
                  <a:srgbClr val="000000"/>
                </a:solidFill>
                <a:effectLst/>
              </a:rPr>
              <a:t>», «Эмаль-герметизирующий ликвид»);</a:t>
            </a:r>
          </a:p>
          <a:p>
            <a:pPr algn="just"/>
            <a:r>
              <a:rPr lang="ru-RU" b="0" dirty="0">
                <a:solidFill>
                  <a:srgbClr val="000000"/>
                </a:solidFill>
                <a:effectLst/>
              </a:rPr>
              <a:t>реминерализующее лечение, флюоризация;</a:t>
            </a:r>
          </a:p>
          <a:p>
            <a:pPr algn="just"/>
            <a:r>
              <a:rPr lang="ru-RU" b="0" dirty="0">
                <a:solidFill>
                  <a:srgbClr val="000000"/>
                </a:solidFill>
                <a:effectLst/>
              </a:rPr>
              <a:t>озонотерапия;</a:t>
            </a:r>
          </a:p>
          <a:p>
            <a:pPr algn="just"/>
            <a:r>
              <a:rPr lang="ru-RU" b="0" dirty="0">
                <a:solidFill>
                  <a:srgbClr val="000000"/>
                </a:solidFill>
                <a:effectLst/>
              </a:rPr>
              <a:t>сошлифовывание острых краев эмали и пломбирование дефекта СИЦ.</a:t>
            </a:r>
          </a:p>
          <a:p>
            <a:pPr algn="just"/>
            <a:r>
              <a:rPr lang="ru-RU" b="0" dirty="0">
                <a:solidFill>
                  <a:srgbClr val="000000"/>
                </a:solidFill>
                <a:effectLst/>
              </a:rPr>
              <a:t>препарирование и пломбирование различными материалами (СИЦ, компомер).</a:t>
            </a:r>
          </a:p>
          <a:p>
            <a:endParaRPr lang="ru-RU" dirty="0"/>
          </a:p>
        </p:txBody>
      </p:sp>
      <p:pic>
        <p:nvPicPr>
          <p:cNvPr id="5" name="Рисунок 4">
            <a:extLst>
              <a:ext uri="{FF2B5EF4-FFF2-40B4-BE49-F238E27FC236}">
                <a16:creationId xmlns:a16="http://schemas.microsoft.com/office/drawing/2014/main" id="{32221272-28DE-FB4C-FEA2-8F7EAA81833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20616523">
            <a:off x="9315117" y="82344"/>
            <a:ext cx="1911831" cy="2031321"/>
          </a:xfrm>
          <a:prstGeom prst="rect">
            <a:avLst/>
          </a:prstGeom>
        </p:spPr>
      </p:pic>
    </p:spTree>
    <p:extLst>
      <p:ext uri="{BB962C8B-B14F-4D97-AF65-F5344CB8AC3E}">
        <p14:creationId xmlns:p14="http://schemas.microsoft.com/office/powerpoint/2010/main" val="1428406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8C49E0-2B22-B9D0-EEF0-C410E4C29C04}"/>
              </a:ext>
            </a:extLst>
          </p:cNvPr>
          <p:cNvSpPr>
            <a:spLocks noGrp="1"/>
          </p:cNvSpPr>
          <p:nvPr>
            <p:ph type="title"/>
          </p:nvPr>
        </p:nvSpPr>
        <p:spPr/>
        <p:txBody>
          <a:bodyPr/>
          <a:lstStyle/>
          <a:p>
            <a:r>
              <a:rPr lang="ru-RU" dirty="0"/>
              <a:t>Лечение кариеса дентина временных зубов</a:t>
            </a:r>
          </a:p>
        </p:txBody>
      </p:sp>
      <p:sp>
        <p:nvSpPr>
          <p:cNvPr id="3" name="Объект 2">
            <a:extLst>
              <a:ext uri="{FF2B5EF4-FFF2-40B4-BE49-F238E27FC236}">
                <a16:creationId xmlns:a16="http://schemas.microsoft.com/office/drawing/2014/main" id="{5FF43E69-E372-78BD-A5AC-3B4D76083D4F}"/>
              </a:ext>
            </a:extLst>
          </p:cNvPr>
          <p:cNvSpPr>
            <a:spLocks noGrp="1"/>
          </p:cNvSpPr>
          <p:nvPr>
            <p:ph idx="1"/>
          </p:nvPr>
        </p:nvSpPr>
        <p:spPr>
          <a:xfrm>
            <a:off x="838200" y="1690688"/>
            <a:ext cx="10515600" cy="4351338"/>
          </a:xfrm>
        </p:spPr>
        <p:txBody>
          <a:bodyPr>
            <a:normAutofit/>
          </a:bodyPr>
          <a:lstStyle/>
          <a:p>
            <a:pPr marL="0" indent="0" algn="ctr">
              <a:buNone/>
            </a:pPr>
            <a:r>
              <a:rPr lang="ru-RU" sz="2000" dirty="0"/>
              <a:t>Выбор метода лечения кариеса дентина временных зубов зависит от локализации и степени распространения патологического процесса, сформированное</a:t>
            </a:r>
            <a:r>
              <a:rPr lang="en-US" sz="2000" dirty="0"/>
              <a:t> </a:t>
            </a:r>
            <a:r>
              <a:rPr lang="ru-RU" sz="2000" dirty="0"/>
              <a:t>корня зуба, активности течения кариеса и других факторов.</a:t>
            </a:r>
          </a:p>
          <a:p>
            <a:endParaRPr lang="ru-RU" dirty="0"/>
          </a:p>
        </p:txBody>
      </p:sp>
      <p:sp>
        <p:nvSpPr>
          <p:cNvPr id="4" name="Прямоугольник 3">
            <a:extLst>
              <a:ext uri="{FF2B5EF4-FFF2-40B4-BE49-F238E27FC236}">
                <a16:creationId xmlns:a16="http://schemas.microsoft.com/office/drawing/2014/main" id="{8460DC35-2C22-E22E-DB5A-CC4CC82C4DB6}"/>
              </a:ext>
            </a:extLst>
          </p:cNvPr>
          <p:cNvSpPr/>
          <p:nvPr/>
        </p:nvSpPr>
        <p:spPr>
          <a:xfrm>
            <a:off x="1135537" y="2630078"/>
            <a:ext cx="4044886" cy="3946215"/>
          </a:xfrm>
          <a:prstGeom prst="rect">
            <a:avLst/>
          </a:prstGeom>
          <a:ln>
            <a:solidFill>
              <a:srgbClr val="FF09DC"/>
            </a:solidFill>
          </a:ln>
        </p:spPr>
        <p:style>
          <a:lnRef idx="2">
            <a:schemeClr val="accent2"/>
          </a:lnRef>
          <a:fillRef idx="1">
            <a:schemeClr val="lt1"/>
          </a:fillRef>
          <a:effectRef idx="0">
            <a:schemeClr val="accent2"/>
          </a:effectRef>
          <a:fontRef idx="minor">
            <a:schemeClr val="dk1"/>
          </a:fontRef>
        </p:style>
        <p:txBody>
          <a:bodyPr rtlCol="0" anchor="ctr"/>
          <a:lstStyle/>
          <a:p>
            <a:pPr marR="0" lvl="0" algn="ctr" defTabSz="914400" rtl="0" eaLnBrk="1" fontAlgn="auto" latinLnBrk="0" hangingPunct="1">
              <a:lnSpc>
                <a:spcPct val="90000"/>
              </a:lnSpc>
              <a:spcBef>
                <a:spcPts val="1000"/>
              </a:spcBef>
              <a:spcAft>
                <a:spcPts val="0"/>
              </a:spcAft>
              <a:buClrTx/>
              <a:buSzTx/>
              <a:tabLst/>
              <a:defRPr/>
            </a:pPr>
            <a:r>
              <a:rPr kumimoji="0" lang="ru-RU" sz="1200" b="0" i="0" u="none" strike="noStrike" kern="1200" cap="none" spc="0" normalizeH="0" baseline="0" noProof="0" dirty="0">
                <a:ln>
                  <a:noFill/>
                </a:ln>
                <a:solidFill>
                  <a:prstClr val="black"/>
                </a:solidFill>
                <a:effectLst/>
                <a:uLnTx/>
                <a:uFillTx/>
                <a:ea typeface="+mn-ea"/>
                <a:cs typeface="+mn-cs"/>
              </a:rPr>
              <a:t>Неинвазивные методы лечения кариеса дентина временных зубов предполагают лечение без пломбирования. Методы серебрения, глубокого фторирования, озонотерапии проводят при циркулярной форме кариеса, небольших по размеру участках поражения, если существует возможность хорошего гигиенического ухода за зубами ребенка. Данный вариант лечения не требует обезболивания, хорошо переносится детьми. Однако область самостоятельного применения неинвазивных методов лечения ограничена. Как правило, требуется предварительное удаление экскаватором визуально отличимых измененных тканей и/или создание открытого широкого доступа к кариозной полости для последующего тщательного гигиенического ухода. Наиболее часто неинвазивные методы показаны при лечении фронтальной группы зубов и вестибулярной поверхности моляров. В условиях хорошего гигиенического ухода за полостью рта ребенка и при проведении своевременных повторных курсов лечения неинвазивные методы терапии стабилизируют кариозные поражения. На жевательной и контактной поверхностях моляров, а также в глубоких кариозных полостях неинвазивные методы лечения кариеса дентина малоэффективны.</a:t>
            </a:r>
          </a:p>
        </p:txBody>
      </p:sp>
      <p:sp>
        <p:nvSpPr>
          <p:cNvPr id="5" name="Прямоугольник 4">
            <a:extLst>
              <a:ext uri="{FF2B5EF4-FFF2-40B4-BE49-F238E27FC236}">
                <a16:creationId xmlns:a16="http://schemas.microsoft.com/office/drawing/2014/main" id="{7765D557-8E82-2217-0E46-925C689A99E7}"/>
              </a:ext>
            </a:extLst>
          </p:cNvPr>
          <p:cNvSpPr/>
          <p:nvPr/>
        </p:nvSpPr>
        <p:spPr>
          <a:xfrm>
            <a:off x="5477760" y="2630078"/>
            <a:ext cx="5749564" cy="867266"/>
          </a:xfrm>
          <a:prstGeom prst="rect">
            <a:avLst/>
          </a:prstGeom>
          <a:ln>
            <a:solidFill>
              <a:srgbClr val="FF09D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1100" dirty="0"/>
              <a:t>Малоинвазивные методы лечения кариеса дентина временных зубов максимально сохраняют ткани зуба и приятны для детей, снижают потребность в обезболивании. их применяют при кариозных поражениях зубов, распространяющихся на одну или две, реже три поверхности зуба.</a:t>
            </a:r>
          </a:p>
        </p:txBody>
      </p:sp>
      <p:sp>
        <p:nvSpPr>
          <p:cNvPr id="6" name="Прямоугольник 5">
            <a:extLst>
              <a:ext uri="{FF2B5EF4-FFF2-40B4-BE49-F238E27FC236}">
                <a16:creationId xmlns:a16="http://schemas.microsoft.com/office/drawing/2014/main" id="{78F320B1-E589-95D1-67EA-7052589D8323}"/>
              </a:ext>
            </a:extLst>
          </p:cNvPr>
          <p:cNvSpPr/>
          <p:nvPr/>
        </p:nvSpPr>
        <p:spPr>
          <a:xfrm>
            <a:off x="5477760" y="3729784"/>
            <a:ext cx="2610439" cy="2676826"/>
          </a:xfrm>
          <a:prstGeom prst="rect">
            <a:avLst/>
          </a:prstGeom>
          <a:ln>
            <a:solidFill>
              <a:srgbClr val="FF09D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1600" dirty="0"/>
              <a:t>Технология ART (</a:t>
            </a:r>
            <a:r>
              <a:rPr lang="ru-RU" sz="1600" dirty="0" err="1"/>
              <a:t>atraumatic</a:t>
            </a:r>
            <a:r>
              <a:rPr lang="ru-RU" sz="1600" dirty="0"/>
              <a:t> </a:t>
            </a:r>
            <a:r>
              <a:rPr lang="ru-RU" sz="1600" dirty="0" err="1"/>
              <a:t>restorative</a:t>
            </a:r>
            <a:r>
              <a:rPr lang="ru-RU" sz="1600" dirty="0"/>
              <a:t> </a:t>
            </a:r>
            <a:r>
              <a:rPr lang="ru-RU" sz="1600" dirty="0" err="1"/>
              <a:t>treatment</a:t>
            </a:r>
            <a:r>
              <a:rPr lang="ru-RU" sz="1600" dirty="0"/>
              <a:t> — </a:t>
            </a:r>
            <a:r>
              <a:rPr lang="ru-RU" sz="1600" dirty="0" err="1"/>
              <a:t>атравматичное</a:t>
            </a:r>
            <a:r>
              <a:rPr lang="ru-RU" sz="1600" dirty="0"/>
              <a:t> восстановительное лечение) предусматривает выскабливание кариозных тканей острыми ручными инструментами с помощью экскаватора и эмалевого ножа и пломбирование СИЦ</a:t>
            </a:r>
          </a:p>
        </p:txBody>
      </p:sp>
      <p:sp>
        <p:nvSpPr>
          <p:cNvPr id="7" name="Прямоугольник 6">
            <a:extLst>
              <a:ext uri="{FF2B5EF4-FFF2-40B4-BE49-F238E27FC236}">
                <a16:creationId xmlns:a16="http://schemas.microsoft.com/office/drawing/2014/main" id="{51BC6C6D-F4B1-429F-9403-2C6CD78EBF2A}"/>
              </a:ext>
            </a:extLst>
          </p:cNvPr>
          <p:cNvSpPr/>
          <p:nvPr/>
        </p:nvSpPr>
        <p:spPr>
          <a:xfrm>
            <a:off x="8352542" y="3729784"/>
            <a:ext cx="2884602" cy="2676826"/>
          </a:xfrm>
          <a:prstGeom prst="rect">
            <a:avLst/>
          </a:prstGeom>
          <a:ln>
            <a:solidFill>
              <a:srgbClr val="FF09D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1600" b="0" i="0" dirty="0">
                <a:solidFill>
                  <a:srgbClr val="000000"/>
                </a:solidFill>
                <a:effectLst/>
              </a:rPr>
              <a:t>Химико-механический метод препарирования предполагает предварительное размягчение кариозных тканей с помощью специальных гелей, выскабливание специальными ручными инструментами (наборы «</a:t>
            </a:r>
            <a:r>
              <a:rPr lang="ru-RU" sz="1600" b="0" i="0" dirty="0" err="1">
                <a:solidFill>
                  <a:srgbClr val="000000"/>
                </a:solidFill>
                <a:effectLst/>
              </a:rPr>
              <a:t>Carisolv</a:t>
            </a:r>
            <a:r>
              <a:rPr lang="ru-RU" sz="1600" b="0" i="0" dirty="0">
                <a:solidFill>
                  <a:srgbClr val="000000"/>
                </a:solidFill>
                <a:effectLst/>
              </a:rPr>
              <a:t>», Швейцария: «</a:t>
            </a:r>
            <a:r>
              <a:rPr lang="ru-RU" sz="1600" b="0" i="0" dirty="0" err="1">
                <a:solidFill>
                  <a:srgbClr val="000000"/>
                </a:solidFill>
                <a:effectLst/>
              </a:rPr>
              <a:t>Кариклинзр</a:t>
            </a:r>
            <a:r>
              <a:rPr lang="ru-RU" sz="1600" b="0" i="0" dirty="0">
                <a:solidFill>
                  <a:srgbClr val="000000"/>
                </a:solidFill>
                <a:effectLst/>
              </a:rPr>
              <a:t>», Россия)</a:t>
            </a:r>
            <a:endParaRPr lang="ru-RU" sz="1600" dirty="0"/>
          </a:p>
        </p:txBody>
      </p:sp>
    </p:spTree>
    <p:extLst>
      <p:ext uri="{BB962C8B-B14F-4D97-AF65-F5344CB8AC3E}">
        <p14:creationId xmlns:p14="http://schemas.microsoft.com/office/powerpoint/2010/main" val="1612078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1424672C-4656-F2E7-FE62-8CD164021C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881011">
            <a:off x="10260217" y="4850674"/>
            <a:ext cx="2187167" cy="2294843"/>
          </a:xfrm>
          <a:prstGeom prst="rect">
            <a:avLst/>
          </a:prstGeom>
        </p:spPr>
      </p:pic>
      <p:sp>
        <p:nvSpPr>
          <p:cNvPr id="2" name="Заголовок 1">
            <a:extLst>
              <a:ext uri="{FF2B5EF4-FFF2-40B4-BE49-F238E27FC236}">
                <a16:creationId xmlns:a16="http://schemas.microsoft.com/office/drawing/2014/main" id="{16542D44-5449-8622-6E86-DFF3BB53F266}"/>
              </a:ext>
            </a:extLst>
          </p:cNvPr>
          <p:cNvSpPr>
            <a:spLocks noGrp="1"/>
          </p:cNvSpPr>
          <p:nvPr>
            <p:ph type="title"/>
          </p:nvPr>
        </p:nvSpPr>
        <p:spPr/>
        <p:txBody>
          <a:bodyPr/>
          <a:lstStyle/>
          <a:p>
            <a:r>
              <a:rPr lang="ru-RU" dirty="0"/>
              <a:t>Лечение кариеса</a:t>
            </a:r>
          </a:p>
        </p:txBody>
      </p:sp>
      <p:sp>
        <p:nvSpPr>
          <p:cNvPr id="3" name="Объект 2">
            <a:extLst>
              <a:ext uri="{FF2B5EF4-FFF2-40B4-BE49-F238E27FC236}">
                <a16:creationId xmlns:a16="http://schemas.microsoft.com/office/drawing/2014/main" id="{D4255C25-B795-4648-E348-6E086FFB9029}"/>
              </a:ext>
            </a:extLst>
          </p:cNvPr>
          <p:cNvSpPr>
            <a:spLocks noGrp="1"/>
          </p:cNvSpPr>
          <p:nvPr>
            <p:ph idx="1"/>
          </p:nvPr>
        </p:nvSpPr>
        <p:spPr>
          <a:xfrm>
            <a:off x="838200" y="1391992"/>
            <a:ext cx="10515600" cy="4351338"/>
          </a:xfrm>
        </p:spPr>
        <p:txBody>
          <a:bodyPr>
            <a:normAutofit fontScale="70000" lnSpcReduction="20000"/>
          </a:bodyPr>
          <a:lstStyle/>
          <a:p>
            <a:r>
              <a:rPr lang="ru-RU" dirty="0"/>
              <a:t>Переход на малоинвазивные методы лечения возможен после раскрытия входа в кариозную полость</a:t>
            </a:r>
            <a:r>
              <a:rPr lang="en-US" dirty="0"/>
              <a:t> </a:t>
            </a:r>
            <a:r>
              <a:rPr lang="ru-RU" dirty="0"/>
              <a:t>с</a:t>
            </a:r>
            <a:r>
              <a:rPr lang="en-US" dirty="0"/>
              <a:t> </a:t>
            </a:r>
            <a:r>
              <a:rPr lang="ru-RU" dirty="0"/>
              <a:t>помощью алмазного бора. Традиционное препарирование кариозной полости с помощью бормашины и пломбирование различными материалами возможны при любой локализации кариозного поражения. Препарирование с помощью бормашины позволяет быстро удалить инфицированные ткани, однако из-за болезненности процедуры может потребоваться обезболивание. Звук работающей бормашины пугает маленьких детей, способствуя формированию </a:t>
            </a:r>
            <a:r>
              <a:rPr lang="ru-RU" dirty="0" err="1"/>
              <a:t>стоматофобии</a:t>
            </a:r>
            <a:r>
              <a:rPr lang="ru-RU" dirty="0"/>
              <a:t>. Применение бормашины повышает риск случайного вскрытия полости зуба, травмы окружающих зуб тканей и слизистой оболочки полости рта у детей. </a:t>
            </a:r>
            <a:endParaRPr lang="en-US" dirty="0"/>
          </a:p>
          <a:p>
            <a:r>
              <a:rPr lang="ru-RU" b="0" i="0" dirty="0">
                <a:solidFill>
                  <a:srgbClr val="000000"/>
                </a:solidFill>
                <a:effectLst/>
              </a:rPr>
              <a:t>Отсроченный метод лечения кариеса дентина временных зубов показан у детей раннего возраста, при несформированном корне временного зуба.</a:t>
            </a:r>
          </a:p>
          <a:p>
            <a:pPr marL="0" indent="0">
              <a:buNone/>
            </a:pPr>
            <a:r>
              <a:rPr lang="ru-RU" b="0" i="0" dirty="0">
                <a:solidFill>
                  <a:srgbClr val="000000"/>
                </a:solidFill>
                <a:effectLst/>
              </a:rPr>
              <a:t>Цель метода - повышение минерализации дентина дна и стенок кариозной полости. В первое посещение удаляют видимо измененные ткани и наносят лечебную пломбу (</a:t>
            </a:r>
            <a:r>
              <a:rPr lang="ru-RU" b="0" i="0" dirty="0" err="1">
                <a:solidFill>
                  <a:srgbClr val="000000"/>
                </a:solidFill>
                <a:effectLst/>
              </a:rPr>
              <a:t>циик</a:t>
            </a:r>
            <a:r>
              <a:rPr lang="ru-RU" b="0" i="0" dirty="0">
                <a:solidFill>
                  <a:srgbClr val="000000"/>
                </a:solidFill>
                <a:effectLst/>
              </a:rPr>
              <a:t>-оксид-</a:t>
            </a:r>
            <a:r>
              <a:rPr lang="ru-RU" b="0" i="0" dirty="0" err="1">
                <a:solidFill>
                  <a:srgbClr val="000000"/>
                </a:solidFill>
                <a:effectLst/>
              </a:rPr>
              <a:t>эвгеноловый</a:t>
            </a:r>
            <a:r>
              <a:rPr lang="ru-RU" b="0" i="0" dirty="0">
                <a:solidFill>
                  <a:srgbClr val="000000"/>
                </a:solidFill>
                <a:effectLst/>
              </a:rPr>
              <a:t> цемент, кальцийсодержащие препараты) для снижения инфицированности дентина и стимулирования выработки заместительного дентина со стороны пульпы. Через 1-3 или 6 </a:t>
            </a:r>
            <a:r>
              <a:rPr lang="ru-RU" b="0" i="0" dirty="0" err="1">
                <a:solidFill>
                  <a:srgbClr val="000000"/>
                </a:solidFill>
                <a:effectLst/>
              </a:rPr>
              <a:t>мес</a:t>
            </a:r>
            <a:r>
              <a:rPr lang="ru-RU" b="0" i="0" dirty="0">
                <a:solidFill>
                  <a:srgbClr val="000000"/>
                </a:solidFill>
                <a:effectLst/>
              </a:rPr>
              <a:t> удаляют лечебную пломбу, окончательно препарируют и пломбируют кариозную полость.</a:t>
            </a:r>
            <a:endParaRPr lang="ru-RU" dirty="0"/>
          </a:p>
        </p:txBody>
      </p:sp>
    </p:spTree>
    <p:extLst>
      <p:ext uri="{BB962C8B-B14F-4D97-AF65-F5344CB8AC3E}">
        <p14:creationId xmlns:p14="http://schemas.microsoft.com/office/powerpoint/2010/main" val="365157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97945C-6CF7-26FB-5713-4AC6B766127B}"/>
              </a:ext>
            </a:extLst>
          </p:cNvPr>
          <p:cNvSpPr>
            <a:spLocks noGrp="1"/>
          </p:cNvSpPr>
          <p:nvPr>
            <p:ph type="title"/>
          </p:nvPr>
        </p:nvSpPr>
        <p:spPr/>
        <p:txBody>
          <a:bodyPr/>
          <a:lstStyle/>
          <a:p>
            <a:r>
              <a:rPr lang="ru-RU" dirty="0"/>
              <a:t>Пломбировочные материалы для временных зубов</a:t>
            </a:r>
          </a:p>
        </p:txBody>
      </p:sp>
      <p:pic>
        <p:nvPicPr>
          <p:cNvPr id="5" name="Объект 4">
            <a:extLst>
              <a:ext uri="{FF2B5EF4-FFF2-40B4-BE49-F238E27FC236}">
                <a16:creationId xmlns:a16="http://schemas.microsoft.com/office/drawing/2014/main" id="{926608C2-911A-AC5F-A4F6-92DF49C02C7B}"/>
              </a:ext>
            </a:extLst>
          </p:cNvPr>
          <p:cNvPicPr>
            <a:picLocks noGrp="1" noChangeAspect="1"/>
          </p:cNvPicPr>
          <p:nvPr>
            <p:ph idx="1"/>
          </p:nvPr>
        </p:nvPicPr>
        <p:blipFill>
          <a:blip r:embed="rId2"/>
          <a:stretch>
            <a:fillRect/>
          </a:stretch>
        </p:blipFill>
        <p:spPr>
          <a:xfrm>
            <a:off x="6134101" y="1690688"/>
            <a:ext cx="4487158" cy="2969653"/>
          </a:xfrm>
          <a:prstGeom prst="rect">
            <a:avLst/>
          </a:prstGeom>
        </p:spPr>
      </p:pic>
      <p:sp>
        <p:nvSpPr>
          <p:cNvPr id="4" name="Прямоугольник 3">
            <a:extLst>
              <a:ext uri="{FF2B5EF4-FFF2-40B4-BE49-F238E27FC236}">
                <a16:creationId xmlns:a16="http://schemas.microsoft.com/office/drawing/2014/main" id="{C5B0027D-F8A4-814B-68BF-9A934710EE19}"/>
              </a:ext>
            </a:extLst>
          </p:cNvPr>
          <p:cNvSpPr/>
          <p:nvPr/>
        </p:nvSpPr>
        <p:spPr>
          <a:xfrm>
            <a:off x="1063673" y="1690688"/>
            <a:ext cx="4685123" cy="4474442"/>
          </a:xfrm>
          <a:prstGeom prst="rect">
            <a:avLst/>
          </a:prstGeom>
          <a:ln>
            <a:solidFill>
              <a:srgbClr val="FF09D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1600" dirty="0"/>
              <a:t>1.Эстетические СИЦ: </a:t>
            </a:r>
          </a:p>
          <a:p>
            <a:pPr marL="285750" indent="-285750">
              <a:buFont typeface="Arial" panose="020B0604020202020204" pitchFamily="34" charset="0"/>
              <a:buChar char="•"/>
            </a:pPr>
            <a:r>
              <a:rPr lang="ru-RU" sz="1600" dirty="0"/>
              <a:t>Классические (</a:t>
            </a:r>
            <a:r>
              <a:rPr lang="en-US" sz="1600" dirty="0" err="1"/>
              <a:t>Ionofil</a:t>
            </a:r>
            <a:r>
              <a:rPr lang="en-US" sz="1600" dirty="0"/>
              <a:t> Color, Fuji II, Fuji VIIIGP, </a:t>
            </a:r>
            <a:r>
              <a:rPr lang="ru-RU" sz="1600" dirty="0"/>
              <a:t>Цемион </a:t>
            </a:r>
            <a:r>
              <a:rPr lang="en-US" sz="1600" dirty="0"/>
              <a:t>PX, </a:t>
            </a:r>
            <a:r>
              <a:rPr lang="ru-RU" sz="1600" dirty="0" err="1"/>
              <a:t>Кавитан</a:t>
            </a:r>
            <a:r>
              <a:rPr lang="ru-RU" sz="1600" dirty="0"/>
              <a:t>)  </a:t>
            </a:r>
          </a:p>
          <a:p>
            <a:pPr marL="285750" indent="-285750">
              <a:buFont typeface="Arial" panose="020B0604020202020204" pitchFamily="34" charset="0"/>
              <a:buChar char="•"/>
            </a:pPr>
            <a:r>
              <a:rPr lang="ru-RU" sz="1600" dirty="0"/>
              <a:t>На водной основе (</a:t>
            </a:r>
            <a:r>
              <a:rPr lang="ru-RU" sz="1600" dirty="0" err="1"/>
              <a:t>Дентис</a:t>
            </a:r>
            <a:r>
              <a:rPr lang="ru-RU" sz="1600" dirty="0"/>
              <a:t>, Кемфил, </a:t>
            </a:r>
            <a:r>
              <a:rPr lang="en-US" sz="1600" dirty="0"/>
              <a:t>Aqua </a:t>
            </a:r>
            <a:r>
              <a:rPr lang="en-US" sz="1600" dirty="0" err="1"/>
              <a:t>Ionofil</a:t>
            </a:r>
            <a:r>
              <a:rPr lang="en-US" sz="1600" dirty="0"/>
              <a:t> plus, </a:t>
            </a:r>
            <a:r>
              <a:rPr lang="ru-RU" sz="1600" dirty="0"/>
              <a:t>Цемион АРХ)</a:t>
            </a:r>
          </a:p>
          <a:p>
            <a:pPr algn="ctr"/>
            <a:r>
              <a:rPr lang="ru-RU" sz="1600" dirty="0"/>
              <a:t> 2. Упрочненные СИЦ: </a:t>
            </a:r>
          </a:p>
          <a:p>
            <a:pPr marL="285750" indent="-285750">
              <a:buFont typeface="Arial" panose="020B0604020202020204" pitchFamily="34" charset="0"/>
              <a:buChar char="•"/>
            </a:pPr>
            <a:r>
              <a:rPr lang="ru-RU" sz="1600" dirty="0"/>
              <a:t>Металлокерамические классические (</a:t>
            </a:r>
            <a:r>
              <a:rPr lang="en-US" sz="1600" dirty="0"/>
              <a:t>Miracle Mix, Alpha-Silver) </a:t>
            </a:r>
          </a:p>
          <a:p>
            <a:pPr marL="285750" indent="-285750">
              <a:buFont typeface="Arial" panose="020B0604020202020204" pitchFamily="34" charset="0"/>
              <a:buChar char="•"/>
            </a:pPr>
            <a:r>
              <a:rPr lang="ru-RU" sz="1600" dirty="0"/>
              <a:t>Металлокерамические на водной основе (</a:t>
            </a:r>
            <a:r>
              <a:rPr lang="en-US" sz="1600" dirty="0" err="1"/>
              <a:t>Ketak</a:t>
            </a:r>
            <a:r>
              <a:rPr lang="en-US" sz="1600" dirty="0"/>
              <a:t> Molar Easy Mix, Fuji IX GP, </a:t>
            </a:r>
            <a:r>
              <a:rPr lang="en-US" sz="1600" dirty="0" err="1"/>
              <a:t>Ionofil</a:t>
            </a:r>
            <a:r>
              <a:rPr lang="en-US" sz="1600" dirty="0"/>
              <a:t> Molar) </a:t>
            </a:r>
          </a:p>
          <a:p>
            <a:pPr algn="ctr"/>
            <a:r>
              <a:rPr lang="en-US" sz="1600" dirty="0"/>
              <a:t>3. </a:t>
            </a:r>
            <a:r>
              <a:rPr lang="ru-RU" sz="1600" dirty="0"/>
              <a:t>Конденсируемые:  </a:t>
            </a:r>
          </a:p>
          <a:p>
            <a:pPr marL="285750" indent="-285750">
              <a:buFont typeface="Arial" panose="020B0604020202020204" pitchFamily="34" charset="0"/>
              <a:buChar char="•"/>
            </a:pPr>
            <a:r>
              <a:rPr lang="ru-RU" sz="1600" dirty="0"/>
              <a:t>Повышенной прочности, классические (</a:t>
            </a:r>
            <a:r>
              <a:rPr lang="en-US" sz="1600" dirty="0" err="1"/>
              <a:t>Argion</a:t>
            </a:r>
            <a:r>
              <a:rPr lang="en-US" sz="1600" dirty="0"/>
              <a:t> molar) </a:t>
            </a:r>
          </a:p>
          <a:p>
            <a:pPr marL="285750" indent="-285750">
              <a:buFont typeface="Arial" panose="020B0604020202020204" pitchFamily="34" charset="0"/>
              <a:buChar char="•"/>
            </a:pPr>
            <a:r>
              <a:rPr lang="ru-RU" sz="1600" dirty="0"/>
              <a:t>Гибридные, двухкомпонентные, двойного отверждения (</a:t>
            </a:r>
            <a:r>
              <a:rPr lang="en-US" sz="1600" dirty="0" err="1"/>
              <a:t>Ketak</a:t>
            </a:r>
            <a:r>
              <a:rPr lang="en-US" sz="1600" dirty="0"/>
              <a:t> N100, Fuji II LC, </a:t>
            </a:r>
            <a:r>
              <a:rPr lang="ru-RU" sz="1600" dirty="0"/>
              <a:t>Цемион РСЦ) </a:t>
            </a:r>
          </a:p>
          <a:p>
            <a:pPr marL="285750" indent="-285750">
              <a:buFont typeface="Arial" panose="020B0604020202020204" pitchFamily="34" charset="0"/>
              <a:buChar char="•"/>
            </a:pPr>
            <a:r>
              <a:rPr lang="ru-RU" sz="1600" dirty="0"/>
              <a:t> Гибридные двухкомпонентные тройного отверждения (</a:t>
            </a:r>
            <a:r>
              <a:rPr lang="en-US" sz="1600" dirty="0" err="1"/>
              <a:t>Vitremer</a:t>
            </a:r>
            <a:r>
              <a:rPr lang="en-US" sz="1600" dirty="0"/>
              <a:t>)</a:t>
            </a:r>
          </a:p>
        </p:txBody>
      </p:sp>
      <p:sp>
        <p:nvSpPr>
          <p:cNvPr id="7" name="TextBox 6">
            <a:extLst>
              <a:ext uri="{FF2B5EF4-FFF2-40B4-BE49-F238E27FC236}">
                <a16:creationId xmlns:a16="http://schemas.microsoft.com/office/drawing/2014/main" id="{975A6383-8521-58B3-720C-ECBE5D0076F5}"/>
              </a:ext>
            </a:extLst>
          </p:cNvPr>
          <p:cNvSpPr txBox="1"/>
          <p:nvPr/>
        </p:nvSpPr>
        <p:spPr>
          <a:xfrm>
            <a:off x="6372520" y="1753176"/>
            <a:ext cx="3959257" cy="3752078"/>
          </a:xfrm>
          <a:prstGeom prst="rect">
            <a:avLst/>
          </a:prstGeom>
          <a:noFill/>
        </p:spPr>
        <p:txBody>
          <a:bodyPr wrap="square">
            <a:spAutoFit/>
          </a:bodyPr>
          <a:lstStyle/>
          <a:p>
            <a:pPr algn="ctr"/>
            <a:r>
              <a:rPr lang="ru-RU" dirty="0"/>
              <a:t>Также во временных зубах возможно использование </a:t>
            </a:r>
            <a:r>
              <a:rPr lang="ru-RU" dirty="0" err="1"/>
              <a:t>компомера</a:t>
            </a:r>
            <a:r>
              <a:rPr lang="ru-RU" dirty="0"/>
              <a:t> – материала, состоящего из соединения </a:t>
            </a:r>
            <a:r>
              <a:rPr lang="ru-RU" dirty="0" err="1"/>
              <a:t>стеклоиономерного</a:t>
            </a:r>
            <a:r>
              <a:rPr lang="ru-RU" dirty="0"/>
              <a:t> цемента со </a:t>
            </a:r>
            <a:r>
              <a:rPr lang="ru-RU" dirty="0" err="1"/>
              <a:t>светоотверждаемой</a:t>
            </a:r>
            <a:r>
              <a:rPr lang="ru-RU" dirty="0"/>
              <a:t> матрицей.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ea typeface="+mn-ea"/>
                <a:cs typeface="+mn-cs"/>
              </a:rPr>
              <a:t>Представители </a:t>
            </a:r>
            <a:r>
              <a:rPr kumimoji="0" lang="ru-RU" sz="1800" b="0" i="0" u="none" strike="noStrike" kern="1200" cap="none" spc="0" normalizeH="0" baseline="0" noProof="0" dirty="0" err="1">
                <a:ln>
                  <a:noFill/>
                </a:ln>
                <a:solidFill>
                  <a:prstClr val="black"/>
                </a:solidFill>
                <a:effectLst/>
                <a:uLnTx/>
                <a:uFillTx/>
                <a:ea typeface="+mn-ea"/>
                <a:cs typeface="+mn-cs"/>
              </a:rPr>
              <a:t>компомеров</a:t>
            </a:r>
            <a:r>
              <a:rPr kumimoji="0" lang="ru-RU" sz="1800" b="0" i="0" u="none" strike="noStrike" kern="1200" cap="none" spc="0" normalizeH="0" baseline="0" noProof="0" dirty="0">
                <a:ln>
                  <a:noFill/>
                </a:ln>
                <a:solidFill>
                  <a:prstClr val="black"/>
                </a:solidFill>
                <a:effectLst/>
                <a:uLnTx/>
                <a:uFillTx/>
                <a:ea typeface="+mn-ea"/>
                <a:cs typeface="+mn-cs"/>
              </a:rPr>
              <a: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ea typeface="+mn-ea"/>
                <a:cs typeface="+mn-cs"/>
              </a:rPr>
              <a:t>Dyract</a:t>
            </a:r>
            <a:r>
              <a:rPr kumimoji="0" lang="en-US" sz="1800" b="0" i="0" u="none" strike="noStrike" kern="1200" cap="none" spc="0" normalizeH="0" baseline="0" noProof="0" dirty="0">
                <a:ln>
                  <a:noFill/>
                </a:ln>
                <a:solidFill>
                  <a:prstClr val="black"/>
                </a:solidFill>
                <a:effectLst/>
                <a:uLnTx/>
                <a:uFillTx/>
                <a:ea typeface="+mn-ea"/>
                <a:cs typeface="+mn-cs"/>
              </a:rPr>
              <a:t> extra, </a:t>
            </a:r>
            <a:endParaRPr kumimoji="0" lang="ru-RU" sz="1800" b="0" i="0" u="none" strike="noStrike" kern="1200" cap="none" spc="0" normalizeH="0" baseline="0" noProof="0" dirty="0">
              <a:ln>
                <a:noFill/>
              </a:ln>
              <a:solidFill>
                <a:prstClr val="black"/>
              </a:solidFill>
              <a:effectLst/>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ea typeface="+mn-ea"/>
                <a:cs typeface="+mn-cs"/>
              </a:rPr>
              <a:t>Glasiosite</a:t>
            </a:r>
            <a:r>
              <a:rPr kumimoji="0" lang="en-US" sz="1800" b="0" i="0" u="none" strike="noStrike" kern="1200" cap="none" spc="0" normalizeH="0" baseline="0" noProof="0" dirty="0">
                <a:ln>
                  <a:noFill/>
                </a:ln>
                <a:solidFill>
                  <a:prstClr val="black"/>
                </a:solidFill>
                <a:effectLst/>
                <a:uLnTx/>
                <a:uFillTx/>
                <a:ea typeface="+mn-ea"/>
                <a:cs typeface="+mn-cs"/>
              </a:rPr>
              <a:t>, </a:t>
            </a:r>
            <a:endParaRPr kumimoji="0" lang="ru-RU" sz="1800" b="0" i="0" u="none" strike="noStrike" kern="1200" cap="none" spc="0" normalizeH="0" baseline="0" noProof="0" dirty="0">
              <a:ln>
                <a:noFill/>
              </a:ln>
              <a:solidFill>
                <a:prstClr val="black"/>
              </a:solidFill>
              <a:effectLst/>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ea typeface="+mn-ea"/>
                <a:cs typeface="+mn-cs"/>
              </a:rPr>
              <a:t>Twinki</a:t>
            </a:r>
            <a:r>
              <a:rPr kumimoji="0" lang="en-US" sz="1800" b="0" i="0" u="none" strike="noStrike" kern="1200" cap="none" spc="0" normalizeH="0" baseline="0" noProof="0" dirty="0">
                <a:ln>
                  <a:noFill/>
                </a:ln>
                <a:solidFill>
                  <a:prstClr val="black"/>
                </a:solidFill>
                <a:effectLst/>
                <a:uLnTx/>
                <a:uFillTx/>
                <a:ea typeface="+mn-ea"/>
                <a:cs typeface="+mn-cs"/>
              </a:rPr>
              <a:t> star, </a:t>
            </a:r>
            <a:endParaRPr kumimoji="0" lang="ru-RU" sz="1800" b="0" i="0" u="none" strike="noStrike" kern="1200" cap="none" spc="0" normalizeH="0" baseline="0" noProof="0" dirty="0">
              <a:ln>
                <a:noFill/>
              </a:ln>
              <a:solidFill>
                <a:prstClr val="black"/>
              </a:solidFill>
              <a:effectLst/>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Ionosit seal. </a:t>
            </a:r>
          </a:p>
          <a:p>
            <a:pPr algn="ctr"/>
            <a:endParaRPr lang="ru-RU" dirty="0"/>
          </a:p>
          <a:p>
            <a:pPr algn="ctr"/>
            <a:endParaRPr lang="ru-RU" dirty="0"/>
          </a:p>
          <a:p>
            <a:pPr algn="ctr"/>
            <a:endParaRPr lang="ru-RU" dirty="0"/>
          </a:p>
        </p:txBody>
      </p:sp>
      <p:pic>
        <p:nvPicPr>
          <p:cNvPr id="10" name="Рисунок 9">
            <a:extLst>
              <a:ext uri="{FF2B5EF4-FFF2-40B4-BE49-F238E27FC236}">
                <a16:creationId xmlns:a16="http://schemas.microsoft.com/office/drawing/2014/main" id="{0E73154F-6941-C6B9-0ABF-A3941FF98A6D}"/>
              </a:ext>
            </a:extLst>
          </p:cNvPr>
          <p:cNvPicPr>
            <a:picLocks noChangeAspect="1"/>
          </p:cNvPicPr>
          <p:nvPr/>
        </p:nvPicPr>
        <p:blipFill>
          <a:blip r:embed="rId3"/>
          <a:stretch>
            <a:fillRect/>
          </a:stretch>
        </p:blipFill>
        <p:spPr>
          <a:xfrm>
            <a:off x="10358040" y="2991772"/>
            <a:ext cx="1833960" cy="1496205"/>
          </a:xfrm>
          <a:prstGeom prst="rect">
            <a:avLst/>
          </a:prstGeom>
        </p:spPr>
      </p:pic>
      <p:pic>
        <p:nvPicPr>
          <p:cNvPr id="11" name="Рисунок 10">
            <a:extLst>
              <a:ext uri="{FF2B5EF4-FFF2-40B4-BE49-F238E27FC236}">
                <a16:creationId xmlns:a16="http://schemas.microsoft.com/office/drawing/2014/main" id="{A8CFB897-C435-C37F-B88D-5BD449779687}"/>
              </a:ext>
            </a:extLst>
          </p:cNvPr>
          <p:cNvPicPr>
            <a:picLocks noChangeAspect="1"/>
          </p:cNvPicPr>
          <p:nvPr/>
        </p:nvPicPr>
        <p:blipFill>
          <a:blip r:embed="rId4"/>
          <a:stretch>
            <a:fillRect/>
          </a:stretch>
        </p:blipFill>
        <p:spPr>
          <a:xfrm>
            <a:off x="8146014" y="4770139"/>
            <a:ext cx="1800458" cy="1595206"/>
          </a:xfrm>
          <a:prstGeom prst="rect">
            <a:avLst/>
          </a:prstGeom>
        </p:spPr>
      </p:pic>
      <p:pic>
        <p:nvPicPr>
          <p:cNvPr id="12" name="Рисунок 11">
            <a:extLst>
              <a:ext uri="{FF2B5EF4-FFF2-40B4-BE49-F238E27FC236}">
                <a16:creationId xmlns:a16="http://schemas.microsoft.com/office/drawing/2014/main" id="{D41A48FE-CDAA-10AB-F4C1-45E6975BA447}"/>
              </a:ext>
            </a:extLst>
          </p:cNvPr>
          <p:cNvPicPr>
            <a:picLocks noChangeAspect="1"/>
          </p:cNvPicPr>
          <p:nvPr/>
        </p:nvPicPr>
        <p:blipFill>
          <a:blip r:embed="rId5"/>
          <a:stretch>
            <a:fillRect/>
          </a:stretch>
        </p:blipFill>
        <p:spPr>
          <a:xfrm>
            <a:off x="6532994" y="5511986"/>
            <a:ext cx="1978591" cy="1333264"/>
          </a:xfrm>
          <a:prstGeom prst="rect">
            <a:avLst/>
          </a:prstGeom>
        </p:spPr>
      </p:pic>
      <p:pic>
        <p:nvPicPr>
          <p:cNvPr id="13" name="Рисунок 12">
            <a:extLst>
              <a:ext uri="{FF2B5EF4-FFF2-40B4-BE49-F238E27FC236}">
                <a16:creationId xmlns:a16="http://schemas.microsoft.com/office/drawing/2014/main" id="{4B227472-BD46-177E-5AB2-1C72EAB6F524}"/>
              </a:ext>
            </a:extLst>
          </p:cNvPr>
          <p:cNvPicPr>
            <a:picLocks noChangeAspect="1"/>
          </p:cNvPicPr>
          <p:nvPr/>
        </p:nvPicPr>
        <p:blipFill>
          <a:blip r:embed="rId6"/>
          <a:stretch>
            <a:fillRect/>
          </a:stretch>
        </p:blipFill>
        <p:spPr>
          <a:xfrm>
            <a:off x="8723415" y="4011506"/>
            <a:ext cx="2831420" cy="998076"/>
          </a:xfrm>
          <a:prstGeom prst="rect">
            <a:avLst/>
          </a:prstGeom>
        </p:spPr>
      </p:pic>
    </p:spTree>
    <p:extLst>
      <p:ext uri="{BB962C8B-B14F-4D97-AF65-F5344CB8AC3E}">
        <p14:creationId xmlns:p14="http://schemas.microsoft.com/office/powerpoint/2010/main" val="3846611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627F09-A760-562A-C748-D7289D0CE8FF}"/>
              </a:ext>
            </a:extLst>
          </p:cNvPr>
          <p:cNvSpPr>
            <a:spLocks noGrp="1"/>
          </p:cNvSpPr>
          <p:nvPr>
            <p:ph type="title"/>
          </p:nvPr>
        </p:nvSpPr>
        <p:spPr/>
        <p:txBody>
          <a:bodyPr/>
          <a:lstStyle/>
          <a:p>
            <a:r>
              <a:rPr lang="ru-RU" dirty="0"/>
              <a:t>Профилактика кариеса раннего детского возраста</a:t>
            </a:r>
          </a:p>
        </p:txBody>
      </p:sp>
      <p:sp>
        <p:nvSpPr>
          <p:cNvPr id="3" name="Объект 2">
            <a:extLst>
              <a:ext uri="{FF2B5EF4-FFF2-40B4-BE49-F238E27FC236}">
                <a16:creationId xmlns:a16="http://schemas.microsoft.com/office/drawing/2014/main" id="{18722652-43A0-B9F3-46DB-9B127B330CB9}"/>
              </a:ext>
            </a:extLst>
          </p:cNvPr>
          <p:cNvSpPr>
            <a:spLocks noGrp="1"/>
          </p:cNvSpPr>
          <p:nvPr>
            <p:ph idx="1"/>
          </p:nvPr>
        </p:nvSpPr>
        <p:spPr>
          <a:xfrm>
            <a:off x="838200" y="1781666"/>
            <a:ext cx="10515600" cy="4960905"/>
          </a:xfrm>
        </p:spPr>
        <p:txBody>
          <a:bodyPr>
            <a:normAutofit fontScale="92500" lnSpcReduction="10000"/>
          </a:bodyPr>
          <a:lstStyle/>
          <a:p>
            <a:pPr marL="0" indent="0">
              <a:buNone/>
            </a:pPr>
            <a:r>
              <a:rPr lang="ru-RU" sz="1600" dirty="0"/>
              <a:t>Кариес — инфекционное заболевание. Микроорганизмы передаются ребенку от родителей, братьев и сестер, поэтому необходимо: </a:t>
            </a:r>
          </a:p>
          <a:p>
            <a:pPr marL="514350" indent="-514350">
              <a:buAutoNum type="arabicPeriod"/>
            </a:pPr>
            <a:r>
              <a:rPr lang="ru-RU" sz="1600" dirty="0"/>
              <a:t>Тщательно ухаживать за своей полостью рта (мама, папа) — чистка зубов 2 раза в день, не меньше 3 минут, использование ополаскивателя с хлоргексидином 1 раз в день в течение 7–10 дней с перерывом 1 месяц. Зубы должны быть вылечены. </a:t>
            </a:r>
          </a:p>
          <a:p>
            <a:pPr marL="514350" indent="-514350">
              <a:buAutoNum type="arabicPeriod"/>
            </a:pPr>
            <a:r>
              <a:rPr lang="ru-RU" sz="1600" dirty="0"/>
              <a:t>Жевательная резинка с ксилитом (маме и папе) 3 раза в день, после еды, 10 минут, в течение всего периода прорезывания временных зубов у ребенка. </a:t>
            </a:r>
          </a:p>
          <a:p>
            <a:pPr marL="514350" indent="-514350">
              <a:buAutoNum type="arabicPeriod"/>
            </a:pPr>
            <a:r>
              <a:rPr lang="ru-RU" sz="1600" dirty="0"/>
              <a:t>Не облизывать соски, ложки, ручки ребенка и т. д. </a:t>
            </a:r>
          </a:p>
          <a:p>
            <a:pPr marL="514350" indent="-514350">
              <a:buAutoNum type="arabicPeriod"/>
            </a:pPr>
            <a:r>
              <a:rPr lang="ru-RU" sz="1600" dirty="0"/>
              <a:t>После появления первых зубов прекратить беспорядочные ночные кормления из бутылочки; если сохраняется грудное кормление по ночам — особо тщательное очищение зубов перед сном (можно и нужно даже у спящего малыша). После прорезывания резцов — отмена бутылочки и ночных кормлений «по требованию». </a:t>
            </a:r>
          </a:p>
          <a:p>
            <a:pPr marL="514350" indent="-514350">
              <a:buAutoNum type="arabicPeriod"/>
            </a:pPr>
            <a:r>
              <a:rPr lang="ru-RU" sz="1600" dirty="0"/>
              <a:t>Ухаживать за зубами малыша: первый месяц после появления зубов — протирание влажной марлевой салфеткой или силиконовой щеткой- напальчником 2 раза в день, затем чистка зубной щеткой для первых зубов — продольными и поперечными движениями очищаем жевательную поверхность, изнутри и снаружи — выметающими движениями.</a:t>
            </a:r>
          </a:p>
          <a:p>
            <a:pPr marL="514350" indent="-514350">
              <a:buAutoNum type="arabicPeriod"/>
            </a:pPr>
            <a:r>
              <a:rPr lang="ru-RU" sz="1600" dirty="0"/>
              <a:t>Сладкую пищу стараться давать в первую половину дня, вечером — овощное пюре, несладкая каша, творог и др. Все мягкое, липкое, сладкое, кислое (печенье, сушки, сухарики, банан, яблоки, сладкие каши, кислые соки) — в первой половине дня и с основными приемами пищи.</a:t>
            </a:r>
          </a:p>
          <a:p>
            <a:pPr marL="514350" indent="-514350">
              <a:buAutoNum type="arabicPeriod"/>
            </a:pPr>
            <a:r>
              <a:rPr lang="ru-RU" sz="1600" dirty="0"/>
              <a:t>«Воскресная конфета» (конфеты, сладости) 1 раз в неделю. А лучше не знать их вкус до 3 лет. </a:t>
            </a:r>
          </a:p>
          <a:p>
            <a:pPr marL="514350" indent="-514350">
              <a:buAutoNum type="arabicPeriod"/>
            </a:pPr>
            <a:r>
              <a:rPr lang="ru-RU" sz="1600" dirty="0"/>
              <a:t>Нет леденцам, ирискам, сладким газированным напиткам. Кислые соки через трубочку, не более 75–100 мл. </a:t>
            </a:r>
          </a:p>
          <a:p>
            <a:pPr marL="514350" indent="-514350">
              <a:buAutoNum type="arabicPeriod"/>
            </a:pPr>
            <a:r>
              <a:rPr lang="ru-RU" sz="1600" dirty="0"/>
              <a:t>На прием к стоматологу 1 раз в 3 месяца (при риске — чаще) с зубной щеткой и подарком для ребенка. </a:t>
            </a:r>
          </a:p>
        </p:txBody>
      </p:sp>
    </p:spTree>
    <p:extLst>
      <p:ext uri="{BB962C8B-B14F-4D97-AF65-F5344CB8AC3E}">
        <p14:creationId xmlns:p14="http://schemas.microsoft.com/office/powerpoint/2010/main" val="3184221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822AB3AC-F838-4158-2D40-8B0B2FB22576}"/>
              </a:ext>
            </a:extLst>
          </p:cNvPr>
          <p:cNvPicPr>
            <a:picLocks noGrp="1" noChangeAspect="1"/>
          </p:cNvPicPr>
          <p:nvPr>
            <p:ph idx="1"/>
          </p:nvPr>
        </p:nvPicPr>
        <p:blipFill>
          <a:blip r:embed="rId2"/>
          <a:stretch>
            <a:fillRect/>
          </a:stretch>
        </p:blipFill>
        <p:spPr>
          <a:xfrm>
            <a:off x="2724348" y="1767345"/>
            <a:ext cx="7098384" cy="4562752"/>
          </a:xfrm>
          <a:prstGeom prst="rect">
            <a:avLst/>
          </a:prstGeom>
        </p:spPr>
      </p:pic>
      <p:sp>
        <p:nvSpPr>
          <p:cNvPr id="5" name="Прямоугольник 4">
            <a:extLst>
              <a:ext uri="{FF2B5EF4-FFF2-40B4-BE49-F238E27FC236}">
                <a16:creationId xmlns:a16="http://schemas.microsoft.com/office/drawing/2014/main" id="{11CDE7D7-9BEF-CAF4-452C-9ABE2BA5F5AF}"/>
              </a:ext>
            </a:extLst>
          </p:cNvPr>
          <p:cNvSpPr/>
          <p:nvPr/>
        </p:nvSpPr>
        <p:spPr>
          <a:xfrm>
            <a:off x="1926001" y="328168"/>
            <a:ext cx="8695078" cy="1107996"/>
          </a:xfrm>
          <a:prstGeom prst="rect">
            <a:avLst/>
          </a:prstGeom>
          <a:noFill/>
        </p:spPr>
        <p:txBody>
          <a:bodyPr wrap="square" lIns="91440" tIns="45720" rIns="91440" bIns="45720">
            <a:spAutoFit/>
          </a:bodyPr>
          <a:lstStyle/>
          <a:p>
            <a:pPr algn="ctr"/>
            <a:r>
              <a:rPr lang="ru-RU" sz="6600" b="1" dirty="0">
                <a:ln w="12700" cmpd="sng">
                  <a:solidFill>
                    <a:schemeClr val="accent4"/>
                  </a:solidFill>
                  <a:prstDash val="solid"/>
                </a:ln>
                <a:solidFill>
                  <a:srgbClr val="FF09DC"/>
                </a:solidFill>
                <a:highlight>
                  <a:srgbClr val="FFEFFF"/>
                </a:highlight>
              </a:rPr>
              <a:t>Спасибо за внимание!</a:t>
            </a:r>
          </a:p>
        </p:txBody>
      </p:sp>
    </p:spTree>
    <p:extLst>
      <p:ext uri="{BB962C8B-B14F-4D97-AF65-F5344CB8AC3E}">
        <p14:creationId xmlns:p14="http://schemas.microsoft.com/office/powerpoint/2010/main" val="2030385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52C2F6-F1C8-27E4-FF2F-FE322C4C6BB5}"/>
              </a:ext>
            </a:extLst>
          </p:cNvPr>
          <p:cNvSpPr>
            <a:spLocks noGrp="1"/>
          </p:cNvSpPr>
          <p:nvPr>
            <p:ph type="title"/>
          </p:nvPr>
        </p:nvSpPr>
        <p:spPr/>
        <p:txBody>
          <a:bodyPr/>
          <a:lstStyle/>
          <a:p>
            <a:r>
              <a:rPr lang="ru-RU" dirty="0"/>
              <a:t>Цель</a:t>
            </a:r>
          </a:p>
        </p:txBody>
      </p:sp>
      <p:sp>
        <p:nvSpPr>
          <p:cNvPr id="3" name="Объект 2">
            <a:extLst>
              <a:ext uri="{FF2B5EF4-FFF2-40B4-BE49-F238E27FC236}">
                <a16:creationId xmlns:a16="http://schemas.microsoft.com/office/drawing/2014/main" id="{127FC84C-F480-463A-4521-8A2FBACE080F}"/>
              </a:ext>
            </a:extLst>
          </p:cNvPr>
          <p:cNvSpPr>
            <a:spLocks noGrp="1"/>
          </p:cNvSpPr>
          <p:nvPr>
            <p:ph idx="1"/>
          </p:nvPr>
        </p:nvSpPr>
        <p:spPr>
          <a:xfrm>
            <a:off x="838200" y="1690688"/>
            <a:ext cx="10515600" cy="4351338"/>
          </a:xfrm>
        </p:spPr>
        <p:txBody>
          <a:bodyPr>
            <a:normAutofit/>
          </a:bodyPr>
          <a:lstStyle/>
          <a:p>
            <a:pPr marL="0" indent="0">
              <a:buNone/>
            </a:pPr>
            <a:r>
              <a:rPr lang="ru-RU" dirty="0"/>
              <a:t>Кариес раннего детского возраста входит в число самых распространенных медицинских проблем детей первых лет жизни и является актуальным вопросом для здравоохранения во всем мире. Кариес раннего детского возраста является чрезвычайно активной формой кариеса и одной из причин госпитализации маленьких детей, которым удаление и/или лечение зубов приходится проводить под общей анестезией. Поэтому на сегодняшний день весьма актуальным является поиск как высокоэффективных способов профилактики, так и эффективных способов лечения, способствующих формированию у ребенка позитивного отношения к посещению стоматолога. </a:t>
            </a:r>
          </a:p>
        </p:txBody>
      </p:sp>
    </p:spTree>
    <p:extLst>
      <p:ext uri="{BB962C8B-B14F-4D97-AF65-F5344CB8AC3E}">
        <p14:creationId xmlns:p14="http://schemas.microsoft.com/office/powerpoint/2010/main" val="2760064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EE1CF7-C6DD-D771-B562-4B3A0B13D0E5}"/>
              </a:ext>
            </a:extLst>
          </p:cNvPr>
          <p:cNvSpPr>
            <a:spLocks noGrp="1"/>
          </p:cNvSpPr>
          <p:nvPr>
            <p:ph type="title"/>
          </p:nvPr>
        </p:nvSpPr>
        <p:spPr/>
        <p:txBody>
          <a:bodyPr/>
          <a:lstStyle/>
          <a:p>
            <a:pPr algn="ctr"/>
            <a:r>
              <a:rPr lang="ru-RU" b="1" dirty="0"/>
              <a:t>Список литературы</a:t>
            </a:r>
          </a:p>
        </p:txBody>
      </p:sp>
      <p:sp>
        <p:nvSpPr>
          <p:cNvPr id="3" name="Объект 2">
            <a:extLst>
              <a:ext uri="{FF2B5EF4-FFF2-40B4-BE49-F238E27FC236}">
                <a16:creationId xmlns:a16="http://schemas.microsoft.com/office/drawing/2014/main" id="{B06D555A-A8DA-01C4-6008-CFE80FFE529E}"/>
              </a:ext>
            </a:extLst>
          </p:cNvPr>
          <p:cNvSpPr>
            <a:spLocks noGrp="1"/>
          </p:cNvSpPr>
          <p:nvPr>
            <p:ph idx="1"/>
          </p:nvPr>
        </p:nvSpPr>
        <p:spPr/>
        <p:txBody>
          <a:bodyPr>
            <a:normAutofit fontScale="92500" lnSpcReduction="10000"/>
          </a:bodyPr>
          <a:lstStyle/>
          <a:p>
            <a:pPr marL="0" indent="0" algn="just">
              <a:buNone/>
            </a:pPr>
            <a:r>
              <a:rPr lang="ru-RU" sz="2100" dirty="0"/>
              <a:t>1.Профилактика основных стоматологических заболеваний у детей и подростков / М. П. Харитонова, О. А. </a:t>
            </a:r>
            <a:r>
              <a:rPr lang="ru-RU" sz="2100" dirty="0" err="1"/>
              <a:t>Мосейчук</a:t>
            </a:r>
            <a:r>
              <a:rPr lang="ru-RU" sz="2100" dirty="0"/>
              <a:t>. – Екатеринбург : Изд-во «Знак качества», 2019. – 24 с.</a:t>
            </a:r>
          </a:p>
          <a:p>
            <a:pPr marL="0" indent="0" algn="just">
              <a:buNone/>
            </a:pPr>
            <a:r>
              <a:rPr lang="ru-RU" sz="2100" dirty="0"/>
              <a:t>2. Леонтьев, В. К. Детская терапевтическая стоматология / под ред. Леонтьева В. К. , Кисельниковой Л. П. - Москва : ГЭОТАР-Медиа, 2021. - 952 с. </a:t>
            </a:r>
          </a:p>
          <a:p>
            <a:pPr marL="0" indent="0" algn="just">
              <a:buNone/>
            </a:pPr>
            <a:r>
              <a:rPr lang="ru-RU" sz="2100" dirty="0"/>
              <a:t>3. Кариес зубов у детей раннего возраста : учеб.-метод. пособие / Н. В. </a:t>
            </a:r>
            <a:r>
              <a:rPr lang="ru-RU" sz="2100" dirty="0" err="1"/>
              <a:t>Шаковец</a:t>
            </a:r>
            <a:r>
              <a:rPr lang="ru-RU" sz="2100" dirty="0"/>
              <a:t>, Н. В. Ковальчук. – Минск : БГМУ, 2011. – 44 с. </a:t>
            </a:r>
          </a:p>
          <a:p>
            <a:pPr marL="0" indent="0" algn="just">
              <a:buNone/>
            </a:pPr>
            <a:r>
              <a:rPr lang="ru-RU" sz="2100" dirty="0"/>
              <a:t>4.Профилактика стоматологических заболеваний: учебное пособие / С.И. </a:t>
            </a:r>
            <a:r>
              <a:rPr lang="ru-RU" sz="2100" dirty="0" err="1"/>
              <a:t>Бородовицина</a:t>
            </a:r>
            <a:r>
              <a:rPr lang="ru-RU" sz="2100" dirty="0"/>
              <a:t>, </a:t>
            </a:r>
            <a:r>
              <a:rPr lang="ru-RU" sz="2100" dirty="0" err="1"/>
              <a:t>Н.А.Савельева</a:t>
            </a:r>
            <a:r>
              <a:rPr lang="ru-RU" sz="2100" dirty="0"/>
              <a:t>, </a:t>
            </a:r>
            <a:r>
              <a:rPr lang="ru-RU" sz="2100" dirty="0" err="1"/>
              <a:t>Е.С.Таболина</a:t>
            </a:r>
            <a:r>
              <a:rPr lang="ru-RU" sz="2100" dirty="0"/>
              <a:t>; ФГБОУ ВО </a:t>
            </a:r>
            <a:r>
              <a:rPr lang="ru-RU" sz="2100" dirty="0" err="1"/>
              <a:t>РязГМУ</a:t>
            </a:r>
            <a:r>
              <a:rPr lang="ru-RU" sz="2100" dirty="0"/>
              <a:t> Минздрава России. – Рязань: </a:t>
            </a:r>
            <a:r>
              <a:rPr lang="ru-RU" sz="2100" dirty="0" err="1"/>
              <a:t>ОТСиОП</a:t>
            </a:r>
            <a:r>
              <a:rPr lang="ru-RU" sz="2100" dirty="0"/>
              <a:t>, 2019. – 264 с.</a:t>
            </a:r>
          </a:p>
          <a:p>
            <a:pPr marL="0" indent="0" algn="just">
              <a:buNone/>
            </a:pPr>
            <a:r>
              <a:rPr lang="ru-RU" sz="2100" dirty="0"/>
              <a:t>5. Детская терапевтическая стоматология: Учебное пособие для студентов стоматологического факультета и врачей-интернов. — Балаклея: ИИК «</a:t>
            </a:r>
            <a:r>
              <a:rPr lang="ru-RU" sz="2100" dirty="0" err="1"/>
              <a:t>Балаклейщина</a:t>
            </a:r>
            <a:r>
              <a:rPr lang="ru-RU" sz="2100" dirty="0"/>
              <a:t>» , 2002. 420 с. </a:t>
            </a:r>
          </a:p>
          <a:p>
            <a:pPr marL="0" indent="0" algn="just">
              <a:buNone/>
            </a:pPr>
            <a:r>
              <a:rPr lang="ru-RU" sz="2100" dirty="0"/>
              <a:t>6. Основы профилактической стоматологии: учебно-методическое пособие / С. А. Кабанова, О. А. Жаркова, Т. И. Самарина, А. В. Кузьменкова, А. К. </a:t>
            </a:r>
            <a:r>
              <a:rPr lang="ru-RU" sz="2100" dirty="0" err="1"/>
              <a:t>Лиора</a:t>
            </a:r>
            <a:r>
              <a:rPr lang="ru-RU" sz="2100" dirty="0"/>
              <a:t>, Т. Н. Маркович – Витебск: ВГМУ, 2021 –250 с.</a:t>
            </a:r>
          </a:p>
          <a:p>
            <a:pPr marL="0" indent="0" algn="just">
              <a:buNone/>
            </a:pPr>
            <a:r>
              <a:rPr lang="ru-RU" sz="2100" dirty="0"/>
              <a:t>7. Профилактика основных стоматологических заболеваний у детей и подростков / М. П. Харитонова, О. А. </a:t>
            </a:r>
            <a:r>
              <a:rPr lang="ru-RU" sz="2100" dirty="0" err="1"/>
              <a:t>Мосейчук</a:t>
            </a:r>
            <a:r>
              <a:rPr lang="ru-RU" sz="2100" dirty="0"/>
              <a:t>. – Екатеринбург : Изд-во «Знак качества», 2019. – 24 с.</a:t>
            </a:r>
          </a:p>
          <a:p>
            <a:endParaRPr lang="ru-RU" dirty="0"/>
          </a:p>
        </p:txBody>
      </p:sp>
    </p:spTree>
    <p:extLst>
      <p:ext uri="{BB962C8B-B14F-4D97-AF65-F5344CB8AC3E}">
        <p14:creationId xmlns:p14="http://schemas.microsoft.com/office/powerpoint/2010/main" val="2194893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7950C0-F74F-9F27-6738-FBFC581EBEC8}"/>
              </a:ext>
            </a:extLst>
          </p:cNvPr>
          <p:cNvSpPr>
            <a:spLocks noGrp="1"/>
          </p:cNvSpPr>
          <p:nvPr>
            <p:ph type="title"/>
          </p:nvPr>
        </p:nvSpPr>
        <p:spPr/>
        <p:txBody>
          <a:bodyPr/>
          <a:lstStyle/>
          <a:p>
            <a:r>
              <a:rPr lang="ru-RU" dirty="0"/>
              <a:t>Задачи</a:t>
            </a:r>
          </a:p>
        </p:txBody>
      </p:sp>
      <p:sp>
        <p:nvSpPr>
          <p:cNvPr id="3" name="Объект 2">
            <a:extLst>
              <a:ext uri="{FF2B5EF4-FFF2-40B4-BE49-F238E27FC236}">
                <a16:creationId xmlns:a16="http://schemas.microsoft.com/office/drawing/2014/main" id="{DB6CF352-5571-BBC1-3C94-C735E0E3FA24}"/>
              </a:ext>
            </a:extLst>
          </p:cNvPr>
          <p:cNvSpPr>
            <a:spLocks noGrp="1"/>
          </p:cNvSpPr>
          <p:nvPr>
            <p:ph idx="1"/>
          </p:nvPr>
        </p:nvSpPr>
        <p:spPr>
          <a:xfrm>
            <a:off x="838200" y="1514541"/>
            <a:ext cx="10515600" cy="4351338"/>
          </a:xfrm>
        </p:spPr>
        <p:txBody>
          <a:bodyPr/>
          <a:lstStyle/>
          <a:p>
            <a:pPr marL="0" indent="0">
              <a:buNone/>
            </a:pPr>
            <a:r>
              <a:rPr lang="ru-RU" dirty="0"/>
              <a:t>Изучить методы профилактики, диагностики и лечения кариеса раннего детского возраста. </a:t>
            </a:r>
          </a:p>
          <a:p>
            <a:endParaRPr lang="ru-RU" dirty="0"/>
          </a:p>
        </p:txBody>
      </p:sp>
      <p:pic>
        <p:nvPicPr>
          <p:cNvPr id="4" name="Рисунок 3">
            <a:extLst>
              <a:ext uri="{FF2B5EF4-FFF2-40B4-BE49-F238E27FC236}">
                <a16:creationId xmlns:a16="http://schemas.microsoft.com/office/drawing/2014/main" id="{591CA0A5-6DAC-1A46-3090-D83C09756046}"/>
              </a:ext>
            </a:extLst>
          </p:cNvPr>
          <p:cNvPicPr>
            <a:picLocks noChangeAspect="1"/>
          </p:cNvPicPr>
          <p:nvPr/>
        </p:nvPicPr>
        <p:blipFill>
          <a:blip r:embed="rId2"/>
          <a:stretch>
            <a:fillRect/>
          </a:stretch>
        </p:blipFill>
        <p:spPr>
          <a:xfrm>
            <a:off x="3396026" y="2546393"/>
            <a:ext cx="5399947" cy="40486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68645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D7C919-01DF-2E11-5801-BAEE13F86E52}"/>
              </a:ext>
            </a:extLst>
          </p:cNvPr>
          <p:cNvSpPr>
            <a:spLocks noGrp="1"/>
          </p:cNvSpPr>
          <p:nvPr>
            <p:ph type="title"/>
          </p:nvPr>
        </p:nvSpPr>
        <p:spPr>
          <a:xfrm>
            <a:off x="838200" y="168748"/>
            <a:ext cx="10515600" cy="1325563"/>
          </a:xfrm>
        </p:spPr>
        <p:txBody>
          <a:bodyPr/>
          <a:lstStyle/>
          <a:p>
            <a:r>
              <a:rPr lang="ru-RU" dirty="0"/>
              <a:t>Кариес раннего детского возраста</a:t>
            </a:r>
          </a:p>
        </p:txBody>
      </p:sp>
      <p:sp>
        <p:nvSpPr>
          <p:cNvPr id="3" name="Объект 2">
            <a:extLst>
              <a:ext uri="{FF2B5EF4-FFF2-40B4-BE49-F238E27FC236}">
                <a16:creationId xmlns:a16="http://schemas.microsoft.com/office/drawing/2014/main" id="{FB81A786-6DC6-056F-D75B-F00D8F344713}"/>
              </a:ext>
            </a:extLst>
          </p:cNvPr>
          <p:cNvSpPr>
            <a:spLocks noGrp="1"/>
          </p:cNvSpPr>
          <p:nvPr>
            <p:ph idx="1"/>
          </p:nvPr>
        </p:nvSpPr>
        <p:spPr>
          <a:xfrm>
            <a:off x="838200" y="1154946"/>
            <a:ext cx="10515600" cy="4351338"/>
          </a:xfrm>
        </p:spPr>
        <p:txBody>
          <a:bodyPr>
            <a:normAutofit/>
          </a:bodyPr>
          <a:lstStyle/>
          <a:p>
            <a:pPr marL="0" indent="0">
              <a:buNone/>
            </a:pPr>
            <a:r>
              <a:rPr lang="ru-RU" sz="2400" dirty="0"/>
              <a:t>Кариес зубов — это патологический процесс, проявляющийся после прорезывания зубов и характеризующийся деминерализацией, а затем разрушением твердых тканей зуба с последующим образованием дефекта в виде полости. </a:t>
            </a:r>
          </a:p>
          <a:p>
            <a:pPr marL="0" indent="0">
              <a:buNone/>
            </a:pPr>
            <a:r>
              <a:rPr lang="ru-RU" sz="2400" dirty="0"/>
              <a:t>На сегодняшний день в литературе превалирует термин «ранний детский кариес» для определения любого кариозного поражения на любой поверхности зуба, возникшего в первые три года жизни ребенка.</a:t>
            </a:r>
          </a:p>
        </p:txBody>
      </p:sp>
      <p:pic>
        <p:nvPicPr>
          <p:cNvPr id="7" name="Рисунок 6">
            <a:extLst>
              <a:ext uri="{FF2B5EF4-FFF2-40B4-BE49-F238E27FC236}">
                <a16:creationId xmlns:a16="http://schemas.microsoft.com/office/drawing/2014/main" id="{553E4813-A771-BDDA-8394-561A484158E4}"/>
              </a:ext>
            </a:extLst>
          </p:cNvPr>
          <p:cNvPicPr>
            <a:picLocks noChangeAspect="1"/>
          </p:cNvPicPr>
          <p:nvPr/>
        </p:nvPicPr>
        <p:blipFill>
          <a:blip r:embed="rId2"/>
          <a:stretch>
            <a:fillRect/>
          </a:stretch>
        </p:blipFill>
        <p:spPr>
          <a:xfrm>
            <a:off x="838200" y="3755936"/>
            <a:ext cx="4409257" cy="2933316"/>
          </a:xfrm>
          <a:prstGeom prst="rect">
            <a:avLst/>
          </a:prstGeom>
          <a:ln>
            <a:noFill/>
          </a:ln>
          <a:effectLst>
            <a:softEdge rad="112500"/>
          </a:effectLst>
        </p:spPr>
      </p:pic>
      <p:pic>
        <p:nvPicPr>
          <p:cNvPr id="4" name="Рисунок 3">
            <a:extLst>
              <a:ext uri="{FF2B5EF4-FFF2-40B4-BE49-F238E27FC236}">
                <a16:creationId xmlns:a16="http://schemas.microsoft.com/office/drawing/2014/main" id="{75ADAC9A-6379-6145-0552-941F8BDE0074}"/>
              </a:ext>
            </a:extLst>
          </p:cNvPr>
          <p:cNvPicPr>
            <a:picLocks noChangeAspect="1"/>
          </p:cNvPicPr>
          <p:nvPr/>
        </p:nvPicPr>
        <p:blipFill>
          <a:blip r:embed="rId3"/>
          <a:stretch>
            <a:fillRect/>
          </a:stretch>
        </p:blipFill>
        <p:spPr>
          <a:xfrm>
            <a:off x="5854045" y="3751385"/>
            <a:ext cx="2933316" cy="2933316"/>
          </a:xfrm>
          <a:prstGeom prst="rect">
            <a:avLst/>
          </a:prstGeom>
          <a:ln>
            <a:noFill/>
          </a:ln>
          <a:effectLst>
            <a:softEdge rad="112500"/>
          </a:effectLst>
        </p:spPr>
      </p:pic>
    </p:spTree>
    <p:extLst>
      <p:ext uri="{BB962C8B-B14F-4D97-AF65-F5344CB8AC3E}">
        <p14:creationId xmlns:p14="http://schemas.microsoft.com/office/powerpoint/2010/main" val="3848048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A13A32-B1C2-6707-E0AC-9738BB99BF21}"/>
              </a:ext>
            </a:extLst>
          </p:cNvPr>
          <p:cNvSpPr>
            <a:spLocks noGrp="1"/>
          </p:cNvSpPr>
          <p:nvPr>
            <p:ph type="title"/>
          </p:nvPr>
        </p:nvSpPr>
        <p:spPr>
          <a:xfrm>
            <a:off x="838200" y="-112603"/>
            <a:ext cx="10515600" cy="1325563"/>
          </a:xfrm>
        </p:spPr>
        <p:txBody>
          <a:bodyPr>
            <a:normAutofit/>
          </a:bodyPr>
          <a:lstStyle/>
          <a:p>
            <a:r>
              <a:rPr lang="ru-RU" dirty="0"/>
              <a:t>Общие </a:t>
            </a:r>
            <a:r>
              <a:rPr lang="ru-RU" dirty="0" err="1"/>
              <a:t>кариесогенные</a:t>
            </a:r>
            <a:r>
              <a:rPr lang="ru-RU" dirty="0"/>
              <a:t> факторы</a:t>
            </a:r>
          </a:p>
        </p:txBody>
      </p:sp>
      <p:sp>
        <p:nvSpPr>
          <p:cNvPr id="3" name="Объект 2">
            <a:extLst>
              <a:ext uri="{FF2B5EF4-FFF2-40B4-BE49-F238E27FC236}">
                <a16:creationId xmlns:a16="http://schemas.microsoft.com/office/drawing/2014/main" id="{6439877A-B326-060A-228D-D9885D744FD0}"/>
              </a:ext>
            </a:extLst>
          </p:cNvPr>
          <p:cNvSpPr>
            <a:spLocks noGrp="1"/>
          </p:cNvSpPr>
          <p:nvPr>
            <p:ph idx="1"/>
          </p:nvPr>
        </p:nvSpPr>
        <p:spPr>
          <a:xfrm>
            <a:off x="838200" y="932818"/>
            <a:ext cx="10515600" cy="6005310"/>
          </a:xfrm>
        </p:spPr>
        <p:txBody>
          <a:bodyPr>
            <a:noAutofit/>
          </a:bodyPr>
          <a:lstStyle/>
          <a:p>
            <a:pPr>
              <a:buFont typeface="Wingdings" panose="05000000000000000000" pitchFamily="2" charset="2"/>
              <a:buChar char="§"/>
            </a:pPr>
            <a:r>
              <a:rPr lang="ru-RU" sz="1300" dirty="0"/>
              <a:t>Питание: в грудном возрасте происходит наиболее интенсивное физическое, нервно-психическое и интеллектуальное развитие ребенка, требующее обеспечения адекватных условий, в том числе и грудного вскармливания. Грудное вскармливание — основа правильного физического развития ребенка и его здоровья. Преимущества естественного вскармливания обусловлены уникальностью состава грудного молока, которое содержит все необходимые ребенку нутриенты, большое количество биологически активных компонентов и защитных факторов, включая гормоноподобные вещества, витамины, регулирующие пептиды, интерлейкины, факторы роста и дифференцировки тканей и др. Стоматологи указывают на выраженную корреляционную связь между </a:t>
            </a:r>
            <a:r>
              <a:rPr lang="ru-RU" sz="1300" dirty="0" err="1"/>
              <a:t>кариесвосприимчивостью</a:t>
            </a:r>
            <a:r>
              <a:rPr lang="ru-RU" sz="1300" dirty="0"/>
              <a:t> временных зубов и характером вскармливания ребенка. </a:t>
            </a:r>
          </a:p>
          <a:p>
            <a:pPr>
              <a:buFont typeface="Wingdings" panose="05000000000000000000" pitchFamily="2" charset="2"/>
              <a:buChar char="§"/>
            </a:pPr>
            <a:r>
              <a:rPr lang="ru-RU" sz="1300" dirty="0"/>
              <a:t>Еще один важный фактор риска развития кариеса у детей раннего возраста — это физиологическая </a:t>
            </a:r>
            <a:r>
              <a:rPr lang="ru-RU" sz="1300" dirty="0" err="1"/>
              <a:t>гипоминерализация</a:t>
            </a:r>
            <a:r>
              <a:rPr lang="ru-RU" sz="1300" dirty="0"/>
              <a:t> твердых тканей временных зубов, которая в этот период определяется такими показателями, как:</a:t>
            </a:r>
          </a:p>
          <a:p>
            <a:pPr marL="457200" lvl="1" indent="0">
              <a:buNone/>
            </a:pPr>
            <a:r>
              <a:rPr lang="ru-RU" sz="1300" dirty="0"/>
              <a:t> – незаконченная минерализация зубов к моменту прорезывания;</a:t>
            </a:r>
          </a:p>
          <a:p>
            <a:pPr marL="457200" lvl="1" indent="0">
              <a:buNone/>
            </a:pPr>
            <a:r>
              <a:rPr lang="ru-RU" sz="1300" dirty="0"/>
              <a:t> – низкая скорость слюноотделения в ночное время;</a:t>
            </a:r>
          </a:p>
          <a:p>
            <a:pPr marL="457200" lvl="1" indent="0">
              <a:buNone/>
            </a:pPr>
            <a:r>
              <a:rPr lang="ru-RU" sz="1300" dirty="0"/>
              <a:t> – незрелость специфических и неспецифических факторов иммунитета; </a:t>
            </a:r>
          </a:p>
          <a:p>
            <a:pPr marL="457200" lvl="1" indent="0">
              <a:buNone/>
            </a:pPr>
            <a:r>
              <a:rPr lang="ru-RU" sz="1300" dirty="0"/>
              <a:t>– высокая распространенность гипопластических дефектов эмали временных зубов; </a:t>
            </a:r>
          </a:p>
          <a:p>
            <a:pPr marL="457200" lvl="1" indent="0">
              <a:buNone/>
            </a:pPr>
            <a:r>
              <a:rPr lang="ru-RU" sz="1300" dirty="0"/>
              <a:t>– снижение реактивности организма (наличие общесоматической патологии); </a:t>
            </a:r>
          </a:p>
          <a:p>
            <a:pPr marL="457200" lvl="1" indent="0">
              <a:buNone/>
            </a:pPr>
            <a:r>
              <a:rPr lang="ru-RU" sz="1300" dirty="0"/>
              <a:t>– неблагоприятное течение беременности. Состояние здоровья женщины во время беременности влияет на антенатальные процессы закладки и минерализации временных зубов. При патологическом течении беременности нарушаются процессы закладки полноценной белковой матрицы будущего зубы, а также процессы минерализации. Неблагоприятное влияние могут оказать: возраст матери (слишком юный или «пожилой»), несбалансированное питание (недостаток макро- и микронутриентов), употребление алкоголя, курение, производственные вредности, хронические заболевания матери, обострившиеся в период беременности, лекарственные препараты, принимаемые во время беременности, токсикозы, угроза прерывания, острые инфекционные заболевания во время беременности. </a:t>
            </a:r>
          </a:p>
          <a:p>
            <a:pPr>
              <a:buFont typeface="Wingdings" panose="05000000000000000000" pitchFamily="2" charset="2"/>
              <a:buChar char="§"/>
            </a:pPr>
            <a:r>
              <a:rPr lang="ru-RU" sz="1300" dirty="0"/>
              <a:t>В постнатальном периоде факторами, которые могут снизить </a:t>
            </a:r>
            <a:r>
              <a:rPr lang="ru-RU" sz="1300" dirty="0" err="1"/>
              <a:t>кариесрезистентность</a:t>
            </a:r>
            <a:r>
              <a:rPr lang="ru-RU" sz="1300" dirty="0"/>
              <a:t>, являются: осложнения в родах, асфиксия, гипотрофия, гемолитическая болезнь новорожденных, сепсис, острые инфекционные заболевания, снижение иммунологической реактивности, хронические заболевания, в частности ЛОР-органов, железодефицитная анемия, рахит, аллергия, раннее искусственное вскармливание. Установлено, что неблагоприятный социально-экономический фактор ассоциируется с отсутствием заинтересованности в проведении адекватной гигиены полости рта, ограничении употребления </a:t>
            </a:r>
            <a:r>
              <a:rPr lang="ru-RU" sz="1300" dirty="0" err="1"/>
              <a:t>кариесогенной</a:t>
            </a:r>
            <a:r>
              <a:rPr lang="ru-RU" sz="1300" dirty="0"/>
              <a:t> пищи, своевременных и регулярных визитах к стоматологу.</a:t>
            </a:r>
          </a:p>
          <a:p>
            <a:pPr>
              <a:buFont typeface="Wingdings" panose="05000000000000000000" pitchFamily="2" charset="2"/>
              <a:buChar char="§"/>
            </a:pPr>
            <a:r>
              <a:rPr lang="ru-RU" sz="1300" dirty="0"/>
              <a:t>Экстремальные воздействия на организм.</a:t>
            </a:r>
          </a:p>
          <a:p>
            <a:pPr>
              <a:buFont typeface="Wingdings" panose="05000000000000000000" pitchFamily="2" charset="2"/>
              <a:buChar char="§"/>
            </a:pPr>
            <a:r>
              <a:rPr lang="ru-RU" sz="1300" dirty="0"/>
              <a:t>Наследственность, обусловливающая полноценность структуры и химический состав тканей зуба.</a:t>
            </a:r>
          </a:p>
        </p:txBody>
      </p:sp>
    </p:spTree>
    <p:extLst>
      <p:ext uri="{BB962C8B-B14F-4D97-AF65-F5344CB8AC3E}">
        <p14:creationId xmlns:p14="http://schemas.microsoft.com/office/powerpoint/2010/main" val="3432748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D9B24A-F08B-2634-BD4D-C3C1CA89EB82}"/>
              </a:ext>
            </a:extLst>
          </p:cNvPr>
          <p:cNvSpPr>
            <a:spLocks noGrp="1"/>
          </p:cNvSpPr>
          <p:nvPr>
            <p:ph type="title"/>
          </p:nvPr>
        </p:nvSpPr>
        <p:spPr>
          <a:xfrm>
            <a:off x="838200" y="120173"/>
            <a:ext cx="10515600" cy="1325563"/>
          </a:xfrm>
        </p:spPr>
        <p:txBody>
          <a:bodyPr>
            <a:normAutofit/>
          </a:bodyPr>
          <a:lstStyle/>
          <a:p>
            <a:r>
              <a:rPr lang="ru-RU" dirty="0"/>
              <a:t>Местные </a:t>
            </a:r>
            <a:r>
              <a:rPr lang="ru-RU" dirty="0" err="1"/>
              <a:t>кариесогенные</a:t>
            </a:r>
            <a:r>
              <a:rPr lang="ru-RU" dirty="0"/>
              <a:t> факторы</a:t>
            </a:r>
            <a:br>
              <a:rPr lang="ru-RU" dirty="0"/>
            </a:br>
            <a:endParaRPr lang="ru-RU" dirty="0"/>
          </a:p>
        </p:txBody>
      </p:sp>
      <p:sp>
        <p:nvSpPr>
          <p:cNvPr id="3" name="Объект 2">
            <a:extLst>
              <a:ext uri="{FF2B5EF4-FFF2-40B4-BE49-F238E27FC236}">
                <a16:creationId xmlns:a16="http://schemas.microsoft.com/office/drawing/2014/main" id="{47529303-737C-AAA1-B413-9B3C72C9E1D6}"/>
              </a:ext>
            </a:extLst>
          </p:cNvPr>
          <p:cNvSpPr>
            <a:spLocks noGrp="1"/>
          </p:cNvSpPr>
          <p:nvPr>
            <p:ph idx="1"/>
          </p:nvPr>
        </p:nvSpPr>
        <p:spPr>
          <a:xfrm>
            <a:off x="838200" y="1005493"/>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Кариесогенные</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микроорганизмы. До рождения полость рта плода стерильна. В первые дни жизни ребенка стрептококки являются единственными микроорганизмами, которые определяются и высеиваются из полости рта новорожденного, и в возрасте до 1 года они по численности составляют 70 % от всей микрофлоры. Основными оральными стрептококками являются S.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salivarius</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S.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sanguinis</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S.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mutans</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S.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mitior</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S.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sobrinus</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которые в основном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персистируют</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на языке и слизистой оболочке преддверия полости рта.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Нарушение состава и свойств ротовой жидкости.</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Углеводистые липкие пищевые остатки в полости рта.</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Низкая резистентность твердых тканей зубов, обусловленная неполноценной структурой и измененным химическим составом твердых тканей (например, при пороках развития эмали).</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Усугубляющим фактором возникновения и развития кариеса является отсутствие гигиены полости рта.</a:t>
            </a:r>
          </a:p>
          <a:p>
            <a:pPr marL="0" indent="0">
              <a:buNone/>
            </a:pPr>
            <a:endParaRPr lang="ru-RU" dirty="0"/>
          </a:p>
        </p:txBody>
      </p:sp>
      <p:pic>
        <p:nvPicPr>
          <p:cNvPr id="5" name="Рисунок 4">
            <a:extLst>
              <a:ext uri="{FF2B5EF4-FFF2-40B4-BE49-F238E27FC236}">
                <a16:creationId xmlns:a16="http://schemas.microsoft.com/office/drawing/2014/main" id="{77AC501E-8058-4D7E-C4BC-5E6F95F58C2F}"/>
              </a:ext>
            </a:extLst>
          </p:cNvPr>
          <p:cNvPicPr>
            <a:picLocks noChangeAspect="1"/>
          </p:cNvPicPr>
          <p:nvPr/>
        </p:nvPicPr>
        <p:blipFill>
          <a:blip r:embed="rId2"/>
          <a:stretch>
            <a:fillRect/>
          </a:stretch>
        </p:blipFill>
        <p:spPr>
          <a:xfrm>
            <a:off x="1538729" y="4651759"/>
            <a:ext cx="3127539" cy="2086068"/>
          </a:xfrm>
          <a:prstGeom prst="rect">
            <a:avLst/>
          </a:prstGeom>
          <a:ln>
            <a:noFill/>
          </a:ln>
          <a:effectLst>
            <a:softEdge rad="112500"/>
          </a:effectLst>
        </p:spPr>
      </p:pic>
      <p:pic>
        <p:nvPicPr>
          <p:cNvPr id="6" name="Рисунок 5">
            <a:extLst>
              <a:ext uri="{FF2B5EF4-FFF2-40B4-BE49-F238E27FC236}">
                <a16:creationId xmlns:a16="http://schemas.microsoft.com/office/drawing/2014/main" id="{4515686F-EEE8-6C9B-976A-97A8E3031683}"/>
              </a:ext>
            </a:extLst>
          </p:cNvPr>
          <p:cNvPicPr>
            <a:picLocks noChangeAspect="1"/>
          </p:cNvPicPr>
          <p:nvPr/>
        </p:nvPicPr>
        <p:blipFill>
          <a:blip r:embed="rId3"/>
          <a:stretch>
            <a:fillRect/>
          </a:stretch>
        </p:blipFill>
        <p:spPr>
          <a:xfrm>
            <a:off x="5610524" y="4645442"/>
            <a:ext cx="3127539" cy="2092385"/>
          </a:xfrm>
          <a:prstGeom prst="rect">
            <a:avLst/>
          </a:prstGeom>
          <a:ln>
            <a:noFill/>
          </a:ln>
          <a:effectLst>
            <a:softEdge rad="112500"/>
          </a:effectLst>
        </p:spPr>
      </p:pic>
    </p:spTree>
    <p:extLst>
      <p:ext uri="{BB962C8B-B14F-4D97-AF65-F5344CB8AC3E}">
        <p14:creationId xmlns:p14="http://schemas.microsoft.com/office/powerpoint/2010/main" val="1738809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F7DDC645-C876-E8AC-0B04-5D553C70718E}"/>
              </a:ext>
            </a:extLst>
          </p:cNvPr>
          <p:cNvPicPr>
            <a:picLocks noChangeAspect="1"/>
          </p:cNvPicPr>
          <p:nvPr/>
        </p:nvPicPr>
        <p:blipFill>
          <a:blip r:embed="rId2"/>
          <a:stretch>
            <a:fillRect/>
          </a:stretch>
        </p:blipFill>
        <p:spPr>
          <a:xfrm>
            <a:off x="7579910" y="4136173"/>
            <a:ext cx="3892511" cy="2595007"/>
          </a:xfrm>
          <a:prstGeom prst="rect">
            <a:avLst/>
          </a:prstGeom>
          <a:ln>
            <a:noFill/>
          </a:ln>
          <a:effectLst>
            <a:softEdge rad="112500"/>
          </a:effectLst>
        </p:spPr>
      </p:pic>
      <p:sp>
        <p:nvSpPr>
          <p:cNvPr id="2" name="Заголовок 1">
            <a:extLst>
              <a:ext uri="{FF2B5EF4-FFF2-40B4-BE49-F238E27FC236}">
                <a16:creationId xmlns:a16="http://schemas.microsoft.com/office/drawing/2014/main" id="{42521606-ABE4-578F-17B7-E500930933C4}"/>
              </a:ext>
            </a:extLst>
          </p:cNvPr>
          <p:cNvSpPr>
            <a:spLocks noGrp="1"/>
          </p:cNvSpPr>
          <p:nvPr>
            <p:ph type="title"/>
          </p:nvPr>
        </p:nvSpPr>
        <p:spPr>
          <a:xfrm>
            <a:off x="650449" y="-87362"/>
            <a:ext cx="10515600" cy="1325563"/>
          </a:xfrm>
        </p:spPr>
        <p:txBody>
          <a:bodyPr/>
          <a:lstStyle/>
          <a:p>
            <a:r>
              <a:rPr lang="ru-RU" dirty="0"/>
              <a:t>Клиника кариеса временных зубов</a:t>
            </a:r>
          </a:p>
        </p:txBody>
      </p:sp>
      <p:sp>
        <p:nvSpPr>
          <p:cNvPr id="3" name="Объект 2">
            <a:extLst>
              <a:ext uri="{FF2B5EF4-FFF2-40B4-BE49-F238E27FC236}">
                <a16:creationId xmlns:a16="http://schemas.microsoft.com/office/drawing/2014/main" id="{D6F64B77-B254-5269-FA1A-650C3B447F8B}"/>
              </a:ext>
            </a:extLst>
          </p:cNvPr>
          <p:cNvSpPr>
            <a:spLocks noGrp="1"/>
          </p:cNvSpPr>
          <p:nvPr>
            <p:ph idx="1"/>
          </p:nvPr>
        </p:nvSpPr>
        <p:spPr>
          <a:xfrm>
            <a:off x="778889" y="1024347"/>
            <a:ext cx="10634221" cy="4622309"/>
          </a:xfrm>
        </p:spPr>
        <p:txBody>
          <a:bodyP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При кариесе зубы ребенка поражаются в очередности, соответствующей их прорезыванию: первые кариозные поражения обычно обнаруживаются на вестибулярной поверхности резцов верхней челюсти в пришеечной области. Появляются участки меловидного цвета. Эти очаги очень быстро (2–3 месяца) приобретают светло-желтый цвет, затем на этом месте возникают кариозные дефекты. Редкое поражение нижних резцов при данной патологии объясняется лучшими возможностями самоочищения из-за положения языка и обильного омывания слюной. Однако в том случае, если кариозным процессом поражаются нижние резцы, то речь будет идти об острейшей, крайне тяжелой форме кариеса.</a:t>
            </a:r>
          </a:p>
          <a:p>
            <a:pPr marL="0" indent="0">
              <a:buNone/>
            </a:pPr>
            <a:r>
              <a:rPr lang="ru-RU" sz="1800" dirty="0"/>
              <a:t>В области резцов и клыков преобладает циркулярный кариес, возникающий по так называемой «линии родов», где эмаль самая тонкая и низкоминерализованная. Этот процесс нередко приводит к отлому коронок. </a:t>
            </a:r>
          </a:p>
          <a:p>
            <a:pPr marL="0" indent="0">
              <a:buNone/>
            </a:pPr>
            <a:r>
              <a:rPr lang="ru-RU" sz="1800" dirty="0"/>
              <a:t>На молярах поражаются как гладкие поверхности, так и окклюзионные. </a:t>
            </a:r>
          </a:p>
          <a:p>
            <a:pPr marL="0" indent="0">
              <a:buNone/>
            </a:pPr>
            <a:r>
              <a:rPr lang="ru-RU" sz="1800" dirty="0"/>
              <a:t>Апроксимальный кариес моляров встречается в этом возрасте редко. Как правило, кариозный процесс протекает бессимптомно, особенно на ранних стадиях. </a:t>
            </a:r>
          </a:p>
          <a:p>
            <a:pPr marL="0" indent="0">
              <a:buNone/>
            </a:pPr>
            <a:r>
              <a:rPr lang="ru-RU" sz="1800" dirty="0"/>
              <a:t>При прогрессировании кариозного процесса в глубину ребенок отказывается от кислых и сладких продуктов, от чистки зубов зубной щеткой. </a:t>
            </a:r>
          </a:p>
          <a:p>
            <a:pPr marL="0" indent="0">
              <a:buNone/>
            </a:pPr>
            <a:endParaRPr lang="ru-RU" sz="1800" dirty="0"/>
          </a:p>
          <a:p>
            <a:pPr marL="0" indent="0">
              <a:buNone/>
            </a:pPr>
            <a:endParaRPr lang="ru-RU" sz="1800" dirty="0"/>
          </a:p>
        </p:txBody>
      </p:sp>
    </p:spTree>
    <p:extLst>
      <p:ext uri="{BB962C8B-B14F-4D97-AF65-F5344CB8AC3E}">
        <p14:creationId xmlns:p14="http://schemas.microsoft.com/office/powerpoint/2010/main" val="2905755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8FD4D0-1064-DE7E-01E3-9EDA7A19F73D}"/>
              </a:ext>
            </a:extLst>
          </p:cNvPr>
          <p:cNvSpPr>
            <a:spLocks noGrp="1"/>
          </p:cNvSpPr>
          <p:nvPr>
            <p:ph type="title"/>
          </p:nvPr>
        </p:nvSpPr>
        <p:spPr/>
        <p:txBody>
          <a:bodyPr>
            <a:normAutofit fontScale="90000"/>
          </a:bodyPr>
          <a:lstStyle/>
          <a:p>
            <a:r>
              <a:rPr lang="ru-RU" dirty="0"/>
              <a:t>Wyne (1999) выделил три типа кариеса раннего детского возраста</a:t>
            </a:r>
            <a:br>
              <a:rPr lang="ru-RU" dirty="0"/>
            </a:br>
            <a:endParaRPr lang="ru-RU" dirty="0"/>
          </a:p>
        </p:txBody>
      </p:sp>
      <p:sp>
        <p:nvSpPr>
          <p:cNvPr id="3" name="Объект 2">
            <a:extLst>
              <a:ext uri="{FF2B5EF4-FFF2-40B4-BE49-F238E27FC236}">
                <a16:creationId xmlns:a16="http://schemas.microsoft.com/office/drawing/2014/main" id="{DDEB69E3-51B3-427F-DEC4-722C7B9EA157}"/>
              </a:ext>
            </a:extLst>
          </p:cNvPr>
          <p:cNvSpPr>
            <a:spLocks noGrp="1"/>
          </p:cNvSpPr>
          <p:nvPr>
            <p:ph idx="1"/>
          </p:nvPr>
        </p:nvSpPr>
        <p:spPr>
          <a:xfrm>
            <a:off x="838200" y="1429699"/>
            <a:ext cx="10515600" cy="4351338"/>
          </a:xfrm>
        </p:spPr>
        <p:txBody>
          <a:bodyPr>
            <a:normAutofit/>
          </a:bodyPr>
          <a:lstStyle/>
          <a:p>
            <a:pPr marL="0" indent="0" algn="just">
              <a:buNone/>
            </a:pPr>
            <a:r>
              <a:rPr lang="ru-RU" sz="2400" dirty="0"/>
              <a:t>– I тип (от легкой до умеренной формы) — изолированные кариозные поражения на молярах и/или резцах (чаще встречается в возрасте между двумя и пятью годами );</a:t>
            </a:r>
          </a:p>
          <a:p>
            <a:pPr marL="0" indent="0" algn="just">
              <a:buNone/>
            </a:pPr>
            <a:r>
              <a:rPr lang="ru-RU" sz="2400" dirty="0"/>
              <a:t>– II тип (от умеренной до тяжелой формы) — вестибулярные и небные кариозные поражения на резцах верхней челюсти и временных молярах;</a:t>
            </a:r>
          </a:p>
          <a:p>
            <a:pPr marL="0" indent="0" algn="just">
              <a:buNone/>
            </a:pPr>
            <a:r>
              <a:rPr lang="ru-RU" sz="2400" dirty="0"/>
              <a:t>– III тип (тяжелая форма) — поражены почти все зубы, включая резцы нижней челюсти; как правило, встречается в возрасте между тремя и пятью годами. </a:t>
            </a:r>
          </a:p>
        </p:txBody>
      </p:sp>
      <p:pic>
        <p:nvPicPr>
          <p:cNvPr id="5" name="Рисунок 4">
            <a:extLst>
              <a:ext uri="{FF2B5EF4-FFF2-40B4-BE49-F238E27FC236}">
                <a16:creationId xmlns:a16="http://schemas.microsoft.com/office/drawing/2014/main" id="{3C0668A0-FBDD-5CD4-AB47-69D052C8B6B9}"/>
              </a:ext>
            </a:extLst>
          </p:cNvPr>
          <p:cNvPicPr>
            <a:picLocks noChangeAspect="1"/>
          </p:cNvPicPr>
          <p:nvPr/>
        </p:nvPicPr>
        <p:blipFill rotWithShape="1">
          <a:blip r:embed="rId2"/>
          <a:srcRect l="41753" t="54501" r="19356" b="30584"/>
          <a:stretch/>
        </p:blipFill>
        <p:spPr>
          <a:xfrm>
            <a:off x="964970" y="4307828"/>
            <a:ext cx="10388830" cy="2240945"/>
          </a:xfrm>
          <a:prstGeom prst="rect">
            <a:avLst/>
          </a:prstGeom>
          <a:ln>
            <a:noFill/>
          </a:ln>
          <a:effectLst>
            <a:softEdge rad="112500"/>
          </a:effectLst>
        </p:spPr>
      </p:pic>
    </p:spTree>
    <p:extLst>
      <p:ext uri="{BB962C8B-B14F-4D97-AF65-F5344CB8AC3E}">
        <p14:creationId xmlns:p14="http://schemas.microsoft.com/office/powerpoint/2010/main" val="804004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EE2BF5-9575-9318-9384-858EBB7E911C}"/>
              </a:ext>
            </a:extLst>
          </p:cNvPr>
          <p:cNvSpPr>
            <a:spLocks noGrp="1"/>
          </p:cNvSpPr>
          <p:nvPr>
            <p:ph type="title"/>
          </p:nvPr>
        </p:nvSpPr>
        <p:spPr/>
        <p:txBody>
          <a:bodyPr/>
          <a:lstStyle/>
          <a:p>
            <a:r>
              <a:rPr lang="ru-RU" dirty="0"/>
              <a:t>Основные методы диагностики кариеса</a:t>
            </a:r>
          </a:p>
        </p:txBody>
      </p:sp>
      <p:sp>
        <p:nvSpPr>
          <p:cNvPr id="3" name="Объект 2">
            <a:extLst>
              <a:ext uri="{FF2B5EF4-FFF2-40B4-BE49-F238E27FC236}">
                <a16:creationId xmlns:a16="http://schemas.microsoft.com/office/drawing/2014/main" id="{891063DA-2DD1-572D-7997-A9F15DD90066}"/>
              </a:ext>
            </a:extLst>
          </p:cNvPr>
          <p:cNvSpPr>
            <a:spLocks noGrp="1"/>
          </p:cNvSpPr>
          <p:nvPr>
            <p:ph idx="1"/>
          </p:nvPr>
        </p:nvSpPr>
        <p:spPr/>
        <p:txBody>
          <a:bodyPr/>
          <a:lstStyle/>
          <a:p>
            <a:r>
              <a:rPr lang="ru-RU" b="1" dirty="0"/>
              <a:t>Опрос </a:t>
            </a:r>
            <a:r>
              <a:rPr lang="ru-RU" dirty="0"/>
              <a:t>начинается с выявления жалоб. Важно расспросить прежде всего о самых ранних проявлениях, о течении болезни, динамике ее развития - начальных симптомах и изменениях очагов поражения. </a:t>
            </a:r>
          </a:p>
          <a:p>
            <a:endParaRPr lang="ru-RU" dirty="0"/>
          </a:p>
        </p:txBody>
      </p:sp>
      <p:pic>
        <p:nvPicPr>
          <p:cNvPr id="4" name="Рисунок 3">
            <a:extLst>
              <a:ext uri="{FF2B5EF4-FFF2-40B4-BE49-F238E27FC236}">
                <a16:creationId xmlns:a16="http://schemas.microsoft.com/office/drawing/2014/main" id="{311D2CBA-904B-978D-16C8-46CEDBA3DFE7}"/>
              </a:ext>
            </a:extLst>
          </p:cNvPr>
          <p:cNvPicPr>
            <a:picLocks noChangeAspect="1"/>
          </p:cNvPicPr>
          <p:nvPr/>
        </p:nvPicPr>
        <p:blipFill>
          <a:blip r:embed="rId2"/>
          <a:stretch>
            <a:fillRect/>
          </a:stretch>
        </p:blipFill>
        <p:spPr>
          <a:xfrm>
            <a:off x="3693491" y="3501903"/>
            <a:ext cx="4805017" cy="31976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7516908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Посылка</Template>
  <TotalTime>619</TotalTime>
  <Words>2968</Words>
  <Application>Microsoft Office PowerPoint</Application>
  <PresentationFormat>Широкоэкранный</PresentationFormat>
  <Paragraphs>131</Paragraphs>
  <Slides>20</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Calibri Light</vt:lpstr>
      <vt:lpstr>Wingdings</vt:lpstr>
      <vt:lpstr>Тема Office</vt:lpstr>
      <vt:lpstr>Федеральное государственное бюджетное образовательное учреждение высшего образования «Красноярский государственный медицинский университет имени профессора В.Ф. Войно-Ясенецкого»  Министерства здравоохранения Российской Федерации  Кафедра стоматологии ИПО</vt:lpstr>
      <vt:lpstr>Цель</vt:lpstr>
      <vt:lpstr>Задачи</vt:lpstr>
      <vt:lpstr>Кариес раннего детского возраста</vt:lpstr>
      <vt:lpstr>Общие кариесогенные факторы</vt:lpstr>
      <vt:lpstr>Местные кариесогенные факторы </vt:lpstr>
      <vt:lpstr>Клиника кариеса временных зубов</vt:lpstr>
      <vt:lpstr>Wyne (1999) выделил три типа кариеса раннего детского возраста </vt:lpstr>
      <vt:lpstr>Основные методы диагностики кариеса</vt:lpstr>
      <vt:lpstr>Основные методы диагностики</vt:lpstr>
      <vt:lpstr>Основные методы диагностики кариеса</vt:lpstr>
      <vt:lpstr>Дополнительные методы диагностики</vt:lpstr>
      <vt:lpstr>Лечение начального кариеса</vt:lpstr>
      <vt:lpstr>Лечение поверхностного кариеса</vt:lpstr>
      <vt:lpstr>Лечение кариеса дентина временных зубов</vt:lpstr>
      <vt:lpstr>Лечение кариеса</vt:lpstr>
      <vt:lpstr>Пломбировочные материалы для временных зубов</vt:lpstr>
      <vt:lpstr>Профилактика кариеса раннего детского возраста</vt:lpstr>
      <vt:lpstr>Презентация PowerPoint</vt:lpstr>
      <vt:lpstr>Список литературы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Федеральное государственное бюджетное образовательное учреждение высшего образования «Красноярский государственный медицинский университет имени профессора В.Ф. Войно-Ясенецкого»  Министерства здравоохранения Российской Федерации  Кафедра стоматологии ИПО</dc:title>
  <dc:creator>Виктория Жиделева</dc:creator>
  <cp:lastModifiedBy>Виктория Жиделева</cp:lastModifiedBy>
  <cp:revision>6</cp:revision>
  <dcterms:created xsi:type="dcterms:W3CDTF">2022-11-09T09:04:07Z</dcterms:created>
  <dcterms:modified xsi:type="dcterms:W3CDTF">2022-11-25T12:29:11Z</dcterms:modified>
</cp:coreProperties>
</file>