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7" r:id="rId2"/>
    <p:sldId id="339" r:id="rId3"/>
    <p:sldId id="260" r:id="rId4"/>
    <p:sldId id="259" r:id="rId5"/>
    <p:sldId id="256" r:id="rId6"/>
    <p:sldId id="261" r:id="rId7"/>
    <p:sldId id="340" r:id="rId8"/>
    <p:sldId id="263" r:id="rId9"/>
    <p:sldId id="264" r:id="rId10"/>
    <p:sldId id="265" r:id="rId11"/>
    <p:sldId id="266" r:id="rId12"/>
    <p:sldId id="267" r:id="rId13"/>
    <p:sldId id="268" r:id="rId14"/>
    <p:sldId id="341" r:id="rId15"/>
    <p:sldId id="270" r:id="rId16"/>
    <p:sldId id="273" r:id="rId17"/>
    <p:sldId id="278" r:id="rId18"/>
    <p:sldId id="276" r:id="rId19"/>
    <p:sldId id="272" r:id="rId20"/>
    <p:sldId id="316" r:id="rId21"/>
    <p:sldId id="274" r:id="rId22"/>
    <p:sldId id="275" r:id="rId23"/>
    <p:sldId id="342" r:id="rId24"/>
    <p:sldId id="280" r:id="rId25"/>
    <p:sldId id="281" r:id="rId26"/>
    <p:sldId id="277" r:id="rId27"/>
    <p:sldId id="282" r:id="rId28"/>
    <p:sldId id="283" r:id="rId29"/>
    <p:sldId id="285" r:id="rId30"/>
    <p:sldId id="284" r:id="rId31"/>
    <p:sldId id="343" r:id="rId32"/>
    <p:sldId id="287" r:id="rId33"/>
    <p:sldId id="294" r:id="rId34"/>
    <p:sldId id="295" r:id="rId35"/>
    <p:sldId id="317" r:id="rId36"/>
    <p:sldId id="344" r:id="rId37"/>
    <p:sldId id="289" r:id="rId38"/>
    <p:sldId id="291" r:id="rId39"/>
    <p:sldId id="288" r:id="rId40"/>
    <p:sldId id="290" r:id="rId41"/>
    <p:sldId id="292" r:id="rId42"/>
    <p:sldId id="296" r:id="rId43"/>
    <p:sldId id="297" r:id="rId44"/>
    <p:sldId id="298" r:id="rId45"/>
    <p:sldId id="345" r:id="rId46"/>
    <p:sldId id="315" r:id="rId47"/>
    <p:sldId id="308" r:id="rId48"/>
    <p:sldId id="318" r:id="rId49"/>
    <p:sldId id="309" r:id="rId50"/>
    <p:sldId id="310" r:id="rId51"/>
    <p:sldId id="311" r:id="rId52"/>
    <p:sldId id="312" r:id="rId53"/>
    <p:sldId id="314" r:id="rId54"/>
    <p:sldId id="313" r:id="rId55"/>
    <p:sldId id="319" r:id="rId56"/>
    <p:sldId id="338" r:id="rId57"/>
    <p:sldId id="324" r:id="rId58"/>
    <p:sldId id="326" r:id="rId59"/>
    <p:sldId id="327" r:id="rId60"/>
    <p:sldId id="330" r:id="rId61"/>
    <p:sldId id="346" r:id="rId62"/>
    <p:sldId id="331" r:id="rId63"/>
    <p:sldId id="333" r:id="rId64"/>
    <p:sldId id="332" r:id="rId65"/>
    <p:sldId id="335" r:id="rId66"/>
    <p:sldId id="334" r:id="rId67"/>
    <p:sldId id="347" r:id="rId68"/>
    <p:sldId id="336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412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108F-A270-4AC7-92F6-D65529E51A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B0B24-4B76-42C0-9F9A-2DB04B19991A}">
      <dgm:prSet phldrT="[Текст]"/>
      <dgm:spPr/>
      <dgm:t>
        <a:bodyPr/>
        <a:lstStyle/>
        <a:p>
          <a:r>
            <a:rPr lang="ru-RU" dirty="0" smtClean="0"/>
            <a:t>Родовая травма</a:t>
          </a:r>
          <a:endParaRPr lang="ru-RU" dirty="0"/>
        </a:p>
      </dgm:t>
    </dgm:pt>
    <dgm:pt modelId="{89E0963F-F76E-4E71-B06E-C0C02D8678E1}" type="parTrans" cxnId="{40C9C371-957D-4F4B-AC64-F6A231C38DC6}">
      <dgm:prSet/>
      <dgm:spPr/>
      <dgm:t>
        <a:bodyPr/>
        <a:lstStyle/>
        <a:p>
          <a:endParaRPr lang="ru-RU"/>
        </a:p>
      </dgm:t>
    </dgm:pt>
    <dgm:pt modelId="{E6CB47A8-5AF6-4D6F-A00B-C9412DE675CE}" type="sibTrans" cxnId="{40C9C371-957D-4F4B-AC64-F6A231C38DC6}">
      <dgm:prSet/>
      <dgm:spPr/>
      <dgm:t>
        <a:bodyPr/>
        <a:lstStyle/>
        <a:p>
          <a:endParaRPr lang="ru-RU"/>
        </a:p>
      </dgm:t>
    </dgm:pt>
    <dgm:pt modelId="{3CC9311B-F58E-4486-AA81-02F736233ED1}">
      <dgm:prSet phldrT="[Текст]"/>
      <dgm:spPr/>
      <dgm:t>
        <a:bodyPr/>
        <a:lstStyle/>
        <a:p>
          <a:r>
            <a:rPr lang="ru-RU" dirty="0" smtClean="0"/>
            <a:t>спонтанная</a:t>
          </a:r>
          <a:endParaRPr lang="ru-RU" dirty="0"/>
        </a:p>
      </dgm:t>
    </dgm:pt>
    <dgm:pt modelId="{05DE70AE-4821-4EAE-96FD-1C9EE945A369}" type="parTrans" cxnId="{B6A67608-707B-42AB-8E09-40088C444E5A}">
      <dgm:prSet/>
      <dgm:spPr/>
      <dgm:t>
        <a:bodyPr/>
        <a:lstStyle/>
        <a:p>
          <a:endParaRPr lang="ru-RU"/>
        </a:p>
      </dgm:t>
    </dgm:pt>
    <dgm:pt modelId="{04AC42E3-D364-47D0-9626-C130EEB444F7}" type="sibTrans" cxnId="{B6A67608-707B-42AB-8E09-40088C444E5A}">
      <dgm:prSet/>
      <dgm:spPr/>
      <dgm:t>
        <a:bodyPr/>
        <a:lstStyle/>
        <a:p>
          <a:endParaRPr lang="ru-RU"/>
        </a:p>
      </dgm:t>
    </dgm:pt>
    <dgm:pt modelId="{C7D6DBCE-6077-44AC-AB52-B6B35A88C74A}">
      <dgm:prSet phldrT="[Текст]"/>
      <dgm:spPr/>
      <dgm:t>
        <a:bodyPr/>
        <a:lstStyle/>
        <a:p>
          <a:r>
            <a:rPr lang="ru-RU" dirty="0" smtClean="0"/>
            <a:t>акушерская</a:t>
          </a:r>
          <a:endParaRPr lang="ru-RU" dirty="0"/>
        </a:p>
      </dgm:t>
    </dgm:pt>
    <dgm:pt modelId="{1C9DEFC4-FD39-41EC-83C3-76334C0A526F}" type="parTrans" cxnId="{6CBA5003-8E31-44A5-9921-ECE464679729}">
      <dgm:prSet/>
      <dgm:spPr/>
      <dgm:t>
        <a:bodyPr/>
        <a:lstStyle/>
        <a:p>
          <a:endParaRPr lang="ru-RU"/>
        </a:p>
      </dgm:t>
    </dgm:pt>
    <dgm:pt modelId="{124C5136-C069-4A9D-91E7-7F28D77CEB1D}" type="sibTrans" cxnId="{6CBA5003-8E31-44A5-9921-ECE464679729}">
      <dgm:prSet/>
      <dgm:spPr/>
      <dgm:t>
        <a:bodyPr/>
        <a:lstStyle/>
        <a:p>
          <a:endParaRPr lang="ru-RU"/>
        </a:p>
      </dgm:t>
    </dgm:pt>
    <dgm:pt modelId="{B19B60B8-11D7-4879-9A6B-BA378548B424}" type="pres">
      <dgm:prSet presAssocID="{A518108F-A270-4AC7-92F6-D65529E51A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A23A4B-42E3-445C-B821-7B5FEB50AB24}" type="pres">
      <dgm:prSet presAssocID="{55DB0B24-4B76-42C0-9F9A-2DB04B19991A}" presName="hierRoot1" presStyleCnt="0"/>
      <dgm:spPr/>
    </dgm:pt>
    <dgm:pt modelId="{5E47C590-AEC1-4340-87C8-FB48A05819EC}" type="pres">
      <dgm:prSet presAssocID="{55DB0B24-4B76-42C0-9F9A-2DB04B19991A}" presName="composite" presStyleCnt="0"/>
      <dgm:spPr/>
    </dgm:pt>
    <dgm:pt modelId="{AEA15B76-135F-4CB5-829C-3D0E83347FFC}" type="pres">
      <dgm:prSet presAssocID="{55DB0B24-4B76-42C0-9F9A-2DB04B19991A}" presName="background" presStyleLbl="node0" presStyleIdx="0" presStyleCnt="1"/>
      <dgm:spPr/>
    </dgm:pt>
    <dgm:pt modelId="{D7BF52A0-3F90-4861-9255-BB71A2ED2E95}" type="pres">
      <dgm:prSet presAssocID="{55DB0B24-4B76-42C0-9F9A-2DB04B19991A}" presName="text" presStyleLbl="fgAcc0" presStyleIdx="0" presStyleCnt="1" custLinFactNeighborY="-2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64BF8-9616-49F6-AA36-1D46D3092797}" type="pres">
      <dgm:prSet presAssocID="{55DB0B24-4B76-42C0-9F9A-2DB04B19991A}" presName="hierChild2" presStyleCnt="0"/>
      <dgm:spPr/>
    </dgm:pt>
    <dgm:pt modelId="{7CBCE55C-0D00-4CAF-A8B8-DCADCE54E5C4}" type="pres">
      <dgm:prSet presAssocID="{05DE70AE-4821-4EAE-96FD-1C9EE945A3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D2B9F1-3957-436E-9760-D26968A2E6F4}" type="pres">
      <dgm:prSet presAssocID="{3CC9311B-F58E-4486-AA81-02F736233ED1}" presName="hierRoot2" presStyleCnt="0"/>
      <dgm:spPr/>
    </dgm:pt>
    <dgm:pt modelId="{0D80E4F0-6485-48E9-B04D-0977294FEE22}" type="pres">
      <dgm:prSet presAssocID="{3CC9311B-F58E-4486-AA81-02F736233ED1}" presName="composite2" presStyleCnt="0"/>
      <dgm:spPr/>
    </dgm:pt>
    <dgm:pt modelId="{C6574032-9110-4083-B90A-83D8F4DA2576}" type="pres">
      <dgm:prSet presAssocID="{3CC9311B-F58E-4486-AA81-02F736233ED1}" presName="background2" presStyleLbl="node2" presStyleIdx="0" presStyleCnt="2"/>
      <dgm:spPr/>
    </dgm:pt>
    <dgm:pt modelId="{B494A3CF-C126-404E-93EF-C7BEE07DEAF3}" type="pres">
      <dgm:prSet presAssocID="{3CC9311B-F58E-4486-AA81-02F736233ED1}" presName="text2" presStyleLbl="fgAcc2" presStyleIdx="0" presStyleCnt="2" custScaleX="123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C1823A-20DF-487C-8976-C66C54B847F0}" type="pres">
      <dgm:prSet presAssocID="{3CC9311B-F58E-4486-AA81-02F736233ED1}" presName="hierChild3" presStyleCnt="0"/>
      <dgm:spPr/>
    </dgm:pt>
    <dgm:pt modelId="{A8D7A39B-ABDB-4D8B-ADD6-8B08F8A24C3B}" type="pres">
      <dgm:prSet presAssocID="{1C9DEFC4-FD39-41EC-83C3-76334C0A52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AA49F44-E06C-457D-831D-5E5464568E98}" type="pres">
      <dgm:prSet presAssocID="{C7D6DBCE-6077-44AC-AB52-B6B35A88C74A}" presName="hierRoot2" presStyleCnt="0"/>
      <dgm:spPr/>
    </dgm:pt>
    <dgm:pt modelId="{026531F4-9A5A-4793-ADC8-5D5C9197109B}" type="pres">
      <dgm:prSet presAssocID="{C7D6DBCE-6077-44AC-AB52-B6B35A88C74A}" presName="composite2" presStyleCnt="0"/>
      <dgm:spPr/>
    </dgm:pt>
    <dgm:pt modelId="{623DED49-BF51-408D-AA57-2A496BBFDE3E}" type="pres">
      <dgm:prSet presAssocID="{C7D6DBCE-6077-44AC-AB52-B6B35A88C74A}" presName="background2" presStyleLbl="node2" presStyleIdx="1" presStyleCnt="2"/>
      <dgm:spPr/>
    </dgm:pt>
    <dgm:pt modelId="{8FEAE2C5-3124-4B4D-AA31-659F25F01B12}" type="pres">
      <dgm:prSet presAssocID="{C7D6DBCE-6077-44AC-AB52-B6B35A88C74A}" presName="text2" presStyleLbl="fgAcc2" presStyleIdx="1" presStyleCnt="2" custScaleX="129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1633E6-8696-4003-803A-46C496AD0BAB}" type="pres">
      <dgm:prSet presAssocID="{C7D6DBCE-6077-44AC-AB52-B6B35A88C74A}" presName="hierChild3" presStyleCnt="0"/>
      <dgm:spPr/>
    </dgm:pt>
  </dgm:ptLst>
  <dgm:cxnLst>
    <dgm:cxn modelId="{3276E317-D389-4B26-9EA1-2D90FD10A1F1}" type="presOf" srcId="{1C9DEFC4-FD39-41EC-83C3-76334C0A526F}" destId="{A8D7A39B-ABDB-4D8B-ADD6-8B08F8A24C3B}" srcOrd="0" destOrd="0" presId="urn:microsoft.com/office/officeart/2005/8/layout/hierarchy1"/>
    <dgm:cxn modelId="{6CBA5003-8E31-44A5-9921-ECE464679729}" srcId="{55DB0B24-4B76-42C0-9F9A-2DB04B19991A}" destId="{C7D6DBCE-6077-44AC-AB52-B6B35A88C74A}" srcOrd="1" destOrd="0" parTransId="{1C9DEFC4-FD39-41EC-83C3-76334C0A526F}" sibTransId="{124C5136-C069-4A9D-91E7-7F28D77CEB1D}"/>
    <dgm:cxn modelId="{B18EB125-2658-4DCA-9E76-F8BF8A68D60B}" type="presOf" srcId="{C7D6DBCE-6077-44AC-AB52-B6B35A88C74A}" destId="{8FEAE2C5-3124-4B4D-AA31-659F25F01B12}" srcOrd="0" destOrd="0" presId="urn:microsoft.com/office/officeart/2005/8/layout/hierarchy1"/>
    <dgm:cxn modelId="{40C9C371-957D-4F4B-AC64-F6A231C38DC6}" srcId="{A518108F-A270-4AC7-92F6-D65529E51A60}" destId="{55DB0B24-4B76-42C0-9F9A-2DB04B19991A}" srcOrd="0" destOrd="0" parTransId="{89E0963F-F76E-4E71-B06E-C0C02D8678E1}" sibTransId="{E6CB47A8-5AF6-4D6F-A00B-C9412DE675CE}"/>
    <dgm:cxn modelId="{99030FC9-A429-4050-BA36-D0463346693A}" type="presOf" srcId="{A518108F-A270-4AC7-92F6-D65529E51A60}" destId="{B19B60B8-11D7-4879-9A6B-BA378548B424}" srcOrd="0" destOrd="0" presId="urn:microsoft.com/office/officeart/2005/8/layout/hierarchy1"/>
    <dgm:cxn modelId="{A2B878B6-6372-40D1-B0AA-A90F1198F1E5}" type="presOf" srcId="{05DE70AE-4821-4EAE-96FD-1C9EE945A369}" destId="{7CBCE55C-0D00-4CAF-A8B8-DCADCE54E5C4}" srcOrd="0" destOrd="0" presId="urn:microsoft.com/office/officeart/2005/8/layout/hierarchy1"/>
    <dgm:cxn modelId="{E5161F0A-C660-461E-A842-4D4FC8830B6B}" type="presOf" srcId="{3CC9311B-F58E-4486-AA81-02F736233ED1}" destId="{B494A3CF-C126-404E-93EF-C7BEE07DEAF3}" srcOrd="0" destOrd="0" presId="urn:microsoft.com/office/officeart/2005/8/layout/hierarchy1"/>
    <dgm:cxn modelId="{B037CE71-20C5-4607-9E6A-6BA1CFFFDE4A}" type="presOf" srcId="{55DB0B24-4B76-42C0-9F9A-2DB04B19991A}" destId="{D7BF52A0-3F90-4861-9255-BB71A2ED2E95}" srcOrd="0" destOrd="0" presId="urn:microsoft.com/office/officeart/2005/8/layout/hierarchy1"/>
    <dgm:cxn modelId="{B6A67608-707B-42AB-8E09-40088C444E5A}" srcId="{55DB0B24-4B76-42C0-9F9A-2DB04B19991A}" destId="{3CC9311B-F58E-4486-AA81-02F736233ED1}" srcOrd="0" destOrd="0" parTransId="{05DE70AE-4821-4EAE-96FD-1C9EE945A369}" sibTransId="{04AC42E3-D364-47D0-9626-C130EEB444F7}"/>
    <dgm:cxn modelId="{639DBD7E-B04C-40C2-BF26-E4C662ED0A80}" type="presParOf" srcId="{B19B60B8-11D7-4879-9A6B-BA378548B424}" destId="{FCA23A4B-42E3-445C-B821-7B5FEB50AB24}" srcOrd="0" destOrd="0" presId="urn:microsoft.com/office/officeart/2005/8/layout/hierarchy1"/>
    <dgm:cxn modelId="{220BB69D-7482-4F45-8703-6E19994963F0}" type="presParOf" srcId="{FCA23A4B-42E3-445C-B821-7B5FEB50AB24}" destId="{5E47C590-AEC1-4340-87C8-FB48A05819EC}" srcOrd="0" destOrd="0" presId="urn:microsoft.com/office/officeart/2005/8/layout/hierarchy1"/>
    <dgm:cxn modelId="{C3D40B60-9CD3-4F77-B559-0800293F86CB}" type="presParOf" srcId="{5E47C590-AEC1-4340-87C8-FB48A05819EC}" destId="{AEA15B76-135F-4CB5-829C-3D0E83347FFC}" srcOrd="0" destOrd="0" presId="urn:microsoft.com/office/officeart/2005/8/layout/hierarchy1"/>
    <dgm:cxn modelId="{6B02DE76-D4A5-456F-8CE2-66AAE5AFE83F}" type="presParOf" srcId="{5E47C590-AEC1-4340-87C8-FB48A05819EC}" destId="{D7BF52A0-3F90-4861-9255-BB71A2ED2E95}" srcOrd="1" destOrd="0" presId="urn:microsoft.com/office/officeart/2005/8/layout/hierarchy1"/>
    <dgm:cxn modelId="{2024AD77-98E1-468E-99C6-A89326E053A8}" type="presParOf" srcId="{FCA23A4B-42E3-445C-B821-7B5FEB50AB24}" destId="{82864BF8-9616-49F6-AA36-1D46D3092797}" srcOrd="1" destOrd="0" presId="urn:microsoft.com/office/officeart/2005/8/layout/hierarchy1"/>
    <dgm:cxn modelId="{3B13AA65-FD7D-4409-95C3-E048A2136CED}" type="presParOf" srcId="{82864BF8-9616-49F6-AA36-1D46D3092797}" destId="{7CBCE55C-0D00-4CAF-A8B8-DCADCE54E5C4}" srcOrd="0" destOrd="0" presId="urn:microsoft.com/office/officeart/2005/8/layout/hierarchy1"/>
    <dgm:cxn modelId="{395B66FC-526F-44AD-A311-847503AA326D}" type="presParOf" srcId="{82864BF8-9616-49F6-AA36-1D46D3092797}" destId="{81D2B9F1-3957-436E-9760-D26968A2E6F4}" srcOrd="1" destOrd="0" presId="urn:microsoft.com/office/officeart/2005/8/layout/hierarchy1"/>
    <dgm:cxn modelId="{CAB295E1-3835-4317-8756-561181C7E475}" type="presParOf" srcId="{81D2B9F1-3957-436E-9760-D26968A2E6F4}" destId="{0D80E4F0-6485-48E9-B04D-0977294FEE22}" srcOrd="0" destOrd="0" presId="urn:microsoft.com/office/officeart/2005/8/layout/hierarchy1"/>
    <dgm:cxn modelId="{4C52E47D-E5B5-4BA0-A4BC-729C8695EE5D}" type="presParOf" srcId="{0D80E4F0-6485-48E9-B04D-0977294FEE22}" destId="{C6574032-9110-4083-B90A-83D8F4DA2576}" srcOrd="0" destOrd="0" presId="urn:microsoft.com/office/officeart/2005/8/layout/hierarchy1"/>
    <dgm:cxn modelId="{61C2EE1E-965B-46B3-9E2D-D6A2247C7CB0}" type="presParOf" srcId="{0D80E4F0-6485-48E9-B04D-0977294FEE22}" destId="{B494A3CF-C126-404E-93EF-C7BEE07DEAF3}" srcOrd="1" destOrd="0" presId="urn:microsoft.com/office/officeart/2005/8/layout/hierarchy1"/>
    <dgm:cxn modelId="{6528A35D-D37A-4A31-98F5-A964009B14F5}" type="presParOf" srcId="{81D2B9F1-3957-436E-9760-D26968A2E6F4}" destId="{C7C1823A-20DF-487C-8976-C66C54B847F0}" srcOrd="1" destOrd="0" presId="urn:microsoft.com/office/officeart/2005/8/layout/hierarchy1"/>
    <dgm:cxn modelId="{2B63C43C-9CFF-48A7-95B9-055479D549EE}" type="presParOf" srcId="{82864BF8-9616-49F6-AA36-1D46D3092797}" destId="{A8D7A39B-ABDB-4D8B-ADD6-8B08F8A24C3B}" srcOrd="2" destOrd="0" presId="urn:microsoft.com/office/officeart/2005/8/layout/hierarchy1"/>
    <dgm:cxn modelId="{F7A1FDF4-25C8-4508-92C1-12D250354764}" type="presParOf" srcId="{82864BF8-9616-49F6-AA36-1D46D3092797}" destId="{BAA49F44-E06C-457D-831D-5E5464568E98}" srcOrd="3" destOrd="0" presId="urn:microsoft.com/office/officeart/2005/8/layout/hierarchy1"/>
    <dgm:cxn modelId="{091397DC-8995-4454-9A8A-8A2539AE83E3}" type="presParOf" srcId="{BAA49F44-E06C-457D-831D-5E5464568E98}" destId="{026531F4-9A5A-4793-ADC8-5D5C9197109B}" srcOrd="0" destOrd="0" presId="urn:microsoft.com/office/officeart/2005/8/layout/hierarchy1"/>
    <dgm:cxn modelId="{AC03BE3C-6BDE-476E-A7F2-D91C9A9388D8}" type="presParOf" srcId="{026531F4-9A5A-4793-ADC8-5D5C9197109B}" destId="{623DED49-BF51-408D-AA57-2A496BBFDE3E}" srcOrd="0" destOrd="0" presId="urn:microsoft.com/office/officeart/2005/8/layout/hierarchy1"/>
    <dgm:cxn modelId="{F66E03D1-FBD0-45AA-AA25-DADCAEE4C231}" type="presParOf" srcId="{026531F4-9A5A-4793-ADC8-5D5C9197109B}" destId="{8FEAE2C5-3124-4B4D-AA31-659F25F01B12}" srcOrd="1" destOrd="0" presId="urn:microsoft.com/office/officeart/2005/8/layout/hierarchy1"/>
    <dgm:cxn modelId="{A6A07279-B72F-44E8-8924-C90103F533D9}" type="presParOf" srcId="{BAA49F44-E06C-457D-831D-5E5464568E98}" destId="{D51633E6-8696-4003-803A-46C496AD0B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96A8E-810B-4728-B153-E99D7027BC45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25D0AD0-EED5-48B8-96F3-E69D2C1EA908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обычно локализуются между С6–С7 шейными и Тh1 грудным позвонками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0A373BF-5B28-41E4-A64D-F80078908C56}" type="parTrans" cxnId="{0B1B8EC6-5512-4F8E-A5F0-0893D4B8C944}">
      <dgm:prSet/>
      <dgm:spPr/>
      <dgm:t>
        <a:bodyPr/>
        <a:lstStyle/>
        <a:p>
          <a:endParaRPr lang="ru-RU"/>
        </a:p>
      </dgm:t>
    </dgm:pt>
    <dgm:pt modelId="{DBD4A41E-E8A7-45FE-ADB6-8814892178C4}" type="sibTrans" cxnId="{0B1B8EC6-5512-4F8E-A5F0-0893D4B8C944}">
      <dgm:prSet/>
      <dgm:spPr/>
      <dgm:t>
        <a:bodyPr/>
        <a:lstStyle/>
        <a:p>
          <a:endParaRPr lang="ru-RU"/>
        </a:p>
      </dgm:t>
    </dgm:pt>
    <dgm:pt modelId="{A6A1DED7-F088-408D-9D0D-0149CFFDA088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реже — в нижнем грудном и поясничном отделах при экстракциях плода за тазовый конец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65912BC-2193-4AF9-8FC9-F705CB1D28C4}" type="parTrans" cxnId="{4D9B6D32-6C1C-480C-889E-5AE0ECE4B2EB}">
      <dgm:prSet/>
      <dgm:spPr/>
      <dgm:t>
        <a:bodyPr/>
        <a:lstStyle/>
        <a:p>
          <a:endParaRPr lang="ru-RU"/>
        </a:p>
      </dgm:t>
    </dgm:pt>
    <dgm:pt modelId="{42CBA1AE-8596-4ECB-AE08-B3FFF0D2E9A0}" type="sibTrans" cxnId="{4D9B6D32-6C1C-480C-889E-5AE0ECE4B2EB}">
      <dgm:prSet/>
      <dgm:spPr/>
      <dgm:t>
        <a:bodyPr/>
        <a:lstStyle/>
        <a:p>
          <a:endParaRPr lang="ru-RU"/>
        </a:p>
      </dgm:t>
    </dgm:pt>
    <dgm:pt modelId="{ACB024B9-23B7-41F2-870F-F90143A1DFDF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При травме позвоночника обнаруживаются отрывы частей позвонков, кровоизлияния в межпозвоночные диски, в хрящевые эпифизы, в переднюю продольную связку и в мышцы по ходу позвоночника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0334FDA-2E4D-4127-B552-3CCAEDB7099D}" type="parTrans" cxnId="{A3385FEF-6797-46B2-A614-C71C6804E25B}">
      <dgm:prSet/>
      <dgm:spPr/>
      <dgm:t>
        <a:bodyPr/>
        <a:lstStyle/>
        <a:p>
          <a:endParaRPr lang="ru-RU"/>
        </a:p>
      </dgm:t>
    </dgm:pt>
    <dgm:pt modelId="{977AE21A-8219-4391-AEAB-18EB3BD2EB5A}" type="sibTrans" cxnId="{A3385FEF-6797-46B2-A614-C71C6804E25B}">
      <dgm:prSet/>
      <dgm:spPr/>
      <dgm:t>
        <a:bodyPr/>
        <a:lstStyle/>
        <a:p>
          <a:endParaRPr lang="ru-RU"/>
        </a:p>
      </dgm:t>
    </dgm:pt>
    <dgm:pt modelId="{D1CBDB42-0942-4798-839D-B1755466D3CD}" type="pres">
      <dgm:prSet presAssocID="{7BA96A8E-810B-4728-B153-E99D7027B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58417-6D67-4006-AC69-073D529EE942}" type="pres">
      <dgm:prSet presAssocID="{F25D0AD0-EED5-48B8-96F3-E69D2C1EA908}" presName="linNode" presStyleCnt="0"/>
      <dgm:spPr/>
    </dgm:pt>
    <dgm:pt modelId="{2C1B4A62-FE48-4914-B445-7B0F09CB0C10}" type="pres">
      <dgm:prSet presAssocID="{F25D0AD0-EED5-48B8-96F3-E69D2C1EA908}" presName="parentText" presStyleLbl="node1" presStyleIdx="0" presStyleCnt="3" custScaleX="158799" custScaleY="37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0F3FC-CDF9-48D9-93A7-E9BEB74A8932}" type="pres">
      <dgm:prSet presAssocID="{DBD4A41E-E8A7-45FE-ADB6-8814892178C4}" presName="sp" presStyleCnt="0"/>
      <dgm:spPr/>
    </dgm:pt>
    <dgm:pt modelId="{C57038EC-47C5-4D32-AB5A-A484A8EBDB1B}" type="pres">
      <dgm:prSet presAssocID="{A6A1DED7-F088-408D-9D0D-0149CFFDA088}" presName="linNode" presStyleCnt="0"/>
      <dgm:spPr/>
    </dgm:pt>
    <dgm:pt modelId="{8A62CE73-C974-4C11-BEF6-C744DFAA5641}" type="pres">
      <dgm:prSet presAssocID="{A6A1DED7-F088-408D-9D0D-0149CFFDA088}" presName="parentText" presStyleLbl="node1" presStyleIdx="1" presStyleCnt="3" custScaleX="277778" custScaleY="414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85C6B-A0DD-40FA-810C-63102F511F40}" type="pres">
      <dgm:prSet presAssocID="{42CBA1AE-8596-4ECB-AE08-B3FFF0D2E9A0}" presName="sp" presStyleCnt="0"/>
      <dgm:spPr/>
    </dgm:pt>
    <dgm:pt modelId="{2622B935-2112-427E-B1CB-7B72BC789AD9}" type="pres">
      <dgm:prSet presAssocID="{ACB024B9-23B7-41F2-870F-F90143A1DFDF}" presName="linNode" presStyleCnt="0"/>
      <dgm:spPr/>
    </dgm:pt>
    <dgm:pt modelId="{CF7F3454-2AD4-4BD5-A1C0-A29172606F62}" type="pres">
      <dgm:prSet presAssocID="{ACB024B9-23B7-41F2-870F-F90143A1DFDF}" presName="parentText" presStyleLbl="node1" presStyleIdx="2" presStyleCnt="3" custScaleX="277778" custScaleY="46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85FEF-6797-46B2-A614-C71C6804E25B}" srcId="{7BA96A8E-810B-4728-B153-E99D7027BC45}" destId="{ACB024B9-23B7-41F2-870F-F90143A1DFDF}" srcOrd="2" destOrd="0" parTransId="{00334FDA-2E4D-4127-B552-3CCAEDB7099D}" sibTransId="{977AE21A-8219-4391-AEAB-18EB3BD2EB5A}"/>
    <dgm:cxn modelId="{CFD6021B-C160-42D0-9011-A51B6F5AF9AD}" type="presOf" srcId="{7BA96A8E-810B-4728-B153-E99D7027BC45}" destId="{D1CBDB42-0942-4798-839D-B1755466D3CD}" srcOrd="0" destOrd="0" presId="urn:microsoft.com/office/officeart/2005/8/layout/vList5"/>
    <dgm:cxn modelId="{4D9B6D32-6C1C-480C-889E-5AE0ECE4B2EB}" srcId="{7BA96A8E-810B-4728-B153-E99D7027BC45}" destId="{A6A1DED7-F088-408D-9D0D-0149CFFDA088}" srcOrd="1" destOrd="0" parTransId="{065912BC-2193-4AF9-8FC9-F705CB1D28C4}" sibTransId="{42CBA1AE-8596-4ECB-AE08-B3FFF0D2E9A0}"/>
    <dgm:cxn modelId="{E314416E-5060-4DEF-89F0-2B1DCFB40609}" type="presOf" srcId="{F25D0AD0-EED5-48B8-96F3-E69D2C1EA908}" destId="{2C1B4A62-FE48-4914-B445-7B0F09CB0C10}" srcOrd="0" destOrd="0" presId="urn:microsoft.com/office/officeart/2005/8/layout/vList5"/>
    <dgm:cxn modelId="{0B1B8EC6-5512-4F8E-A5F0-0893D4B8C944}" srcId="{7BA96A8E-810B-4728-B153-E99D7027BC45}" destId="{F25D0AD0-EED5-48B8-96F3-E69D2C1EA908}" srcOrd="0" destOrd="0" parTransId="{40A373BF-5B28-41E4-A64D-F80078908C56}" sibTransId="{DBD4A41E-E8A7-45FE-ADB6-8814892178C4}"/>
    <dgm:cxn modelId="{AFABF88B-B7A6-4F4F-8FB0-AF328A83A20E}" type="presOf" srcId="{A6A1DED7-F088-408D-9D0D-0149CFFDA088}" destId="{8A62CE73-C974-4C11-BEF6-C744DFAA5641}" srcOrd="0" destOrd="0" presId="urn:microsoft.com/office/officeart/2005/8/layout/vList5"/>
    <dgm:cxn modelId="{FFB77359-BA8A-4338-83DD-810D96AAE153}" type="presOf" srcId="{ACB024B9-23B7-41F2-870F-F90143A1DFDF}" destId="{CF7F3454-2AD4-4BD5-A1C0-A29172606F62}" srcOrd="0" destOrd="0" presId="urn:microsoft.com/office/officeart/2005/8/layout/vList5"/>
    <dgm:cxn modelId="{F4C9A957-B047-4062-BC20-D586C31757B6}" type="presParOf" srcId="{D1CBDB42-0942-4798-839D-B1755466D3CD}" destId="{EDB58417-6D67-4006-AC69-073D529EE942}" srcOrd="0" destOrd="0" presId="urn:microsoft.com/office/officeart/2005/8/layout/vList5"/>
    <dgm:cxn modelId="{AC232824-EB7F-451A-A43C-55B4D258AEBC}" type="presParOf" srcId="{EDB58417-6D67-4006-AC69-073D529EE942}" destId="{2C1B4A62-FE48-4914-B445-7B0F09CB0C10}" srcOrd="0" destOrd="0" presId="urn:microsoft.com/office/officeart/2005/8/layout/vList5"/>
    <dgm:cxn modelId="{E0E9EDD8-4697-4A60-830F-DA1EE3192F2E}" type="presParOf" srcId="{D1CBDB42-0942-4798-839D-B1755466D3CD}" destId="{EC10F3FC-CDF9-48D9-93A7-E9BEB74A8932}" srcOrd="1" destOrd="0" presId="urn:microsoft.com/office/officeart/2005/8/layout/vList5"/>
    <dgm:cxn modelId="{E9782A5D-8258-4417-88C8-69151EC12B79}" type="presParOf" srcId="{D1CBDB42-0942-4798-839D-B1755466D3CD}" destId="{C57038EC-47C5-4D32-AB5A-A484A8EBDB1B}" srcOrd="2" destOrd="0" presId="urn:microsoft.com/office/officeart/2005/8/layout/vList5"/>
    <dgm:cxn modelId="{085B7601-58ED-4AB4-917F-37774AD4E80A}" type="presParOf" srcId="{C57038EC-47C5-4D32-AB5A-A484A8EBDB1B}" destId="{8A62CE73-C974-4C11-BEF6-C744DFAA5641}" srcOrd="0" destOrd="0" presId="urn:microsoft.com/office/officeart/2005/8/layout/vList5"/>
    <dgm:cxn modelId="{86842BBB-6A9F-400B-BC66-FA6CCBF080F8}" type="presParOf" srcId="{D1CBDB42-0942-4798-839D-B1755466D3CD}" destId="{FDA85C6B-A0DD-40FA-810C-63102F511F40}" srcOrd="3" destOrd="0" presId="urn:microsoft.com/office/officeart/2005/8/layout/vList5"/>
    <dgm:cxn modelId="{0DC53CEB-624E-4C7C-ADE4-8D4C064D8B67}" type="presParOf" srcId="{D1CBDB42-0942-4798-839D-B1755466D3CD}" destId="{2622B935-2112-427E-B1CB-7B72BC789AD9}" srcOrd="4" destOrd="0" presId="urn:microsoft.com/office/officeart/2005/8/layout/vList5"/>
    <dgm:cxn modelId="{084428DF-C603-463F-A130-D9EBA5F64A1B}" type="presParOf" srcId="{2622B935-2112-427E-B1CB-7B72BC789AD9}" destId="{CF7F3454-2AD4-4BD5-A1C0-A29172606F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061E9-6E5A-42C8-93A8-96345A2C0E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7B04F-406B-4DEB-A21C-BFA4C6D51F06}">
      <dgm:prSet custT="1"/>
      <dgm:spPr>
        <a:noFill/>
      </dgm:spPr>
      <dgm:t>
        <a:bodyPr/>
        <a:lstStyle/>
        <a:p>
          <a:pPr algn="ctr" rtl="0"/>
          <a:r>
            <a: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Перелом плечевой кости</a:t>
          </a:r>
          <a:endParaRPr lang="ru-RU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2057F9-41A2-4C10-8EBB-AB0847398A09}" type="parTrans" cxnId="{184B831C-1955-46F7-8787-3E903527120A}">
      <dgm:prSet/>
      <dgm:spPr/>
      <dgm:t>
        <a:bodyPr/>
        <a:lstStyle/>
        <a:p>
          <a:endParaRPr lang="ru-RU"/>
        </a:p>
      </dgm:t>
    </dgm:pt>
    <dgm:pt modelId="{5768F491-A8C7-46D4-808B-2297E0DB9F81}" type="sibTrans" cxnId="{184B831C-1955-46F7-8787-3E903527120A}">
      <dgm:prSet/>
      <dgm:spPr/>
      <dgm:t>
        <a:bodyPr/>
        <a:lstStyle/>
        <a:p>
          <a:endParaRPr lang="ru-RU"/>
        </a:p>
      </dgm:t>
    </dgm:pt>
    <dgm:pt modelId="{D02A14F4-6EAA-4271-85A5-75737B36FD45}" type="pres">
      <dgm:prSet presAssocID="{2FA061E9-6E5A-42C8-93A8-96345A2C0E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FC6DE-E556-40F9-8B02-CA3901011B70}" type="pres">
      <dgm:prSet presAssocID="{8FA7B04F-406B-4DEB-A21C-BFA4C6D51F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B4979-CA28-4B83-B3A0-EC09E410CEAE}" type="presOf" srcId="{2FA061E9-6E5A-42C8-93A8-96345A2C0E07}" destId="{D02A14F4-6EAA-4271-85A5-75737B36FD45}" srcOrd="0" destOrd="0" presId="urn:microsoft.com/office/officeart/2005/8/layout/vList2"/>
    <dgm:cxn modelId="{C8F54BD3-8A3F-401E-B9B2-4D32D4E03EC4}" type="presOf" srcId="{8FA7B04F-406B-4DEB-A21C-BFA4C6D51F06}" destId="{ED6FC6DE-E556-40F9-8B02-CA3901011B70}" srcOrd="0" destOrd="0" presId="urn:microsoft.com/office/officeart/2005/8/layout/vList2"/>
    <dgm:cxn modelId="{184B831C-1955-46F7-8787-3E903527120A}" srcId="{2FA061E9-6E5A-42C8-93A8-96345A2C0E07}" destId="{8FA7B04F-406B-4DEB-A21C-BFA4C6D51F06}" srcOrd="0" destOrd="0" parTransId="{242057F9-41A2-4C10-8EBB-AB0847398A09}" sibTransId="{5768F491-A8C7-46D4-808B-2297E0DB9F81}"/>
    <dgm:cxn modelId="{22D967B7-1571-45D2-BD16-78B11AC5CF8F}" type="presParOf" srcId="{D02A14F4-6EAA-4271-85A5-75737B36FD45}" destId="{ED6FC6DE-E556-40F9-8B02-CA3901011B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AA3591-2B3D-4EE7-8D1C-C5FDB3DE609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DC250C-8F6A-4941-A5CC-46E4ECB79DA7}">
      <dgm:prSet custT="1"/>
      <dgm:spPr>
        <a:noFill/>
        <a:ln w="3175">
          <a:noFill/>
        </a:ln>
      </dgm:spPr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Возникают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вследствие ручного пособия при родах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9AFBEE6-488C-40BB-BED9-B3B9B1CC7F64}" type="parTrans" cxnId="{1C06490D-029D-4190-B457-5528C20E179F}">
      <dgm:prSet/>
      <dgm:spPr/>
      <dgm:t>
        <a:bodyPr/>
        <a:lstStyle/>
        <a:p>
          <a:endParaRPr lang="ru-RU"/>
        </a:p>
      </dgm:t>
    </dgm:pt>
    <dgm:pt modelId="{247C651D-C681-4E6C-961F-FF85BEAEE75A}" type="sibTrans" cxnId="{1C06490D-029D-4190-B457-5528C20E179F}">
      <dgm:prSet/>
      <dgm:spPr/>
      <dgm:t>
        <a:bodyPr/>
        <a:lstStyle/>
        <a:p>
          <a:endParaRPr lang="ru-RU"/>
        </a:p>
      </dgm:t>
    </dgm:pt>
    <dgm:pt modelId="{2A92DF8A-D1E2-4A12-9D7D-BBE81C74D765}">
      <dgm:prSet custT="1"/>
      <dgm:spPr>
        <a:noFill/>
        <a:ln w="3175">
          <a:noFill/>
        </a:ln>
      </dgm:spPr>
      <dgm:t>
        <a:bodyPr/>
        <a:lstStyle/>
        <a:p>
          <a:pPr algn="just" rtl="0"/>
          <a:r>
            <a:rPr lang="ru-RU" sz="2000" dirty="0" smtClean="0">
              <a:latin typeface="Arial" pitchFamily="34" charset="0"/>
              <a:cs typeface="Arial" pitchFamily="34" charset="0"/>
            </a:rPr>
            <a:t>При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диафизарных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переломах плечевой кости имеется        полное отсутствие движений в травмированной руке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639EB45-21C5-4A1A-8DFD-BBEA84191FC3}" type="parTrans" cxnId="{D37F2BFC-C137-4475-B496-34FC8D21E70E}">
      <dgm:prSet/>
      <dgm:spPr/>
      <dgm:t>
        <a:bodyPr/>
        <a:lstStyle/>
        <a:p>
          <a:endParaRPr lang="ru-RU"/>
        </a:p>
      </dgm:t>
    </dgm:pt>
    <dgm:pt modelId="{3D36B6FE-BC92-4D47-8761-C5F82165EBC0}" type="sibTrans" cxnId="{D37F2BFC-C137-4475-B496-34FC8D21E70E}">
      <dgm:prSet/>
      <dgm:spPr/>
      <dgm:t>
        <a:bodyPr/>
        <a:lstStyle/>
        <a:p>
          <a:endParaRPr lang="ru-RU"/>
        </a:p>
      </dgm:t>
    </dgm:pt>
    <dgm:pt modelId="{76402DB4-0A38-48DC-8736-7F9FB0FF208F}">
      <dgm:prSet custT="1"/>
      <dgm:spPr>
        <a:noFill/>
        <a:ln w="3175">
          <a:noFill/>
        </a:ln>
      </dgm:spPr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Переломы диафиза удается диагностировать непосредственно после рождения по угловой деформации и отсутствию активных движений в конечности.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E2FB8C2-BD20-4934-B8CD-4A88F5ABA8E8}" type="parTrans" cxnId="{960C513F-6A50-43E4-9BE9-77601BA2A3F9}">
      <dgm:prSet/>
      <dgm:spPr/>
      <dgm:t>
        <a:bodyPr/>
        <a:lstStyle/>
        <a:p>
          <a:endParaRPr lang="ru-RU"/>
        </a:p>
      </dgm:t>
    </dgm:pt>
    <dgm:pt modelId="{7FDE8DE0-C51A-437E-AC64-19CAEC1D343A}" type="sibTrans" cxnId="{960C513F-6A50-43E4-9BE9-77601BA2A3F9}">
      <dgm:prSet/>
      <dgm:spPr/>
      <dgm:t>
        <a:bodyPr/>
        <a:lstStyle/>
        <a:p>
          <a:endParaRPr lang="ru-RU"/>
        </a:p>
      </dgm:t>
    </dgm:pt>
    <dgm:pt modelId="{4A8D7C58-96A1-47E8-B21D-B4DE492A95E5}">
      <dgm:prSet custT="1"/>
      <dgm:spPr>
        <a:noFill/>
        <a:ln w="3175">
          <a:noFill/>
        </a:ln>
      </dgm:spPr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Отмечается патологическая подвижность на уровне перелома, травматическая припухлость и крепитация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48D908B-C2F6-4A8D-93FA-6F1A61EE7D78}" type="parTrans" cxnId="{03490B12-5CC5-4969-91D2-11B4D240AD4B}">
      <dgm:prSet/>
      <dgm:spPr/>
      <dgm:t>
        <a:bodyPr/>
        <a:lstStyle/>
        <a:p>
          <a:endParaRPr lang="ru-RU"/>
        </a:p>
      </dgm:t>
    </dgm:pt>
    <dgm:pt modelId="{C515E62B-A799-4F2F-BE05-82DE17ABCFD6}" type="sibTrans" cxnId="{03490B12-5CC5-4969-91D2-11B4D240AD4B}">
      <dgm:prSet/>
      <dgm:spPr/>
      <dgm:t>
        <a:bodyPr/>
        <a:lstStyle/>
        <a:p>
          <a:endParaRPr lang="ru-RU"/>
        </a:p>
      </dgm:t>
    </dgm:pt>
    <dgm:pt modelId="{7A37E366-C52C-4D92-8BA8-92D42F0FFA06}" type="pres">
      <dgm:prSet presAssocID="{DDAA3591-2B3D-4EE7-8D1C-C5FDB3DE60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40F01-B9FB-433C-8ED5-4FAC08512A3E}" type="pres">
      <dgm:prSet presAssocID="{13DC250C-8F6A-4941-A5CC-46E4ECB79DA7}" presName="parentText" presStyleLbl="node1" presStyleIdx="0" presStyleCnt="4" custScaleY="68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EF093-1DB1-4D0D-9D78-931F5BC5C059}" type="pres">
      <dgm:prSet presAssocID="{247C651D-C681-4E6C-961F-FF85BEAEE75A}" presName="spacer" presStyleCnt="0"/>
      <dgm:spPr/>
    </dgm:pt>
    <dgm:pt modelId="{CB4A6EAD-D7DA-44A0-BCDD-9B36756084D1}" type="pres">
      <dgm:prSet presAssocID="{2A92DF8A-D1E2-4A12-9D7D-BBE81C74D7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A79E5-F74E-44B4-97FC-8B7D9490B3F5}" type="pres">
      <dgm:prSet presAssocID="{3D36B6FE-BC92-4D47-8761-C5F82165EBC0}" presName="spacer" presStyleCnt="0"/>
      <dgm:spPr/>
    </dgm:pt>
    <dgm:pt modelId="{51EC874D-4EEC-49E8-97E7-02D9EBB71BFD}" type="pres">
      <dgm:prSet presAssocID="{76402DB4-0A38-48DC-8736-7F9FB0FF208F}" presName="parentText" presStyleLbl="node1" presStyleIdx="2" presStyleCnt="4" custLinFactNeighborY="-15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97A95-D10D-433E-BC11-B294B233E858}" type="pres">
      <dgm:prSet presAssocID="{7FDE8DE0-C51A-437E-AC64-19CAEC1D343A}" presName="spacer" presStyleCnt="0"/>
      <dgm:spPr/>
    </dgm:pt>
    <dgm:pt modelId="{3C718975-7039-4B23-AA46-BC29C8767FE3}" type="pres">
      <dgm:prSet presAssocID="{4A8D7C58-96A1-47E8-B21D-B4DE492A95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97C75-4514-4C83-BC34-3D1B1D7D5335}" type="presOf" srcId="{76402DB4-0A38-48DC-8736-7F9FB0FF208F}" destId="{51EC874D-4EEC-49E8-97E7-02D9EBB71BFD}" srcOrd="0" destOrd="0" presId="urn:microsoft.com/office/officeart/2005/8/layout/vList2"/>
    <dgm:cxn modelId="{858A00CC-2FE2-4961-8F92-8C4154256211}" type="presOf" srcId="{4A8D7C58-96A1-47E8-B21D-B4DE492A95E5}" destId="{3C718975-7039-4B23-AA46-BC29C8767FE3}" srcOrd="0" destOrd="0" presId="urn:microsoft.com/office/officeart/2005/8/layout/vList2"/>
    <dgm:cxn modelId="{0A2CA918-46E3-4161-BB1D-BA0D008B0B9D}" type="presOf" srcId="{13DC250C-8F6A-4941-A5CC-46E4ECB79DA7}" destId="{5DC40F01-B9FB-433C-8ED5-4FAC08512A3E}" srcOrd="0" destOrd="0" presId="urn:microsoft.com/office/officeart/2005/8/layout/vList2"/>
    <dgm:cxn modelId="{960C513F-6A50-43E4-9BE9-77601BA2A3F9}" srcId="{DDAA3591-2B3D-4EE7-8D1C-C5FDB3DE609A}" destId="{76402DB4-0A38-48DC-8736-7F9FB0FF208F}" srcOrd="2" destOrd="0" parTransId="{AE2FB8C2-BD20-4934-B8CD-4A88F5ABA8E8}" sibTransId="{7FDE8DE0-C51A-437E-AC64-19CAEC1D343A}"/>
    <dgm:cxn modelId="{03490B12-5CC5-4969-91D2-11B4D240AD4B}" srcId="{DDAA3591-2B3D-4EE7-8D1C-C5FDB3DE609A}" destId="{4A8D7C58-96A1-47E8-B21D-B4DE492A95E5}" srcOrd="3" destOrd="0" parTransId="{948D908B-C2F6-4A8D-93FA-6F1A61EE7D78}" sibTransId="{C515E62B-A799-4F2F-BE05-82DE17ABCFD6}"/>
    <dgm:cxn modelId="{1C06490D-029D-4190-B457-5528C20E179F}" srcId="{DDAA3591-2B3D-4EE7-8D1C-C5FDB3DE609A}" destId="{13DC250C-8F6A-4941-A5CC-46E4ECB79DA7}" srcOrd="0" destOrd="0" parTransId="{89AFBEE6-488C-40BB-BED9-B3B9B1CC7F64}" sibTransId="{247C651D-C681-4E6C-961F-FF85BEAEE75A}"/>
    <dgm:cxn modelId="{1FDF88E6-CEC3-421A-8ABA-4911F52070E8}" type="presOf" srcId="{2A92DF8A-D1E2-4A12-9D7D-BBE81C74D765}" destId="{CB4A6EAD-D7DA-44A0-BCDD-9B36756084D1}" srcOrd="0" destOrd="0" presId="urn:microsoft.com/office/officeart/2005/8/layout/vList2"/>
    <dgm:cxn modelId="{8C034465-B0D9-4E1B-9E50-5C7220468FBD}" type="presOf" srcId="{DDAA3591-2B3D-4EE7-8D1C-C5FDB3DE609A}" destId="{7A37E366-C52C-4D92-8BA8-92D42F0FFA06}" srcOrd="0" destOrd="0" presId="urn:microsoft.com/office/officeart/2005/8/layout/vList2"/>
    <dgm:cxn modelId="{D37F2BFC-C137-4475-B496-34FC8D21E70E}" srcId="{DDAA3591-2B3D-4EE7-8D1C-C5FDB3DE609A}" destId="{2A92DF8A-D1E2-4A12-9D7D-BBE81C74D765}" srcOrd="1" destOrd="0" parTransId="{0639EB45-21C5-4A1A-8DFD-BBEA84191FC3}" sibTransId="{3D36B6FE-BC92-4D47-8761-C5F82165EBC0}"/>
    <dgm:cxn modelId="{61EC3EB9-0618-4892-897A-B883FBBB5B54}" type="presParOf" srcId="{7A37E366-C52C-4D92-8BA8-92D42F0FFA06}" destId="{5DC40F01-B9FB-433C-8ED5-4FAC08512A3E}" srcOrd="0" destOrd="0" presId="urn:microsoft.com/office/officeart/2005/8/layout/vList2"/>
    <dgm:cxn modelId="{BC856B36-1E53-49FC-8133-4F389A10F8BE}" type="presParOf" srcId="{7A37E366-C52C-4D92-8BA8-92D42F0FFA06}" destId="{00CEF093-1DB1-4D0D-9D78-931F5BC5C059}" srcOrd="1" destOrd="0" presId="urn:microsoft.com/office/officeart/2005/8/layout/vList2"/>
    <dgm:cxn modelId="{6419F0F4-27CA-49C0-903E-5BC7E8707215}" type="presParOf" srcId="{7A37E366-C52C-4D92-8BA8-92D42F0FFA06}" destId="{CB4A6EAD-D7DA-44A0-BCDD-9B36756084D1}" srcOrd="2" destOrd="0" presId="urn:microsoft.com/office/officeart/2005/8/layout/vList2"/>
    <dgm:cxn modelId="{45678104-DC63-4CFA-B702-E182F930D4F7}" type="presParOf" srcId="{7A37E366-C52C-4D92-8BA8-92D42F0FFA06}" destId="{0B3A79E5-F74E-44B4-97FC-8B7D9490B3F5}" srcOrd="3" destOrd="0" presId="urn:microsoft.com/office/officeart/2005/8/layout/vList2"/>
    <dgm:cxn modelId="{961FA855-8B94-4549-B919-974130BF406D}" type="presParOf" srcId="{7A37E366-C52C-4D92-8BA8-92D42F0FFA06}" destId="{51EC874D-4EEC-49E8-97E7-02D9EBB71BFD}" srcOrd="4" destOrd="0" presId="urn:microsoft.com/office/officeart/2005/8/layout/vList2"/>
    <dgm:cxn modelId="{CF2C1D18-0EB7-4934-B6D0-BC360EAFA186}" type="presParOf" srcId="{7A37E366-C52C-4D92-8BA8-92D42F0FFA06}" destId="{D7297A95-D10D-433E-BC11-B294B233E858}" srcOrd="5" destOrd="0" presId="urn:microsoft.com/office/officeart/2005/8/layout/vList2"/>
    <dgm:cxn modelId="{E596FFC9-0022-4ACB-BBB6-08E137B12FD1}" type="presParOf" srcId="{7A37E366-C52C-4D92-8BA8-92D42F0FFA06}" destId="{3C718975-7039-4B23-AA46-BC29C8767F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7A39B-ABDB-4D8B-ADD6-8B08F8A24C3B}">
      <dsp:nvSpPr>
        <dsp:cNvPr id="0" name=""/>
        <dsp:cNvSpPr/>
      </dsp:nvSpPr>
      <dsp:spPr>
        <a:xfrm>
          <a:off x="2745591" y="726126"/>
          <a:ext cx="997819" cy="54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69"/>
              </a:lnTo>
              <a:lnTo>
                <a:pt x="997819" y="416869"/>
              </a:lnTo>
              <a:lnTo>
                <a:pt x="997819" y="54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CE55C-0D00-4CAF-A8B8-DCADCE54E5C4}">
      <dsp:nvSpPr>
        <dsp:cNvPr id="0" name=""/>
        <dsp:cNvSpPr/>
      </dsp:nvSpPr>
      <dsp:spPr>
        <a:xfrm>
          <a:off x="1702690" y="726126"/>
          <a:ext cx="1042900" cy="543922"/>
        </a:xfrm>
        <a:custGeom>
          <a:avLst/>
          <a:gdLst/>
          <a:ahLst/>
          <a:cxnLst/>
          <a:rect l="0" t="0" r="0" b="0"/>
          <a:pathLst>
            <a:path>
              <a:moveTo>
                <a:pt x="1042900" y="0"/>
              </a:moveTo>
              <a:lnTo>
                <a:pt x="1042900" y="416869"/>
              </a:lnTo>
              <a:lnTo>
                <a:pt x="0" y="416869"/>
              </a:lnTo>
              <a:lnTo>
                <a:pt x="0" y="54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5B76-135F-4CB5-829C-3D0E83347FFC}">
      <dsp:nvSpPr>
        <dsp:cNvPr id="0" name=""/>
        <dsp:cNvSpPr/>
      </dsp:nvSpPr>
      <dsp:spPr>
        <a:xfrm>
          <a:off x="2059847" y="-144768"/>
          <a:ext cx="1371486" cy="870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F52A0-3F90-4861-9255-BB71A2ED2E95}">
      <dsp:nvSpPr>
        <dsp:cNvPr id="0" name=""/>
        <dsp:cNvSpPr/>
      </dsp:nvSpPr>
      <dsp:spPr>
        <a:xfrm>
          <a:off x="2212235" y="0"/>
          <a:ext cx="1371486" cy="870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Родовая травма</a:t>
          </a:r>
          <a:endParaRPr lang="ru-RU" sz="2300" kern="1200" dirty="0"/>
        </a:p>
      </dsp:txBody>
      <dsp:txXfrm>
        <a:off x="2237743" y="25508"/>
        <a:ext cx="1320470" cy="819878"/>
      </dsp:txXfrm>
    </dsp:sp>
    <dsp:sp modelId="{C6574032-9110-4083-B90A-83D8F4DA2576}">
      <dsp:nvSpPr>
        <dsp:cNvPr id="0" name=""/>
        <dsp:cNvSpPr/>
      </dsp:nvSpPr>
      <dsp:spPr>
        <a:xfrm>
          <a:off x="857258" y="1270049"/>
          <a:ext cx="1690864" cy="870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4A3CF-C126-404E-93EF-C7BEE07DEAF3}">
      <dsp:nvSpPr>
        <dsp:cNvPr id="0" name=""/>
        <dsp:cNvSpPr/>
      </dsp:nvSpPr>
      <dsp:spPr>
        <a:xfrm>
          <a:off x="1009645" y="1414817"/>
          <a:ext cx="1690864" cy="870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спонтанная</a:t>
          </a:r>
          <a:endParaRPr lang="ru-RU" sz="2300" kern="1200" dirty="0"/>
        </a:p>
      </dsp:txBody>
      <dsp:txXfrm>
        <a:off x="1035153" y="1440325"/>
        <a:ext cx="1639848" cy="819878"/>
      </dsp:txXfrm>
    </dsp:sp>
    <dsp:sp modelId="{623DED49-BF51-408D-AA57-2A496BBFDE3E}">
      <dsp:nvSpPr>
        <dsp:cNvPr id="0" name=""/>
        <dsp:cNvSpPr/>
      </dsp:nvSpPr>
      <dsp:spPr>
        <a:xfrm>
          <a:off x="2852897" y="1270049"/>
          <a:ext cx="1781026" cy="870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AE2C5-3124-4B4D-AA31-659F25F01B12}">
      <dsp:nvSpPr>
        <dsp:cNvPr id="0" name=""/>
        <dsp:cNvSpPr/>
      </dsp:nvSpPr>
      <dsp:spPr>
        <a:xfrm>
          <a:off x="3005285" y="1414817"/>
          <a:ext cx="1781026" cy="870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акушерская</a:t>
          </a:r>
          <a:endParaRPr lang="ru-RU" sz="2300" kern="1200" dirty="0"/>
        </a:p>
      </dsp:txBody>
      <dsp:txXfrm>
        <a:off x="3030793" y="1440325"/>
        <a:ext cx="1730010" cy="819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B4A62-FE48-4914-B445-7B0F09CB0C10}">
      <dsp:nvSpPr>
        <dsp:cNvPr id="0" name=""/>
        <dsp:cNvSpPr/>
      </dsp:nvSpPr>
      <dsp:spPr>
        <a:xfrm>
          <a:off x="4077" y="727"/>
          <a:ext cx="4778211" cy="15745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обычно локализуются между С6–С7 шейными и Тh1 грудным позвонками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80941" y="77591"/>
        <a:ext cx="4624483" cy="1420848"/>
      </dsp:txXfrm>
    </dsp:sp>
    <dsp:sp modelId="{8A62CE73-C974-4C11-BEF6-C744DFAA5641}">
      <dsp:nvSpPr>
        <dsp:cNvPr id="0" name=""/>
        <dsp:cNvSpPr/>
      </dsp:nvSpPr>
      <dsp:spPr>
        <a:xfrm>
          <a:off x="4077" y="1783081"/>
          <a:ext cx="8350090" cy="17204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реже — в нижнем грудном и поясничном отделах при экстракциях плода за тазовый конец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88064" y="1867068"/>
        <a:ext cx="8182116" cy="1552503"/>
      </dsp:txXfrm>
    </dsp:sp>
    <dsp:sp modelId="{CF7F3454-2AD4-4BD5-A1C0-A29172606F62}">
      <dsp:nvSpPr>
        <dsp:cNvPr id="0" name=""/>
        <dsp:cNvSpPr/>
      </dsp:nvSpPr>
      <dsp:spPr>
        <a:xfrm>
          <a:off x="4077" y="3711336"/>
          <a:ext cx="8350090" cy="19315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При травме позвоночника обнаруживаются отрывы частей позвонков, кровоизлияния в межпозвоночные диски, в хрящевые эпифизы, в переднюю продольную связку и в мышцы по ходу позвоночника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98367" y="3805626"/>
        <a:ext cx="8161510" cy="1742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FC6DE-E556-40F9-8B02-CA3901011B70}">
      <dsp:nvSpPr>
        <dsp:cNvPr id="0" name=""/>
        <dsp:cNvSpPr/>
      </dsp:nvSpPr>
      <dsp:spPr>
        <a:xfrm>
          <a:off x="0" y="1272"/>
          <a:ext cx="8472518" cy="86580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Перелом плечевой кости</a:t>
          </a:r>
          <a:endParaRPr lang="ru-RU" sz="3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265" y="43537"/>
        <a:ext cx="8387988" cy="78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40F01-B9FB-433C-8ED5-4FAC08512A3E}">
      <dsp:nvSpPr>
        <dsp:cNvPr id="0" name=""/>
        <dsp:cNvSpPr/>
      </dsp:nvSpPr>
      <dsp:spPr>
        <a:xfrm>
          <a:off x="0" y="1950"/>
          <a:ext cx="4786346" cy="1113434"/>
        </a:xfrm>
        <a:prstGeom prst="roundRect">
          <a:avLst/>
        </a:prstGeom>
        <a:noFill/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Возникают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вследствие ручного пособия при родах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4353" y="56303"/>
        <a:ext cx="4677640" cy="1004728"/>
      </dsp:txXfrm>
    </dsp:sp>
    <dsp:sp modelId="{CB4A6EAD-D7DA-44A0-BCDD-9B36756084D1}">
      <dsp:nvSpPr>
        <dsp:cNvPr id="0" name=""/>
        <dsp:cNvSpPr/>
      </dsp:nvSpPr>
      <dsp:spPr>
        <a:xfrm>
          <a:off x="0" y="1129701"/>
          <a:ext cx="4786346" cy="1637307"/>
        </a:xfrm>
        <a:prstGeom prst="roundRect">
          <a:avLst/>
        </a:prstGeom>
        <a:noFill/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При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диафизарных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переломах плечевой кости имеется        полное отсутствие движений в травмированной руке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9927" y="1209628"/>
        <a:ext cx="4626492" cy="1477453"/>
      </dsp:txXfrm>
    </dsp:sp>
    <dsp:sp modelId="{51EC874D-4EEC-49E8-97E7-02D9EBB71BFD}">
      <dsp:nvSpPr>
        <dsp:cNvPr id="0" name=""/>
        <dsp:cNvSpPr/>
      </dsp:nvSpPr>
      <dsp:spPr>
        <a:xfrm>
          <a:off x="0" y="2779081"/>
          <a:ext cx="4786346" cy="1637307"/>
        </a:xfrm>
        <a:prstGeom prst="roundRect">
          <a:avLst/>
        </a:prstGeom>
        <a:noFill/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Переломы диафиза удается диагностировать непосредственно после рождения по угловой деформации и отсутствию активных движений в конечности.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9927" y="2859008"/>
        <a:ext cx="4626492" cy="1477453"/>
      </dsp:txXfrm>
    </dsp:sp>
    <dsp:sp modelId="{3C718975-7039-4B23-AA46-BC29C8767FE3}">
      <dsp:nvSpPr>
        <dsp:cNvPr id="0" name=""/>
        <dsp:cNvSpPr/>
      </dsp:nvSpPr>
      <dsp:spPr>
        <a:xfrm>
          <a:off x="0" y="4432947"/>
          <a:ext cx="4786346" cy="1637307"/>
        </a:xfrm>
        <a:prstGeom prst="roundRect">
          <a:avLst/>
        </a:prstGeom>
        <a:noFill/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Отмечается патологическая подвижность на уровне перелома, травматическая припухлость и крепитация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9927" y="4512874"/>
        <a:ext cx="4626492" cy="1477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7424-FB76-44AA-A6BD-B76B278CF69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0F8F-5715-4E4E-8A28-9B0DAE971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59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Наблюдаются 1) вдавленные «переломы» или переломы по типу теннисного мяча (чаще при тазовых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, наложении акушерских щипцов и др.) и 2) трещины (истинные переломы) обычно теменных костей. Переломы можно диагностировать при </a:t>
            </a:r>
            <a:r>
              <a:rPr lang="ru-RU" dirty="0" err="1" smtClean="0"/>
              <a:t>ультрасонографическом</a:t>
            </a:r>
            <a:r>
              <a:rPr lang="ru-RU" dirty="0" smtClean="0"/>
              <a:t> исследовании. Вдавленные переломы редко сопровождаются клиническими проявлениями, имеют тенденцию к спонтанной репозиции или выправляются хирургическим путем. Однако они могут сочетаться с повреждениями </a:t>
            </a:r>
            <a:r>
              <a:rPr lang="ru-RU" dirty="0" err="1" smtClean="0"/>
              <a:t>тентория</a:t>
            </a:r>
            <a:r>
              <a:rPr lang="ru-RU" dirty="0" smtClean="0"/>
              <a:t> и </a:t>
            </a:r>
            <a:r>
              <a:rPr lang="ru-RU" dirty="0" err="1" smtClean="0"/>
              <a:t>субдуральными</a:t>
            </a:r>
            <a:r>
              <a:rPr lang="ru-RU" dirty="0" smtClean="0"/>
              <a:t> кровоизлияниями. При истинных переломах линии трещин идут обычно радиально по ходу свода черепа, то есть перпендикулярно к стреловидному, венечному (при трещинах лобных костей) и </a:t>
            </a:r>
            <a:r>
              <a:rPr lang="ru-RU" dirty="0" err="1" smtClean="0"/>
              <a:t>ламбдовидному</a:t>
            </a:r>
            <a:r>
              <a:rPr lang="ru-RU" dirty="0" smtClean="0"/>
              <a:t> (при трещинах затылочной кости) швам.</a:t>
            </a:r>
          </a:p>
          <a:p>
            <a:r>
              <a:rPr lang="ru-RU" dirty="0" smtClean="0"/>
              <a:t>Встречаются переломы костей челюстно-лицевой области, прежде всего это переломы нижней челюсти, которые ведут к </a:t>
            </a:r>
            <a:r>
              <a:rPr lang="ru-RU" dirty="0" err="1" smtClean="0"/>
              <a:t>микрогнатии</a:t>
            </a:r>
            <a:r>
              <a:rPr lang="ru-RU" dirty="0" smtClean="0"/>
              <a:t>, деформирующему </a:t>
            </a:r>
            <a:r>
              <a:rPr lang="ru-RU" dirty="0" err="1" smtClean="0"/>
              <a:t>остеоартрозу</a:t>
            </a:r>
            <a:r>
              <a:rPr lang="ru-RU" dirty="0" smtClean="0"/>
              <a:t>, нарушениям прикуса и др. В патогенезе этих переломов важная роль принадлежит применению акушерских щипцов (65,9 %), причем с часто неправильным (асимметричным наложением ложек).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Среди костей скелета наиболее часто травмируется ключица, в которой обычно </a:t>
            </a:r>
          </a:p>
          <a:p>
            <a:r>
              <a:rPr lang="ru-RU" dirty="0" smtClean="0"/>
              <a:t>обнаруживаются переломы в средней и наружной трети. Смещения отростков обычно </a:t>
            </a:r>
          </a:p>
          <a:p>
            <a:r>
              <a:rPr lang="ru-RU" dirty="0" smtClean="0"/>
              <a:t>не происходит. Ключица травмируется обычно у крупных плодов при затруднениях при </a:t>
            </a:r>
          </a:p>
          <a:p>
            <a:r>
              <a:rPr lang="ru-RU" dirty="0" smtClean="0"/>
              <a:t>выведении плечиков, при широком плечевом поясе, при неправильном оказании ручного </a:t>
            </a:r>
          </a:p>
          <a:p>
            <a:r>
              <a:rPr lang="ru-RU" dirty="0" smtClean="0"/>
              <a:t>пособия. После рождения головки плечевой пояс должен установиться в прямом размере </a:t>
            </a:r>
          </a:p>
          <a:p>
            <a:r>
              <a:rPr lang="ru-RU" dirty="0" smtClean="0"/>
              <a:t>выхода из таза и первым должно рождаться из-под лонной дуги верхнее (переднее) </a:t>
            </a:r>
          </a:p>
          <a:p>
            <a:r>
              <a:rPr lang="ru-RU" dirty="0" smtClean="0"/>
              <a:t>плечико. При неправильном оказании ручного пособия первым может рождаться заднее </a:t>
            </a:r>
          </a:p>
          <a:p>
            <a:r>
              <a:rPr lang="ru-RU" dirty="0" smtClean="0"/>
              <a:t>плечико, что приводит к переломам ключицы. Чаще переломы наблюдаются в правой </a:t>
            </a:r>
          </a:p>
          <a:p>
            <a:r>
              <a:rPr lang="ru-RU" dirty="0" smtClean="0"/>
              <a:t>ключице, поскольку роды чаще происходят в 1.й позиции, при которой первым должно </a:t>
            </a:r>
          </a:p>
          <a:p>
            <a:r>
              <a:rPr lang="ru-RU" dirty="0" smtClean="0"/>
              <a:t>рождаться правое плечико. Для профилактики переломов ключицы рекомендуется </a:t>
            </a:r>
          </a:p>
          <a:p>
            <a:r>
              <a:rPr lang="ru-RU" dirty="0" smtClean="0"/>
              <a:t>производить </a:t>
            </a:r>
            <a:r>
              <a:rPr lang="ru-RU" dirty="0" err="1" smtClean="0"/>
              <a:t>перинеотомию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родов на плод действуют разнонаправленные силы: с одной стороны — давление дна и стенок (тела) матки, продвигающие плод по родовому канал} с другой — мягкие и костные части родового канала, препятствующие продвижению плода. Определённое значение имеют активные движения самого плода или их имитация при акушерской помощи.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головном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продвигаясь в полости малого таза, голова совершает поворот («ввинчивается в таз») и подвергается конфигурации. При этом происходит смещение костей черепа относительно друг друга, и голова принимает форму, облегчающую прохождение её по родовому каналу.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Решающее значение при этом имеют скорость деформации черепа и её выраженность. Если конфигурация совершается в определённых пределах и не слишком быстро, повреждение не возникает. В противном случае образуются разрывы швов, переломы костей черепа, разрывы вен. В патогенезе наиболее частой внутричерепной родовой травмы — разрыва намёта мозжечка - главную роль играет «ввинчивание» головы в полость таза. При этом происходит чрезмерное смешение правой и левой половин головы и, в частности, пирамид височных костей что сопровождается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перерастяжением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натянутого между ними намёта мозжечка и его надрыв или разрыв.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тазовых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 необходимо быстро извлечь плод, вероятность родовой травмы головы в три раза выше, чем при головных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большинстве случаев первые симптомы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субдурального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кровоизлияния появляются уже спустя несколько часов после рождения.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ранним проявлениям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субдурального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кровоизлияния относят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признаки внутричерепной гипертензии;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выраженная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конъюгационная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гипербилирубинемия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ранняя постгеморрагическая анемия.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начальных стадиях в клинической картине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субдурального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кровоизлияния превалируют: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тахипноэ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тахикардия;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тремор конечностей;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возбуждение;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срыгивания или рвота;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выбухание большого родничка;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расхождение черепных швов;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или резко возникающее нарушение уровня бодрствования (сознания).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Очаговые неврологические нарушения, развивающиеся в первые 72 ч жизни: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гемипарез (на стороне, противоположной гематоме);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отклонение глаз в сторону, противоположную гемипарезу («глаза смотрят» на гематому);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зрачка на стороне повреждения;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фокальные (очаговые) судороги.</a:t>
            </a:r>
          </a:p>
          <a:p>
            <a:pPr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КЛИНИЧЕСКАЯ КАРТИНА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Контузия мозга проявляется: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тяжёлыми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общемозговыми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расстройствами;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локальной неврологической симптоматикой в виде различных форм двигательных дефицитов, гемипарезов,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монопарезов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насильственной девиации глаз в сторону очага повреждения;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гипервозбудимостью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сменяющейся угнетением, судорогами (фокальные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мультифокальные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нарушением ритма дыхания (вторичные апноэ)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прогрессирующей внутричерепной гипертензией (рвота, выбухание родничка, расхождение черепных швов).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Инструментальные исследования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НСГ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вентрикуломегалия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неравномерное повышение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эхогенности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сосудистых сплетений, деформация их контуров и увеличение размеров. Определение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эхопозитивных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тромбов в просветах желудочков.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СМЖ — давление повышено, примесь крови определяется в случаях проникновения крови в желудочки и субарахноидальные пространства, повышен уровень белка, смешанный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плеоцитоз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патоморфологическом исследовании участки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микроразрывов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последующего геморрагического пропитывания мозговой ткани ограничиваются паренхимой мозга и не распространяются на стенки боковых желудочков.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КЛИНИЧЕСКАЯ КАРТИНА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Зависит от локализации и объёма кровоизлияния. Кровоизлияния в полушария мозга проявляются:</a:t>
            </a:r>
          </a:p>
          <a:p>
            <a:pPr lvl="1">
              <a:buFont typeface="Wingdings" pitchFamily="2" charset="2"/>
              <a:buChar char="Ø"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асимптомным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течением (при очень малых размерах гематомы);</a:t>
            </a:r>
          </a:p>
          <a:p>
            <a:pPr lvl="1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нарастающим угнетением с постепенной потерей церебральной активности, переходом в кому, нередко с очаговой симптоматикой (гемипарез, фокальные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клонические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судороги) при значительных по объёму очагах повреждения;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внутричерепной гипертензией (за счёт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перифокального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отёка мозга).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Инструментальные исследования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НСГ — различные по величине и локализации асимметричные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гиперэхогенные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участки в полушариях мозга. При массивной гематоме — признаки компрессии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гомолатерального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желудочка и смещение межполушарной щели. В полушариях мозжечка визуализируются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гиперэхогенные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очаги (при значительных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внутримоз-жечковых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кровоизлияниях).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КТ, МРТ — более информативны для выявления различных по локализации и размерам паренхиматозных гематом (особенно субкортикальных и небольших по размерам).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патоморфологическом исследовании участки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микроразрывов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последующего геморрагического пропитывания мозговой ткани не ограничиваются паренхимой мозга, а распространяются на кору и мягкие мозговые оболочки, образуя крупноочаговые оболочечные асимметричные кровоизлияния.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КЛИНИЧЕСКАЯ КАРТИНА</a:t>
            </a:r>
          </a:p>
          <a:p>
            <a:pPr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незначительных по объёму гематомах преобладают признаки раздражения мозговых оболочек и судороги. </a:t>
            </a:r>
          </a:p>
          <a:p>
            <a:pPr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крупноочаговых субарахноидальных кровоизлияниях, сочетающихся с контузией мозга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субдуральным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кровоизлиянием, ухудшение состояния носит катастрофический характер: 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прогрессирующие симптомы внутричерепной гипертензии;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признаки раздражения мозговых оболочек на фоне глубокого угнетения ЦНС;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гиперестезия;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гипервозбудимость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нарастающая наружная гидроцефалия (расхождение черепных швов, выбухание родничков);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генерализованные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судороги (возникающие в первые часы жизни) преимущественно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клонического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Родовая травма — это группа заболеваний, вызванных воздействием </a:t>
            </a:r>
          </a:p>
          <a:p>
            <a:r>
              <a:rPr lang="ru-RU" dirty="0" smtClean="0"/>
              <a:t>механического фактора во время родов. В МКБ к родовой травме относятся 49 кодов, </a:t>
            </a:r>
          </a:p>
          <a:p>
            <a:r>
              <a:rPr lang="ru-RU" dirty="0" smtClean="0"/>
              <a:t>отражающих повреждения различных органов и тканей. Различают родовую травму </a:t>
            </a:r>
          </a:p>
          <a:p>
            <a:r>
              <a:rPr lang="ru-RU" dirty="0" smtClean="0"/>
              <a:t>черепа, головного и спинного мозга, костей скелета, внутренних органов, нервных </a:t>
            </a:r>
          </a:p>
          <a:p>
            <a:r>
              <a:rPr lang="ru-RU" dirty="0" smtClean="0"/>
              <a:t>сплетений и др. Родовая травма дифференцируется на спонтанную, возникающую при </a:t>
            </a:r>
          </a:p>
          <a:p>
            <a:r>
              <a:rPr lang="ru-RU" dirty="0" smtClean="0"/>
              <a:t>обычно протекающих родах, и акушерскую, вызванную механическими действиями </a:t>
            </a:r>
          </a:p>
          <a:p>
            <a:r>
              <a:rPr lang="ru-RU" dirty="0" smtClean="0"/>
              <a:t>акушера (щипцы, </a:t>
            </a:r>
            <a:r>
              <a:rPr lang="ru-RU" dirty="0" err="1" smtClean="0"/>
              <a:t>тракции</a:t>
            </a:r>
            <a:r>
              <a:rPr lang="ru-RU" dirty="0" smtClean="0"/>
              <a:t>, пособия и др.). Таким образом, под «родовой травмой» мы </a:t>
            </a:r>
          </a:p>
          <a:p>
            <a:r>
              <a:rPr lang="ru-RU" dirty="0" smtClean="0"/>
              <a:t>понимаем болезнь, вызванную повреждениями в результате действия механических сил </a:t>
            </a:r>
          </a:p>
          <a:p>
            <a:r>
              <a:rPr lang="ru-RU" dirty="0" smtClean="0"/>
              <a:t>в процессе родов. К ней не относятся так называемые «</a:t>
            </a:r>
            <a:r>
              <a:rPr lang="ru-RU" dirty="0" err="1" smtClean="0"/>
              <a:t>асфиктическая</a:t>
            </a:r>
            <a:r>
              <a:rPr lang="ru-RU" dirty="0" smtClean="0"/>
              <a:t> родовая травма», </a:t>
            </a:r>
          </a:p>
          <a:p>
            <a:r>
              <a:rPr lang="ru-RU" dirty="0" smtClean="0"/>
              <a:t>«биохимическая родовая травма» или просто какие-либо кровоизлияния. Повреждения </a:t>
            </a:r>
          </a:p>
          <a:p>
            <a:r>
              <a:rPr lang="ru-RU" dirty="0" smtClean="0"/>
              <a:t>ЦНС в результате внутриутробной асфиксии — это другая патология и другая тема, хотя </a:t>
            </a:r>
          </a:p>
          <a:p>
            <a:r>
              <a:rPr lang="ru-RU" dirty="0" smtClean="0"/>
              <a:t>многие «</a:t>
            </a:r>
            <a:r>
              <a:rPr lang="ru-RU" dirty="0" err="1" smtClean="0"/>
              <a:t>гипоксически-ишемические</a:t>
            </a:r>
            <a:r>
              <a:rPr lang="ru-RU" dirty="0" smtClean="0"/>
              <a:t> энцефалопатии» являются результатом нарушений </a:t>
            </a:r>
          </a:p>
          <a:p>
            <a:r>
              <a:rPr lang="ru-RU" dirty="0" smtClean="0"/>
              <a:t>мозгового кровообращения вследствие действия механических факторов в родах. Нельзя </a:t>
            </a:r>
          </a:p>
          <a:p>
            <a:r>
              <a:rPr lang="ru-RU" dirty="0" smtClean="0"/>
              <a:t>согласиться с трактовками родовой травмы, в которых к ней относят фактически любые </a:t>
            </a:r>
          </a:p>
          <a:p>
            <a:r>
              <a:rPr lang="ru-RU" dirty="0" smtClean="0"/>
              <a:t>повреждения плода в родах. При этом размываются границы между асфиксией и родовой </a:t>
            </a:r>
          </a:p>
          <a:p>
            <a:r>
              <a:rPr lang="ru-RU" dirty="0" smtClean="0"/>
              <a:t>травмой, а также не учитывается возможность действия других повреждающих факторов, </a:t>
            </a:r>
          </a:p>
          <a:p>
            <a:r>
              <a:rPr lang="ru-RU" dirty="0" smtClean="0"/>
              <a:t>например, инфекционного или токсического.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 кровоизлияния в позвоночный канал и спинной мозг выявлены при самопроизвольных родах и головном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в 25,3 % случаев, при тазовых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 — в 27,6 % случаев и при родовспомогательных операциях — в 39 % случаев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субдуральных</a:t>
            </a:r>
            <a:r>
              <a:rPr lang="ru-RU" dirty="0" smtClean="0"/>
              <a:t> и </a:t>
            </a:r>
            <a:r>
              <a:rPr lang="ru-RU" dirty="0" err="1" smtClean="0"/>
              <a:t>лептоменингеальных</a:t>
            </a:r>
            <a:r>
              <a:rPr lang="ru-RU" dirty="0" smtClean="0"/>
              <a:t> кровоизлияниях спинного мозга нередко обнаруживаются </a:t>
            </a:r>
            <a:r>
              <a:rPr lang="ru-RU" dirty="0" err="1" smtClean="0"/>
              <a:t>периваскулярные</a:t>
            </a:r>
            <a:r>
              <a:rPr lang="ru-RU" dirty="0" smtClean="0"/>
              <a:t> кровоизлияния в ткань мозга и ишемические изменения нейронов. Иногда выявляются некрозы (инфаркты) различных отделов мозга, избирательные симметричные некрозы в области передних рогов и др. </a:t>
            </a:r>
            <a:r>
              <a:rPr lang="ru-RU" dirty="0" err="1" smtClean="0"/>
              <a:t>Субдуральные</a:t>
            </a:r>
            <a:r>
              <a:rPr lang="ru-RU" dirty="0" smtClean="0"/>
              <a:t> кровоизлияния нередко являются результатом затекания крови из задней черепной ямки, в том числе при </a:t>
            </a:r>
            <a:r>
              <a:rPr lang="ru-RU" dirty="0" err="1" smtClean="0"/>
              <a:t>внутрижелудочковом</a:t>
            </a:r>
            <a:r>
              <a:rPr lang="ru-RU" dirty="0" smtClean="0"/>
              <a:t> кровоизлияния.</a:t>
            </a:r>
          </a:p>
          <a:p>
            <a:r>
              <a:rPr lang="ru-RU" dirty="0" smtClean="0"/>
              <a:t>. Следует обращать внимание на топографию кровоизлияний. Если кровоизлияние распространенное, распространяется на всем протяжении спинного мозга, то оно вряд ли связано с травмой. Если же кровоизлияние носит локальный характер, то его травматический генез возможен.</a:t>
            </a:r>
          </a:p>
          <a:p>
            <a:r>
              <a:rPr lang="ru-RU" dirty="0" smtClean="0"/>
              <a:t> Субарахноидальные кровоизлияния спинного мозга часто являются осложнением </a:t>
            </a:r>
            <a:r>
              <a:rPr lang="ru-RU" dirty="0" err="1" smtClean="0"/>
              <a:t>внутрижелудочкового</a:t>
            </a:r>
            <a:r>
              <a:rPr lang="ru-RU" dirty="0" smtClean="0"/>
              <a:t> кровоизлияния — результатом перемещения крови по субарахноидальному пространству. </a:t>
            </a:r>
          </a:p>
          <a:p>
            <a:r>
              <a:rPr lang="ru-RU" dirty="0" err="1" smtClean="0"/>
              <a:t>Эпидуральные</a:t>
            </a:r>
            <a:r>
              <a:rPr lang="ru-RU" dirty="0" smtClean="0"/>
              <a:t> кровоизлияния, обусловленные венозным застоем крови, диффузно распространяются на всем протяжении позвоночника, хотя могут иметь большую выраженность в том или ином отделе позвоночника. Их следует дифференцировать с редкими </a:t>
            </a:r>
            <a:r>
              <a:rPr lang="ru-RU" dirty="0" err="1" smtClean="0"/>
              <a:t>эпидуральными</a:t>
            </a:r>
            <a:r>
              <a:rPr lang="ru-RU" dirty="0" smtClean="0"/>
              <a:t> кровоизлияниями, имеющими четкую локализацию и ограниченные несколькими позвонками. Эти </a:t>
            </a:r>
            <a:r>
              <a:rPr lang="ru-RU" dirty="0" err="1" smtClean="0"/>
              <a:t>эпидуральные</a:t>
            </a:r>
            <a:r>
              <a:rPr lang="ru-RU" dirty="0" smtClean="0"/>
              <a:t> кровоизлияния могут иметь травматический генез.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три варианта клинического течения.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Катастрофический — мертворождение или летальный исход в первые часы после рождения на фоне прогрессирующих дыхательных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расстройств. Наблюдается при краниоспинальном повреждении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верхне-шейный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Тяжёлый — сопровождается спинальным шоком, продолжающимся от нескольких дней до нескольких недель (адинамия, арефлексия, атония), живот вздут, парез кишечника, «парадоксальное» диафрагмальное дыхание, атония анального сфинктера и мускулатуры мочевого пузыря, отсутствие болевой чувствительности ниже уровня поражения. Иногда наблюдается синдром Клода Бернара-Горнера (триада Клода Бернара-Горнера). Рефлекторные реакции и чувствительность в области лица и головы сохранены. Прогрессирование дыхательной недостаточности часто приводит к летальному исходу в периоде новорождённости, наблюдается при поражении средне-,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нижнешейных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верхнегрудных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отделов спинного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Среднетяжёлый — спинальный шок более кратковременен, двигательные и рефлекторные нарушения менее выраженные.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Повреждения грудного отдела позвоночника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клинически проявляется дыхательными расстройствами – результат нарушения функции дыхательных мышц грудной клетки: межреберные промежутки западают в тот момент, когда диафрагма осуществляет вдох. Вовлечение в процесс сегментов спинного мозга на уровне Т</a:t>
            </a:r>
            <a:r>
              <a:rPr lang="en-US" sz="1200" dirty="0" smtClean="0"/>
              <a:t>III</a:t>
            </a:r>
            <a:r>
              <a:rPr lang="ru-RU" sz="1200" dirty="0" smtClean="0"/>
              <a:t>-Т</a:t>
            </a:r>
            <a:r>
              <a:rPr lang="en-US" sz="1200" dirty="0" smtClean="0"/>
              <a:t>VI</a:t>
            </a:r>
            <a:r>
              <a:rPr lang="ru-RU" sz="1200" dirty="0" smtClean="0"/>
              <a:t> клинически проявляется спастическим нижним </a:t>
            </a:r>
            <a:r>
              <a:rPr lang="ru-RU" sz="1200" dirty="0" err="1" smtClean="0"/>
              <a:t>парапарезом</a:t>
            </a:r>
            <a:r>
              <a:rPr lang="ru-RU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Травма </a:t>
            </a:r>
            <a:r>
              <a:rPr lang="ru-RU" b="1" i="1" dirty="0" err="1" smtClean="0"/>
              <a:t>нижнегрудных</a:t>
            </a:r>
            <a:r>
              <a:rPr lang="ru-RU" b="1" i="1" dirty="0" smtClean="0"/>
              <a:t> сегментов спинного мо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проявляется симптомом «распластанного живота» вследствие слабости мышц брюшной стенки. Крик у таких детей слабый, но при давлении на брюшную стенку становится более громким.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b="1" i="1" dirty="0" smtClean="0"/>
              <a:t>Травма спинного мозга в </a:t>
            </a:r>
            <a:r>
              <a:rPr lang="ru-RU" b="1" i="1" dirty="0" err="1" smtClean="0"/>
              <a:t>пояснично-кресцовой</a:t>
            </a:r>
            <a:r>
              <a:rPr lang="ru-RU" b="1" i="1" dirty="0" smtClean="0"/>
              <a:t> области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проявляется нижним вялым </a:t>
            </a:r>
            <a:r>
              <a:rPr lang="ru-RU" sz="1200" dirty="0" err="1" smtClean="0"/>
              <a:t>парапарезом</a:t>
            </a:r>
            <a:r>
              <a:rPr lang="ru-RU" sz="1200" dirty="0" smtClean="0"/>
              <a:t> при сохранении нормальной двигательной активности верхних конечностей. Мышечный тонус ног снижен, активные движения резко ограничены или отсутствуют. При осмотре: ноги находятся в «позе лягушки», при вертикальном положении ноги свисают, как плети, отсутствуют рефлексы опоры, автоматической походки и </a:t>
            </a:r>
            <a:r>
              <a:rPr lang="ru-RU" sz="1200" dirty="0" err="1" smtClean="0"/>
              <a:t>Бауера</a:t>
            </a:r>
            <a:r>
              <a:rPr lang="ru-RU" sz="1200" dirty="0" smtClean="0"/>
              <a:t>, угнетены коленные и ахилловы рефлексы, симптом «кукольной ножки». При нарушении синергизма отдельных мышечных групп возникает паралитическая косолапость, при которой можно пассивно выводить стопу в правильное положение, в отличие от врожденной косолапости. Нередко вторично формируются подвывихи и вывихи бедер.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При вовлечении </a:t>
            </a:r>
            <a:r>
              <a:rPr lang="ru-RU" sz="1200" dirty="0" err="1" smtClean="0"/>
              <a:t>кресцовых</a:t>
            </a:r>
            <a:r>
              <a:rPr lang="ru-RU" sz="1200" dirty="0" smtClean="0"/>
              <a:t> сегментов исчезает анальный рефлекс, м.б. зияние </a:t>
            </a:r>
            <a:r>
              <a:rPr lang="ru-RU" sz="1200" dirty="0" err="1" smtClean="0"/>
              <a:t>ануса</a:t>
            </a:r>
            <a:r>
              <a:rPr lang="ru-RU" sz="1200" dirty="0" smtClean="0"/>
              <a:t>, недержание мочи (выделение мочи частыми каплями вне акта мочеиспускания) и кала (</a:t>
            </a:r>
            <a:r>
              <a:rPr lang="en-US" sz="1200" dirty="0" err="1" smtClean="0"/>
              <a:t>enures</a:t>
            </a:r>
            <a:r>
              <a:rPr lang="ru-RU" sz="1200" dirty="0" smtClean="0"/>
              <a:t>, </a:t>
            </a:r>
            <a:r>
              <a:rPr lang="en-US" sz="1200" dirty="0" err="1" smtClean="0"/>
              <a:t>enkopres</a:t>
            </a:r>
            <a:r>
              <a:rPr lang="ru-RU" sz="1200" dirty="0" smtClean="0"/>
              <a:t>). В последующем прогрессируют трофические расстройства: гипотрофия ягодичных мышц (симптом «проколотого мяча»), сглаженность складок на бедрах, атрофия мышц ног, развитие контрактур в области голеностопных суставов.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Местные симптомы при травмах грудного и поясничного отдела позвоночного столба: напряжение </a:t>
            </a:r>
            <a:r>
              <a:rPr lang="ru-RU" sz="1200" dirty="0" err="1" smtClean="0"/>
              <a:t>паравертебральных</a:t>
            </a:r>
            <a:r>
              <a:rPr lang="ru-RU" sz="1200" dirty="0" smtClean="0"/>
              <a:t> мышечных валиков, деформации по типу кифоза или </a:t>
            </a:r>
            <a:r>
              <a:rPr lang="ru-RU" sz="1200" dirty="0" err="1" smtClean="0"/>
              <a:t>кифосколиоза</a:t>
            </a:r>
            <a:r>
              <a:rPr lang="ru-RU" sz="1200" dirty="0" smtClean="0"/>
              <a:t>, выстояние «остистого отростка» поврежденного позвонка, </a:t>
            </a:r>
            <a:r>
              <a:rPr lang="ru-RU" sz="1200" dirty="0" err="1" smtClean="0"/>
              <a:t>экхимозы</a:t>
            </a:r>
            <a:r>
              <a:rPr lang="ru-RU" sz="1200" dirty="0" smtClean="0"/>
              <a:t> над местом поражения.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беспокойство при смене положения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напряжение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вертебральных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«мышечных валиков»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кровоподтеки в области спины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деформация по типу кифоза или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кифосколиоза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-выступание остистого отростка поврежденного позвонка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приапизм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(эрекция полового члена)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симптом «зияния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ануса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симптом «кукольной ножки»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симптом «распластанного живота»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сглаженность ягодичной складки</a:t>
            </a:r>
          </a:p>
          <a:p>
            <a:pPr algn="just" eaLnBrk="0" hangingPunct="0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симптом «сосания» большого пальца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родах может травмироваться плечевое сплетение, особенно часто при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, при извлечении плода за тазовый конец. В области плечевого сплетения наблюдаются отек, кровоизлияния и разрывы нервных корешков. Позже на месте повреждений образуется фиброзная ткань, окутывающая нервы. Паралич </a:t>
            </a:r>
            <a:r>
              <a:rPr lang="ru-RU" dirty="0" err="1" smtClean="0"/>
              <a:t>Эрба</a:t>
            </a:r>
            <a:r>
              <a:rPr lang="ru-RU" dirty="0" smtClean="0"/>
              <a:t> возникает при повреждениях 5-го и 6-го шейных корешков. Паралич </a:t>
            </a:r>
            <a:r>
              <a:rPr lang="ru-RU" dirty="0" err="1" smtClean="0"/>
              <a:t>Клюмпке</a:t>
            </a:r>
            <a:r>
              <a:rPr lang="ru-RU" dirty="0" smtClean="0"/>
              <a:t> возникает при повреждении нижней части плечевого сплетения. Тотальный паралич возникает при повреждении всех компонентов плечевого сплетения. Если в процесс вовлечены 3-й и 4‑й корешки спинного мозга, то возникает паралич диафрагмального нерва. Исследованиями А. Ю. </a:t>
            </a:r>
            <a:r>
              <a:rPr lang="ru-RU" dirty="0" err="1" smtClean="0"/>
              <a:t>Ратнера</a:t>
            </a:r>
            <a:r>
              <a:rPr lang="ru-RU" dirty="0" smtClean="0"/>
              <a:t> и других ученых [12] было доказано, что давно описанные «родовые плекситы» и «родовые параличи руки» чаще обусловлены не повреждениями непосредственно плечевого сплетения, а соответствующих сегментов спинного мозга и его корешков. У умерших детей с параличами рук часто отсутствовали патологические изменения в плечевых сплетениях, а обнаруживалась патология в спинном мозгу.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Ведущим в патогенезе является растяжение плечевого сплетения и образующих его корешков, фиксированных к шейному отделу спинного мозга вследствие чрезмерных боковых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тракций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поворот через плечо в процессе прорезывания головки при ягодичном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через голову, в процессе рождения плеча при головном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Верхние корешки сплетения наиболее ранимы, и в результате избыточных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тракций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именно они повреждаются чаще. В наиболее серьёзных случаях повреждения наблюдается отрыв корешков от спинного мозга, что может сопровождаться повреждением самого спинного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менее серьёзных вариантах травмы отмечаются кровоизлияние и отёк, сочетающиеся с разрывом оболочек корешков.</a:t>
            </a:r>
          </a:p>
          <a:p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Паралич диафрагмального нерва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первых часов жизни доминирует дыхательная недостаточность, часто с выраженным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тахипноэ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осмотре — парадоксальное движение передней брюшной стенки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эпигастральной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области на стороне поражения.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следующих нескольких дней состояние может улучшаться или стабилизироваться на фоне применения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кислородотерапии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различных методов вспомогательной вентиляции.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Паралич диафрагмы может быть пропущен в течение этого периода, несмотря на рентгенографическое исследование грудной клетки, потому что приподнятый правый или левый купол диафрагмы редко привлекает внимание рентгенологов.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более серьёзных случаях, несмотря на проводимую респираторную поддержку, происходит постепенное нарастание дыхательной недостаточности в течение последующих дней или недель.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фоне сохраняющейся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гиповентиляции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развиваются вторичные ателектазы лёгких, осложняющиеся присоединением пневмонии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трахеобронхита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Односторонние парезы клинически протекают бессимптомно или с минимальными проявлениями дыхательной недостаточности.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Двусторонний парез диафрагмы приводит к выраженным дыхательным нарушениям с первых часов жизни, что требует в отдельных случаях проведения длительной респираторной поддержки.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200" b="1" dirty="0" smtClean="0"/>
              <a:t>Пораженная конечность приведена к туловищу, разогнута в локтевом суставе, повернута внутрь, </a:t>
            </a:r>
            <a:r>
              <a:rPr lang="ru-RU" sz="1200" b="1" dirty="0" err="1" smtClean="0"/>
              <a:t>ротирована</a:t>
            </a:r>
            <a:r>
              <a:rPr lang="ru-RU" sz="1200" b="1" dirty="0" smtClean="0"/>
              <a:t> в плечевом суставе, </a:t>
            </a:r>
            <a:r>
              <a:rPr lang="ru-RU" sz="1200" b="1" dirty="0" err="1" smtClean="0"/>
              <a:t>пронирована</a:t>
            </a:r>
            <a:r>
              <a:rPr lang="ru-RU" sz="1200" b="1" dirty="0" smtClean="0"/>
              <a:t> в предплечье, кисть в ладонном сгибании и повернута назад и кнаружи. Голова чаще наклонена и повернута.</a:t>
            </a:r>
            <a:r>
              <a:rPr lang="ru-RU" sz="1200" dirty="0" smtClean="0"/>
              <a:t>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Шея короткая с поперечными складками, иногда с упорным </a:t>
            </a:r>
            <a:r>
              <a:rPr lang="ru-RU" sz="1200" dirty="0" err="1" smtClean="0"/>
              <a:t>мокнутием</a:t>
            </a:r>
            <a:r>
              <a:rPr lang="ru-RU" sz="1200" dirty="0" smtClean="0"/>
              <a:t>. Мышечный тонус снижен в проксимальных отделах. Поэтому затруднено отведение плеча, поворот его кнаружи, подъем до горизонтального уровня, сгибание в локтевом суставе и супинация предплечья. Патологическая установка плеча и предплечья приводит к формированию </a:t>
            </a:r>
            <a:r>
              <a:rPr lang="ru-RU" sz="1200" dirty="0" err="1" smtClean="0"/>
              <a:t>внутриротаторной</a:t>
            </a:r>
            <a:r>
              <a:rPr lang="ru-RU" sz="1200" dirty="0" smtClean="0"/>
              <a:t> контрактуры плеча и </a:t>
            </a:r>
            <a:r>
              <a:rPr lang="ru-RU" sz="1200" dirty="0" err="1" smtClean="0"/>
              <a:t>пронаторной</a:t>
            </a:r>
            <a:r>
              <a:rPr lang="ru-RU" sz="1200" dirty="0" smtClean="0"/>
              <a:t> контрактуре предплечья (контрактура </a:t>
            </a:r>
            <a:r>
              <a:rPr lang="ru-RU" sz="1200" dirty="0" err="1" smtClean="0"/>
              <a:t>Фолькмана</a:t>
            </a:r>
            <a:r>
              <a:rPr lang="ru-RU" sz="1200" dirty="0" smtClean="0"/>
              <a:t>). </a:t>
            </a:r>
            <a:r>
              <a:rPr lang="ru-RU" sz="1200" b="1" dirty="0" smtClean="0"/>
              <a:t>При положении ребенка на ладони лицом вниз </a:t>
            </a:r>
            <a:r>
              <a:rPr lang="ru-RU" sz="1200" b="1" dirty="0" err="1" smtClean="0"/>
              <a:t>паретичная</a:t>
            </a:r>
            <a:r>
              <a:rPr lang="ru-RU" sz="1200" b="1" dirty="0" smtClean="0"/>
              <a:t> конечность свисает, а здоровая рука отделяется от туловища глубокой продольной складкой (симптом кукольной ручки Новика),</a:t>
            </a:r>
            <a:r>
              <a:rPr lang="ru-RU" sz="1200" dirty="0" smtClean="0"/>
              <a:t> в подмышечной впадине обилие складок.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Пассивные движения в </a:t>
            </a:r>
            <a:r>
              <a:rPr lang="ru-RU" sz="1200" dirty="0" err="1" smtClean="0"/>
              <a:t>паретичной</a:t>
            </a:r>
            <a:r>
              <a:rPr lang="ru-RU" sz="1200" dirty="0" smtClean="0"/>
              <a:t> конечности безболезненны, снижены рефлексы Моро, Бабкина, хватательный, отсутствует сухожильный рефлекс двуглавой мышцы. При пассивных движениях </a:t>
            </a:r>
            <a:r>
              <a:rPr lang="ru-RU" sz="1200" dirty="0" err="1" smtClean="0"/>
              <a:t>паретичной</a:t>
            </a:r>
            <a:r>
              <a:rPr lang="ru-RU" sz="1200" dirty="0" smtClean="0"/>
              <a:t> руки в плечевом суставе может быть обнаружен симптом «щелканья» (симптом Финка), возможен подвывих или вывих головки плечевой кости вследствие снижения тонуса мышц, фиксирующих плечевой сустав (подтверждается рентгенологически)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При тяжелом поражении С</a:t>
            </a:r>
            <a:r>
              <a:rPr lang="en-US" sz="1200" dirty="0" smtClean="0"/>
              <a:t>V</a:t>
            </a:r>
            <a:r>
              <a:rPr lang="ru-RU" sz="1200" dirty="0" smtClean="0"/>
              <a:t> - С</a:t>
            </a:r>
            <a:r>
              <a:rPr lang="en-US" sz="1200" dirty="0" smtClean="0"/>
              <a:t>VI</a:t>
            </a:r>
            <a:r>
              <a:rPr lang="ru-RU" sz="1200" dirty="0" smtClean="0"/>
              <a:t> в процесс могут вовлекаться пирамидные пути, что обусловливает появление симптома пирамидной недостаточности в ноге на стороне поражения (усиление коленного и ахиллова рефлекса, реже повышение мышечного тонуса и приводящих мышц бедра).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Проксимальный парез </a:t>
            </a:r>
            <a:r>
              <a:rPr lang="ru-RU" sz="1200" dirty="0" err="1" smtClean="0"/>
              <a:t>Дюшенна-Эрба</a:t>
            </a:r>
            <a:r>
              <a:rPr lang="ru-RU" sz="1200" dirty="0" smtClean="0"/>
              <a:t> чаще возникает справа, может быть и двусторонним, сочетаться с повреждением диафрагмального нерва и церебральной симптоматикой.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Вялый парез дистального отдела руки: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рука разогнута во всех суставах, лежит вдоль туловища,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пронирована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кисть пассивно свисает;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спонтанные движения в локтевом и лучезапястном суставах отсутствуют;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движения в пальцах ограничены.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Хватательный и ладонно-ротовой рефлексы на стороне поражения не вызываются. Часто трофические нарушения (отёк, цианоз, и др.). Иногда данному повреждению сопутствует синдром Клода Бернара-Горнера на стороне поражения.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Этиология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Возникает при аномальном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плода, оперативном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родоразрешении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 неправильном наложении полостных (реже выходных) акушерских щипцов.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Патогенез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Повреждение в большинстве случаев обусловлено компрессией лицевого нерва в месте его выхода из шилососцевидного отверстия. Травма развивается в результате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сдавления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нерва ложками неправильно наложенных акушерских щипцов или вследствие аномального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плода при длительном давлении на нерв сакрального мыса.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Патоморфологические изменения — отёк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периневрия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незначительными ишемическими повреждениями нервных волокон.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клиническая картина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стороне поражения: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лагофтальм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сглаженность носогубной складки;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крике рот перетягивается в здоровую сторону; поисковый рефлекс ослаблен; сосание нарушено (молоко выливается на стороне пареза).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Печень является крупным органом, в норме выступает из под реберной дуги и часто травмируется. Нередко печень травмируется в родах в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: печень сдавливается при извлечении головки. Обычно при травме возникают </a:t>
            </a:r>
            <a:r>
              <a:rPr lang="ru-RU" dirty="0" err="1" smtClean="0"/>
              <a:t>субкапсулярные</a:t>
            </a:r>
            <a:r>
              <a:rPr lang="ru-RU" dirty="0" smtClean="0"/>
              <a:t> гематомы на верхней поверхности правой или левой долей, причем у переднего края. При разрыве капсулы над гематомой возникают смертельные кровотечения в брюшную полость. При отсутствии разрыва могут оказаться незамеченными, тем более, что </a:t>
            </a:r>
            <a:r>
              <a:rPr lang="ru-RU" dirty="0" err="1" smtClean="0"/>
              <a:t>субкапсулярные</a:t>
            </a:r>
            <a:r>
              <a:rPr lang="ru-RU" dirty="0" smtClean="0"/>
              <a:t> гематомы клинически не проявляются. Однако манипуляции с ребенком при обследовании, кормлении и купании могут способствовать прорыву гематомы в брюшную полость. Редко встречаются разрывы печени, причем обычно правой доли или в области прикрепления к диафрагме. </a:t>
            </a:r>
            <a:r>
              <a:rPr lang="ru-RU" dirty="0" err="1" smtClean="0"/>
              <a:t>Субкапсулярные</a:t>
            </a:r>
            <a:r>
              <a:rPr lang="ru-RU" dirty="0" smtClean="0"/>
              <a:t> гематомы часто встречаются у глубоко недоношенных детей и у новорожденных менее 1000 г, что связано с недоразвитием капсулы и выраженностью кровенаполнения печени. Это указывает на важность бережного отношения к </a:t>
            </a:r>
            <a:r>
              <a:rPr lang="ru-RU" dirty="0" err="1" smtClean="0"/>
              <a:t>глубоконедоношенным</a:t>
            </a:r>
            <a:r>
              <a:rPr lang="ru-RU" dirty="0" smtClean="0"/>
              <a:t> детям в процессе родов, которые очень ранимы даже минимальным физическим воздействием. При травме печени в ткани могут образовываться гематомы.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родах может травмироваться селезенка, особенно при ее увеличении при гемолитической болезни. При этом обычно происходят разрывы в области корня с переходом на капсулу селезенки. Редко наблюдаются полные отрывы селезенки. Кровоизлияние в брюшную полость обычно является смертельным осложнением.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родовой травме, чаще при тазовых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, могут возникать кровоизлияния в надпочечники. Они обычно односторонние. Кровоизлияния могут быть очаговыми, захватывая часть фетальной коры, и тотальными с превращением надпочечника в «мешочек с кровью». При разрыве капсулы кровь прорывается в </a:t>
            </a:r>
            <a:r>
              <a:rPr lang="ru-RU" dirty="0" err="1" smtClean="0"/>
              <a:t>паранефральную</a:t>
            </a:r>
            <a:r>
              <a:rPr lang="ru-RU" dirty="0" smtClean="0"/>
              <a:t> клетчатку с образованием </a:t>
            </a:r>
            <a:r>
              <a:rPr lang="ru-RU" dirty="0" err="1" smtClean="0"/>
              <a:t>забрюшинной</a:t>
            </a:r>
            <a:r>
              <a:rPr lang="ru-RU" dirty="0" smtClean="0"/>
              <a:t> гематомы. Кровь вначале жидкая, затем организуется. </a:t>
            </a:r>
          </a:p>
          <a:p>
            <a:r>
              <a:rPr lang="ru-RU" dirty="0" smtClean="0"/>
              <a:t>Генез кровоизлияний в надпочечники связан с венозным застоем и гипоксией, при которых разрываются </a:t>
            </a:r>
            <a:r>
              <a:rPr lang="ru-RU" dirty="0" err="1" smtClean="0"/>
              <a:t>синусоидные</a:t>
            </a:r>
            <a:r>
              <a:rPr lang="ru-RU" dirty="0" smtClean="0"/>
              <a:t> капилляры фетальной коры, состоящие из одного слоя эндотелия. Надпочечники в состоянии венозного застоя являются очень ранимыми к физическим воздействиям при извлечении туловища или, например, при «выдавливании» плода при затруднении продвижения головки</a:t>
            </a:r>
          </a:p>
          <a:p>
            <a:r>
              <a:rPr lang="ru-RU" dirty="0" smtClean="0"/>
              <a:t>тотальное кровоизлияние в надпочечник может явиться причиной смерти.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первые 3 – 4 дня кормить сцеженным материнским молоком, при стабильном состоянии ребенка – приложить к груди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витамин К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Викасол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1 мг/кг)  однократно в/м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размере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кефалогематомы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&gt; 7-8 см в диаметре -  пунктировать, после чего наложить давящую повязку в виде чепчика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первые дни жизни пункция противопоказана.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пробная пункция дает гнойную жидкость, показан разрез для удаления гноя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линейной трещине черепа – лечения не требуется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большинстве случаев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кефалогематома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не требует лечения и проходит бесследно, даже если она уплотняется известью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воротника Шанца, ватно-марлевый бублика(</a:t>
            </a:r>
            <a:r>
              <a:rPr lang="ru-RU" dirty="0" err="1" smtClean="0"/>
              <a:t>пелот</a:t>
            </a:r>
            <a:r>
              <a:rPr lang="ru-RU" dirty="0" smtClean="0"/>
              <a:t>) Юхновой - измеряют окружность головы младенца сантиметровой лентой, изготовляют кольцевидную ватно-марлевую повязку с таким расчетом, чтобы ее внутренний диаметр был на 2 – 3 см &lt; окружности головы ребенка. Голову ребенка помещают в эту повязку, шее придается функционально выгодное положение и пеленают ребенка вместе с повязкой. Эту процедуру оптимально сделать уже в родильном зале, срок иммобилизации - 10-14 дней. Возможна иммобилизация при помощи вакуумного матраца.  При объективном выявлении переломов шейных позвонков, подвывихов и вывихов – иммобилизацию проводят вытяжением при помощи маски с грузом 150 – 330 г до исчезновения болевого синдрома.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/>
              <a:t>Они могут быть на месте </a:t>
            </a:r>
            <a:r>
              <a:rPr lang="ru-RU" b="1" dirty="0" smtClean="0"/>
              <a:t>предлежащей части</a:t>
            </a:r>
            <a:r>
              <a:rPr lang="ru-RU" dirty="0" smtClean="0"/>
              <a:t> плода в родах, </a:t>
            </a:r>
            <a:r>
              <a:rPr lang="ru-RU" b="1" dirty="0" smtClean="0"/>
              <a:t>наложения щипцов</a:t>
            </a:r>
            <a:r>
              <a:rPr lang="ru-RU" dirty="0" smtClean="0"/>
              <a:t> или электродов при внутриутробном мониторинге, захвате </a:t>
            </a:r>
            <a:r>
              <a:rPr lang="ru-RU" b="1" dirty="0" smtClean="0"/>
              <a:t>рукой</a:t>
            </a:r>
            <a:r>
              <a:rPr lang="ru-RU" dirty="0" smtClean="0"/>
              <a:t> акушера при внутриутробных пособиях. 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Раны мягких тканей могут быть нанесены </a:t>
            </a:r>
            <a:r>
              <a:rPr lang="ru-RU" b="1" dirty="0" smtClean="0"/>
              <a:t>скальпелем хирурга</a:t>
            </a:r>
            <a:r>
              <a:rPr lang="ru-RU" dirty="0" smtClean="0"/>
              <a:t> при кесаревом сечении или </a:t>
            </a:r>
            <a:r>
              <a:rPr lang="ru-RU" b="1" dirty="0" smtClean="0"/>
              <a:t>в результате реанимационных мероприятий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/>
              <a:t>Поздняя диагностика и отсутствие лечения приводят к формированию  у ребенка кривошеи. Своевременное выявление травмы делает прогноз благоприятным.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/>
              <a:t>Дифференцировать гематому </a:t>
            </a:r>
            <a:r>
              <a:rPr lang="ru-RU" sz="1200" dirty="0" err="1" smtClean="0"/>
              <a:t>грудино-ключично-сосцевидной</a:t>
            </a:r>
            <a:r>
              <a:rPr lang="ru-RU" sz="1200" dirty="0" smtClean="0"/>
              <a:t> мышцы надо с врожденной мышечной кривошеей.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/>
              <a:t>Диагноз ставят на основании обнаружения соответствующего </a:t>
            </a:r>
            <a:r>
              <a:rPr lang="ru-RU" sz="1200" b="1" dirty="0" smtClean="0"/>
              <a:t>положения головы, асимметрии лица и укороченной плотной </a:t>
            </a:r>
            <a:r>
              <a:rPr lang="ru-RU" sz="1200" b="1" dirty="0" err="1" smtClean="0"/>
              <a:t>грудино-ключично-сосцевидной</a:t>
            </a:r>
            <a:r>
              <a:rPr lang="ru-RU" sz="1200" b="1" dirty="0" smtClean="0"/>
              <a:t> мышцы, меньших размеров ушной раковины на стороне поражения</a:t>
            </a:r>
            <a:r>
              <a:rPr lang="ru-RU" sz="1200" dirty="0" smtClean="0"/>
              <a:t>. При двустороннем процессе голова наклонена вперед, усилен шейный лордоз, ограничена подвижность позвоночника в шейном отделе.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/>
              <a:t>Лечение – создание корригирующего положения головы (валики, способствующие ликвидации патологического наклона головы и поворота лица), применении сухого тепла, физиотерапии (электрофорез с йодистым калием), позже – массажа. При неэффективности проводят хирургическую коррекцию в первом полугодии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Родовая опухоль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отёк предлежащей части вследствие венозной гиперемии,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 исчезающий в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течение 1-2 дней. Иногда на месте родовой опухоли остаются мелкоточечные кровоизлияния (петехии), которые также исчезают самостоятельно.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затылочном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голова приобретает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долихоцефалическую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ягодичном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подобные изменения (отек и кровоизлияния) возникают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области ягодиц, мошонки или половых губ. При переднетеменном вставлении родовая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опухоль смещается в сторону лобной кости, а голова приобретает брахицефалическую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форму. При лицевых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предлежаниях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отек и кровоизлияния располагаются на лице —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области лба, носа, губ, на веках и щеках. При микроскопическом исследовании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обнаруживаются отек и разнообразные кровоизлияния.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Родовая опухоль не имеет четких границ, переходит через швы и роднички. Иногда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влагалищном исследовании она ошибочно принимается за плодный пузырь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(надежным дифференциально-диагностическим критерием является наличие волос). Чем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длительнее безводный промежуток времени, тем более выражена родовая опухоль.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Родовая опухоль чаще наблюдается у первородящих матерей, при затяжных родах и при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длительном прорезывании головки. Небольшая родовая опухоль рассасывается в течение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1–3 дней.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Субапоневротическое</a:t>
            </a:r>
            <a:r>
              <a:rPr lang="ru-RU" dirty="0" smtClean="0"/>
              <a:t> кровоизлияние (СК) возникает при значительных </a:t>
            </a:r>
          </a:p>
          <a:p>
            <a:r>
              <a:rPr lang="ru-RU" dirty="0" smtClean="0"/>
              <a:t>расстройствах кровообращения в области родовой опухоли с образованием гематомы, </a:t>
            </a:r>
          </a:p>
          <a:p>
            <a:r>
              <a:rPr lang="ru-RU" dirty="0" smtClean="0"/>
              <a:t>которая после родов может увеличиваться и нагнаиваться. Источником кровоизлияния </a:t>
            </a:r>
          </a:p>
          <a:p>
            <a:r>
              <a:rPr lang="ru-RU" dirty="0" smtClean="0"/>
              <a:t>являются вены, идущие из надкостницы в подкожную клетчатку, а также сосуды самой </a:t>
            </a:r>
          </a:p>
          <a:p>
            <a:r>
              <a:rPr lang="ru-RU" dirty="0" smtClean="0"/>
              <a:t>подкожной клетчатки. Встречаются также случаи со значительным пропитыванием </a:t>
            </a:r>
          </a:p>
          <a:p>
            <a:r>
              <a:rPr lang="ru-RU" dirty="0" smtClean="0"/>
              <a:t>кровью подкожной клетчатки и выраженным отеком, нередко наблюдаемые при </a:t>
            </a:r>
          </a:p>
          <a:p>
            <a:r>
              <a:rPr lang="ru-RU" dirty="0" smtClean="0"/>
              <a:t>использовании вакуум-экстрактора. Среди пропитанной кровью ткани могут определяться </a:t>
            </a:r>
          </a:p>
          <a:p>
            <a:r>
              <a:rPr lang="ru-RU" dirty="0" smtClean="0"/>
              <a:t>небольшие гематомы. Данные изменения можно назвать «</a:t>
            </a:r>
            <a:r>
              <a:rPr lang="ru-RU" dirty="0" err="1" smtClean="0"/>
              <a:t>субапоневротическим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кровоизлиянием типа геморрагического пропитывания» или «родовой опухолью </a:t>
            </a:r>
          </a:p>
          <a:p>
            <a:r>
              <a:rPr lang="ru-RU" dirty="0" smtClean="0"/>
              <a:t>с выраженным геморрагическим пропитыванием», но первое название представляется нам </a:t>
            </a:r>
          </a:p>
          <a:p>
            <a:r>
              <a:rPr lang="ru-RU" dirty="0" smtClean="0"/>
              <a:t>предпочтительней. Однако когда речь идет о </a:t>
            </a:r>
            <a:r>
              <a:rPr lang="ru-RU" dirty="0" err="1" smtClean="0"/>
              <a:t>субапоневротическом</a:t>
            </a:r>
            <a:r>
              <a:rPr lang="ru-RU" dirty="0" smtClean="0"/>
              <a:t> кровоизлиянии, </a:t>
            </a:r>
          </a:p>
          <a:p>
            <a:r>
              <a:rPr lang="ru-RU" dirty="0" smtClean="0"/>
              <a:t>то предполагается прежде всего наличие гематомы. В отличие от </a:t>
            </a:r>
            <a:r>
              <a:rPr lang="ru-RU" dirty="0" err="1" smtClean="0"/>
              <a:t>кефалогематомы</a:t>
            </a:r>
            <a:r>
              <a:rPr lang="ru-RU" dirty="0" smtClean="0"/>
              <a:t> данное </a:t>
            </a:r>
          </a:p>
          <a:p>
            <a:r>
              <a:rPr lang="ru-RU" dirty="0" smtClean="0"/>
              <a:t>кровоизлияние не располагается под надкостницей и не ограничивается одной костью. </a:t>
            </a:r>
          </a:p>
          <a:p>
            <a:endParaRPr lang="ru-RU" dirty="0" smtClean="0"/>
          </a:p>
          <a:p>
            <a:r>
              <a:rPr lang="ru-RU" dirty="0" smtClean="0"/>
              <a:t>Небольшие </a:t>
            </a:r>
            <a:r>
              <a:rPr lang="ru-RU" dirty="0" err="1" smtClean="0"/>
              <a:t>субапоневротические</a:t>
            </a:r>
            <a:r>
              <a:rPr lang="ru-RU" dirty="0" smtClean="0"/>
              <a:t> кровоизлияния рассасываются в течение </a:t>
            </a:r>
          </a:p>
          <a:p>
            <a:r>
              <a:rPr lang="ru-RU" dirty="0" smtClean="0"/>
              <a:t>нескольких недель. Однако при больших кровоизлияниях требуется оперативное лечение </a:t>
            </a:r>
          </a:p>
          <a:p>
            <a:r>
              <a:rPr lang="ru-RU" dirty="0" smtClean="0"/>
              <a:t>ввиду высокой опасности инфицирования и частых повреждений волосистой части </a:t>
            </a:r>
          </a:p>
          <a:p>
            <a:r>
              <a:rPr lang="ru-RU" dirty="0" smtClean="0"/>
              <a:t>головы.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Кефалогематома</a:t>
            </a:r>
            <a:r>
              <a:rPr lang="ru-RU" dirty="0" smtClean="0"/>
              <a:t> — кровоизлияние под надкостницу костей черепа, соответствует </a:t>
            </a:r>
          </a:p>
          <a:p>
            <a:r>
              <a:rPr lang="ru-RU" dirty="0" smtClean="0"/>
              <a:t>области </a:t>
            </a:r>
            <a:r>
              <a:rPr lang="ru-RU" dirty="0" err="1" smtClean="0"/>
              <a:t>периостального</a:t>
            </a:r>
            <a:r>
              <a:rPr lang="ru-RU" dirty="0" smtClean="0"/>
              <a:t> застоя и локализации родовой опухоли. Возникает при </a:t>
            </a:r>
          </a:p>
          <a:p>
            <a:r>
              <a:rPr lang="ru-RU" dirty="0" smtClean="0"/>
              <a:t>значительных расстройствах кровообращения в надкостнице и при переломах костей </a:t>
            </a:r>
          </a:p>
          <a:p>
            <a:r>
              <a:rPr lang="ru-RU" dirty="0" smtClean="0"/>
              <a:t>(трещинах). Неверно считать, что </a:t>
            </a:r>
            <a:r>
              <a:rPr lang="ru-RU" dirty="0" err="1" smtClean="0"/>
              <a:t>кефалогематома</a:t>
            </a:r>
            <a:r>
              <a:rPr lang="ru-RU" dirty="0" smtClean="0"/>
              <a:t> возникает в результате смещений кожи </a:t>
            </a:r>
          </a:p>
          <a:p>
            <a:r>
              <a:rPr lang="ru-RU" dirty="0" smtClean="0"/>
              <a:t>вместе с надкостницей, так как надкостница не способна смещаться. Под надкостницей </a:t>
            </a:r>
          </a:p>
          <a:p>
            <a:r>
              <a:rPr lang="ru-RU" dirty="0" smtClean="0"/>
              <a:t>возникают кровоизлияния, которые в результате их увеличения отслаивают надкостницу.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вначале упругая, никогда не переходит на соседнюю кость, не пульсирует, безболезненна, при осторожной пальпации флюктуирует, а у основания ее прощупывается плотный валик. Поверхность кожи над </a:t>
            </a:r>
            <a:r>
              <a:rPr lang="ru-RU" sz="1200" dirty="0" err="1" smtClean="0"/>
              <a:t>кефалогематомой</a:t>
            </a:r>
            <a:r>
              <a:rPr lang="ru-RU" sz="1200" dirty="0" smtClean="0"/>
              <a:t> не изменена, но иногда бывают петехии. В первые дни жизни </a:t>
            </a:r>
            <a:r>
              <a:rPr lang="ru-RU" sz="1200" dirty="0" err="1" smtClean="0"/>
              <a:t>кефалогематома</a:t>
            </a:r>
            <a:r>
              <a:rPr lang="ru-RU" sz="1200" dirty="0" smtClean="0"/>
              <a:t> может увеличиваться, иногда появляется желтуха из-за повышенного </a:t>
            </a:r>
            <a:r>
              <a:rPr lang="ru-RU" sz="1200" dirty="0" err="1" smtClean="0"/>
              <a:t>внесосудистого</a:t>
            </a:r>
            <a:r>
              <a:rPr lang="ru-RU" sz="1200" dirty="0" smtClean="0"/>
              <a:t> образования билирубина. На 2–3 неделе размеры </a:t>
            </a:r>
            <a:r>
              <a:rPr lang="ru-RU" sz="1200" dirty="0" err="1" smtClean="0"/>
              <a:t>кефалогематомы</a:t>
            </a:r>
            <a:r>
              <a:rPr lang="ru-RU" sz="1200" dirty="0" smtClean="0"/>
              <a:t> уменьшаются, полная резорбция наступает к 6–7 неделе. В некоторых случаях может </a:t>
            </a:r>
            <a:r>
              <a:rPr lang="ru-RU" sz="1200" dirty="0" err="1" smtClean="0"/>
              <a:t>обызвествляться</a:t>
            </a:r>
            <a:r>
              <a:rPr lang="ru-RU" sz="1200" dirty="0" smtClean="0"/>
              <a:t>, редко – нагнаиваться. При инфицировании – кожа над опухолью краснеет, температура повышается.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0A5A-3F86-4A2A-BF7D-72F317B99016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B361-6873-47F6-95D4-C93FD57E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6019" y="609600"/>
            <a:ext cx="5688013" cy="12477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Кафедра детских</a:t>
            </a:r>
            <a:br>
              <a:rPr lang="ru-RU" sz="2400" b="1" dirty="0" smtClean="0"/>
            </a:br>
            <a:r>
              <a:rPr lang="ru-RU" sz="2400" b="1" dirty="0" smtClean="0"/>
              <a:t> болезней с курсом ПО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928934"/>
            <a:ext cx="8858280" cy="428628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Тема: Родовая травма</a:t>
            </a:r>
          </a:p>
          <a:p>
            <a:pPr algn="ctr">
              <a:lnSpc>
                <a:spcPct val="80000"/>
              </a:lnSpc>
            </a:pPr>
            <a:endParaRPr lang="ru-RU" sz="3600" b="1" u="sng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для студентов 5 курса, обучающихся по </a:t>
            </a:r>
            <a:endParaRPr lang="en-US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специальности 31.05.02 – Педиатрия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 smtClean="0"/>
              <a:t>                   к. м. н., ассистент, Коноплева Ольга </a:t>
            </a:r>
            <a:r>
              <a:rPr lang="ru-RU" sz="2400" dirty="0"/>
              <a:t>С</a:t>
            </a:r>
            <a:r>
              <a:rPr lang="ru-RU" sz="2400" dirty="0" smtClean="0"/>
              <a:t>ергеевна</a:t>
            </a:r>
          </a:p>
          <a:p>
            <a:pPr algn="ctr"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Красноярск, 2020</a:t>
            </a:r>
          </a:p>
          <a:p>
            <a:pPr algn="ctr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33" y="142876"/>
            <a:ext cx="385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удино-ключтч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2428892" cy="2525496"/>
          </a:xfrm>
          <a:prstGeom prst="rect">
            <a:avLst/>
          </a:prstGeom>
        </p:spPr>
      </p:pic>
      <p:pic>
        <p:nvPicPr>
          <p:cNvPr id="124932" name="Picture 4" descr="фотография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0"/>
            <a:ext cx="2843212" cy="2132013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1788"/>
            <a:ext cx="6156325" cy="102551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Повреждения и кровоизлияния в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грудино-ключично-сосцевидную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мышцу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5072066" cy="523083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наложении щипцов, ручных пособиях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чаще при ягодичном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предлежании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разрыв мышц обычно возникает в нижней трети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стернальной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части)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области повреждения прощупывается умеренно плотная или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тестоватой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консистенции опухоль.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иногда ее диагностируют к концу первой недели жизни, когда развивается кривошея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голова ребенка наклонена в сторону поврежденной мышцы, а подбородок повернут в противоположную сторону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нередко кровоизлияние в мышцу сочетается со спинальной травмой. </a:t>
            </a:r>
          </a:p>
        </p:txBody>
      </p:sp>
      <p:pic>
        <p:nvPicPr>
          <p:cNvPr id="6" name="Рисунок 5" descr="кривоше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82" y="4286256"/>
            <a:ext cx="3333750" cy="249555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flipV="1">
            <a:off x="4857752" y="5429265"/>
            <a:ext cx="785818" cy="357190"/>
          </a:xfrm>
          <a:prstGeom prst="rightArrow">
            <a:avLst>
              <a:gd name="adj1" fmla="val 50000"/>
              <a:gd name="adj2" fmla="val 1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5003800" cy="20986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Медикаментозный некроз мягких тканей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260350"/>
            <a:ext cx="3887788" cy="6597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при введении в ткани растворов повышенной концентрации   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/>
              <a:t>     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у новорожденных не более 12,5% растворы в периферическую вену 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при быстром внутриартериальном введении каких-либо растворов.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	В начале введения появляется резкая бледность кожи головы соответственно бассейну артерии как результат ее спазма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	В этих случаях процедуру прекращают и, не вынимая иглы из сосуда, вводят в артерию 1 – 1,5 мл 0,25% раствора новокаина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       При несоблюдении этих правил развивается стойкий артериальный спазм с ишемией и некрозом тканей. Во всех случаях некрозов проводят обкалывание пораженного участка 0,25% раствором новокаина и переводят ребенка в хирургическое отделение. </a:t>
            </a:r>
          </a:p>
        </p:txBody>
      </p:sp>
      <p:pic>
        <p:nvPicPr>
          <p:cNvPr id="125956" name="Picture 4" descr="фотография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3225"/>
            <a:ext cx="5219700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6838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Родовая опухоль – </a:t>
            </a:r>
            <a:r>
              <a:rPr lang="ru-RU" sz="2800" dirty="0" smtClean="0"/>
              <a:t>отёк предлежащей части вследствие венозной гиперемии</a:t>
            </a:r>
            <a:endParaRPr lang="ru-RU" sz="2800" b="1" dirty="0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2000264"/>
            <a:ext cx="4214842" cy="55007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лечения не требует, самостоятельно проходит через 2 – 3 дня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нередко синюшна, с множеством петехий или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экхимозов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дифференцируют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кефалогематомой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кровоизлиянием под апоневроз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может быть причиной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гипербилирубинемии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од опухоль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14488"/>
            <a:ext cx="2143140" cy="280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22431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од опухо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143380"/>
            <a:ext cx="37173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472518" cy="72547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Субапоневротическое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кровоизлияние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поневроз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2286016" cy="2857520"/>
          </a:xfrm>
        </p:spPr>
      </p:pic>
      <p:sp>
        <p:nvSpPr>
          <p:cNvPr id="5" name="TextBox 4"/>
          <p:cNvSpPr txBox="1"/>
          <p:nvPr/>
        </p:nvSpPr>
        <p:spPr>
          <a:xfrm>
            <a:off x="3000364" y="1071546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Припухлость не ограничена пределами одной кости, как при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кефалогематоме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 родовой опухоли отличается тем, что может увеличиваться по интенсивности после рождения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Факторами риска являются вакуум-экстрактор и другие акушерские пособия в родах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857256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больших размерах кровоизлияния необходимо исключить наследственные геморрагические болезни, переломы (рентгенография черепа)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Нередко имеется сочетание с внутричерепной родовой травмой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Кровоизлияние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резорбируется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через 2 – 3 недели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11228"/>
            <a:ext cx="3738257" cy="280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Кефалогематома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фотография-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928670"/>
            <a:ext cx="46016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фотография-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5" y="1857388"/>
            <a:ext cx="465310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514548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Кефалогематома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кровоизлияние под надкостницу костей черепа, соответствует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периостального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застоя и локализации родовой опухоли.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Кефалогематома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3571876"/>
            <a:ext cx="6286544" cy="3143272"/>
          </a:xfrm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Дифференциальный диагноз: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родовая опухоль – переходит через швы, исчезает через 2 – 3 дня</a:t>
            </a:r>
          </a:p>
          <a:p>
            <a:pPr indent="-457200">
              <a:lnSpc>
                <a:spcPct val="80000"/>
              </a:lnSpc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кровоизлияние под апоневроз  - плоское,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тестоватой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консистенции, проходит над швами, флюктуирует</a:t>
            </a:r>
          </a:p>
          <a:p>
            <a:pPr indent="-457200">
              <a:lnSpc>
                <a:spcPct val="80000"/>
              </a:lnSpc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мозговыми грыжами – выпячивание мозговых оболочек и вещества мозга через родничок и дефекты кости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572132" y="3571876"/>
            <a:ext cx="2428892" cy="10001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Травмы черепа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перелом черепа.jpg"/>
          <p:cNvPicPr>
            <a:picLocks noGrp="1" noChangeAspect="1"/>
          </p:cNvPicPr>
          <p:nvPr>
            <p:ph idx="1"/>
          </p:nvPr>
        </p:nvPicPr>
        <p:blipFill>
          <a:blip r:embed="rId3"/>
          <a:srcRect t="6634" r="50529"/>
          <a:stretch>
            <a:fillRect/>
          </a:stretch>
        </p:blipFill>
        <p:spPr>
          <a:xfrm>
            <a:off x="3418022" y="857232"/>
            <a:ext cx="55831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3857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вдавленные «переломы» или переломы по типу теннисного мяча 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трещины (истинные переломы) обычно теменных костей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071942"/>
            <a:ext cx="5572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3) переломы костей челюстно-лицевой области, прежде всего это переломы нижней челюсти. В патогенезе этих переломов важная роль принадлежит применению акушерских щипцов с часто неправильным (асимметричным наложением ложек)</a:t>
            </a:r>
            <a:endParaRPr lang="ru-RU" sz="2400" dirty="0"/>
          </a:p>
        </p:txBody>
      </p:sp>
      <p:pic>
        <p:nvPicPr>
          <p:cNvPr id="7" name="Рисунок 6" descr="щипц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3" y="4357695"/>
            <a:ext cx="3509895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Родовая травма позвоночника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вытягивание ребен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850780"/>
            <a:ext cx="3429024" cy="232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40108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Перелом ключицы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митрий\Desktop\интернатура\Отд.Новорожденных\Ван\20150923_095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857628"/>
            <a:ext cx="3714776" cy="288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642918"/>
            <a:ext cx="57150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незначительная припухлость мягких тканей на стороне повреждения за счет отека, смещения отломков, гематомы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 полном переломе ключицы  ребенок держит руку в вынужденном положении и не двигает ею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пальпации области перелома ребенок начинает проявлять беспокойство, однако в спокойном состоянии поведение ребенка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ничем не отличается от здорового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8108181" y="4250537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Перелом ключицы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2860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наиболее постоянный признак перелома ключицы со смещением - крепитация отломков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поднадкостничных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переломах диагноз ставят нередко через 5 – 7 дней после родов, когда появляется большая мозоль в области ключицы, видимая на глаз</a:t>
            </a:r>
          </a:p>
          <a:p>
            <a:endParaRPr lang="ru-RU" dirty="0"/>
          </a:p>
        </p:txBody>
      </p:sp>
      <p:pic>
        <p:nvPicPr>
          <p:cNvPr id="4" name="Рисунок 3" descr="перелом ключицы 1.jpg"/>
          <p:cNvPicPr>
            <a:picLocks noChangeAspect="1"/>
          </p:cNvPicPr>
          <p:nvPr/>
        </p:nvPicPr>
        <p:blipFill>
          <a:blip r:embed="rId2"/>
          <a:srcRect r="55298"/>
          <a:stretch>
            <a:fillRect/>
          </a:stretch>
        </p:blipFill>
        <p:spPr>
          <a:xfrm>
            <a:off x="785786" y="3214686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релом ключицы 1.jpg"/>
          <p:cNvPicPr>
            <a:picLocks noChangeAspect="1"/>
          </p:cNvPicPr>
          <p:nvPr/>
        </p:nvPicPr>
        <p:blipFill>
          <a:blip r:embed="rId2"/>
          <a:srcRect l="50332"/>
          <a:stretch>
            <a:fillRect/>
          </a:stretch>
        </p:blipFill>
        <p:spPr>
          <a:xfrm>
            <a:off x="5572132" y="3207487"/>
            <a:ext cx="3214710" cy="35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357422" y="3929066"/>
            <a:ext cx="1214446" cy="8572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ечевая к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7" y="1857364"/>
            <a:ext cx="4071967" cy="392909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214282" y="274638"/>
          <a:ext cx="8472518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478634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6286512" y="1643050"/>
            <a:ext cx="2428892" cy="18573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Перелом бедренной кости</a:t>
            </a:r>
            <a:endParaRPr lang="ru-RU" sz="2800" dirty="0"/>
          </a:p>
        </p:txBody>
      </p:sp>
      <p:pic>
        <p:nvPicPr>
          <p:cNvPr id="4" name="Picture 4" descr="фотография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41" y="3571876"/>
            <a:ext cx="4397159" cy="329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642910" y="5286388"/>
            <a:ext cx="1857388" cy="128588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1454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785794"/>
            <a:ext cx="8786874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Клиника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ожка может находится в типичном для новорожденного положении сгибания в коленном и тазобедренном суставах и приведена к животу вследствие физиологической гипертонии мышц-сгибателей</a:t>
            </a:r>
          </a:p>
          <a:p>
            <a:pPr algn="just">
              <a:lnSpc>
                <a:spcPct val="80000"/>
              </a:lnSpc>
            </a:pPr>
            <a:endParaRPr lang="ru-RU" dirty="0" smtClean="0"/>
          </a:p>
          <a:p>
            <a:pPr algn="just">
              <a:lnSpc>
                <a:spcPct val="80000"/>
              </a:lnSpc>
            </a:pPr>
            <a:r>
              <a:rPr lang="ru-RU" sz="2400" dirty="0" smtClean="0"/>
              <a:t>В то же время налицо все основные симптомы: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деформация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патологическая подвижность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крепитация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травматическая припухлость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3357562"/>
            <a:ext cx="3929090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Обычным местом перелома является верхняя половина бедра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Характерная особенность повреждения – значительное смещение отломков вследствие сокращения мышц бедра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85750"/>
            <a:ext cx="7886700" cy="1428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Настоящая классификация, в отличие от ранее используемого термина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перинатальная энцефалопатия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предусматривает 4 основные группы по ведущему механизму повреждения: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857364"/>
            <a:ext cx="8215312" cy="4643449"/>
          </a:xfrm>
        </p:spPr>
        <p:txBody>
          <a:bodyPr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гипоксические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церебральная ишемия и внутричерепные кровоизлияния)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травматические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токсико-метаболические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инфекционные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Tx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Выделяются: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нозологическая форма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степень тяжести повреждения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неврологические симптомы и синдромы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14313"/>
            <a:ext cx="7772400" cy="214312"/>
          </a:xfrm>
        </p:spPr>
        <p:txBody>
          <a:bodyPr>
            <a:normAutofit fontScale="90000"/>
          </a:bodyPr>
          <a:lstStyle/>
          <a:p>
            <a:r>
              <a:rPr lang="ru-RU" sz="2400" b="1" smtClean="0"/>
              <a:t>II. Травматические повреждения нервной системы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571500"/>
          <a:ext cx="9144000" cy="6118860"/>
        </p:xfrm>
        <a:graphic>
          <a:graphicData uri="http://schemas.openxmlformats.org/drawingml/2006/table">
            <a:tbl>
              <a:tblPr/>
              <a:tblGrid>
                <a:gridCol w="1143000"/>
                <a:gridCol w="2286000"/>
                <a:gridCol w="57150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Патоген.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Нозолог. форма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клинические симптомы и синдромы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54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A) Р 10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Внутричерепная родовая травма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Эпидуральное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кровоизлияние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Ранняя внутричерепная гипертензия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Гипервозбудимость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Судороги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Иногда расширение зрачка на стороне кровоизлияния.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31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Субдуральное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кровоизлияние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Супратенториальное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Бессимптомное течение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Гемипарез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Парциальные судороги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зрачка на стороне очага (непостоянно!)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Внутричерепная гипертензия (прогрессирующая)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Субтенториальное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(инфратенториальное)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внутричерепная гипертензия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Тонические судороги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Бульбарные нарушения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Угнетение-&gt; кома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Прогрессирующие нарушения дыхания и сердечной деятельности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25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Внутрижелудочковое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кровоизлияние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Гипервозбудимость -&gt; угнетение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Судороги (фокальные, мультифокальные)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Прогрессирующая внутричерепная гипертензия -&gt; гидроцефалия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дыхания и сердечной деятельности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925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Паренхиматозное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кровоизлияние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(геморрагический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инфаркт)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Гипервозбудимость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Угнетение -&gt; кома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Судороги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Прогрессирующая внутричерепная гипертензия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Очаговые нарушения (зависят от локализации и объема гематомы)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бессимптомное течение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Субарахноидальное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кровоизлияние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Гипервозбудимость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Гиперестезия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наружная гидроцефалия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Судороги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Угнетение -&gt; “бодрствующая” кома” 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БДУРАЛЬНОЕ.jpg"/>
          <p:cNvPicPr>
            <a:picLocks noGrp="1" noChangeAspect="1"/>
          </p:cNvPicPr>
          <p:nvPr>
            <p:ph idx="1"/>
          </p:nvPr>
        </p:nvPicPr>
        <p:blipFill>
          <a:blip r:embed="rId3"/>
          <a:srcRect t="5682" r="47716" b="42231"/>
          <a:stretch>
            <a:fillRect/>
          </a:stretch>
        </p:blipFill>
        <p:spPr>
          <a:xfrm>
            <a:off x="5442668" y="1928802"/>
            <a:ext cx="37013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82099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Эпидуральное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кровоизлияние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гематома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кровоизлияние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возникающее из венозных сосудов расположенных между надкостницей и внутренней поверхностью покровных костей черепа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чаще теменных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071678"/>
            <a:ext cx="60007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Гипервозбудимость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внутричерепная гипертензия</a:t>
            </a:r>
          </a:p>
          <a:p>
            <a:pPr lvl="0">
              <a:buFont typeface="Wingdings" pitchFamily="2" charset="2"/>
              <a:buChar char="§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генерализованные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судороги с очаговым 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   компонентом</a:t>
            </a:r>
          </a:p>
          <a:p>
            <a:pPr lvl="0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расширение зрачка, птоз и отклонение глазного яблока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латерально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 стороне гематомы (расходящееся косоглазие)</a:t>
            </a:r>
          </a:p>
          <a:p>
            <a:pPr lvl="0">
              <a:buFont typeface="Wingdings" pitchFamily="2" charset="2"/>
              <a:buChar char="§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сочетается с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кефалогематомой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 стороне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эпидурального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кровоизлияния.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Субдуральная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гематома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кровоизлияние  возникающее между твёрдой и мягкой мозговыми оболочками (мягкой и паутинной)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СУБДУРАЛБНАЯ.jpg"/>
          <p:cNvPicPr>
            <a:picLocks noGrp="1" noChangeAspect="1"/>
          </p:cNvPicPr>
          <p:nvPr>
            <p:ph idx="1"/>
          </p:nvPr>
        </p:nvPicPr>
        <p:blipFill>
          <a:blip r:embed="rId3"/>
          <a:srcRect t="11751"/>
          <a:stretch>
            <a:fillRect/>
          </a:stretch>
        </p:blipFill>
        <p:spPr>
          <a:xfrm>
            <a:off x="357158" y="4647424"/>
            <a:ext cx="3110083" cy="221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32" y="1857364"/>
            <a:ext cx="50006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наличие «светлого промежутка» 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признаки внутричерепной гипертензии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выраженная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конъюгационная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гипербилирубинемия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возбуждение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срыгивания или рвота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выбухание большого родничка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32" y="1820655"/>
            <a:ext cx="4571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гемипарез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на стороне</a:t>
            </a:r>
            <a:r>
              <a:rPr lang="ru-RU" sz="22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противоположной гематоме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отклонение глаз в сторону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противоположную гемипарезу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глаза смотрят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на гематому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расширение зрачка на стороне повреждения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фокальные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очаговые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судороги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Содержимое 2"/>
          <p:cNvSpPr>
            <a:spLocks noGrp="1"/>
          </p:cNvSpPr>
          <p:nvPr>
            <p:ph idx="4294967295"/>
          </p:nvPr>
        </p:nvSpPr>
        <p:spPr>
          <a:xfrm>
            <a:off x="0" y="71414"/>
            <a:ext cx="4000495" cy="657225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411163" algn="ctr"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Внутрижелудочковые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1163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перивентрикулярные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кровоизлияния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1163">
              <a:buFont typeface="Wingdings" pitchFamily="2" charset="2"/>
              <a:buNone/>
            </a:pP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Ранние проявления: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нарастающая анемия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диффузная мышечная гипотония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тремор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тонические судороги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пронзительный крик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угнетение сосания и глотания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глазодвигательные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расстройства (открытые глаза, парез взора, вертикальный нистагм)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резкое ухудшение состояния при перемене положения тела</a:t>
            </a:r>
          </a:p>
        </p:txBody>
      </p:sp>
      <p:pic>
        <p:nvPicPr>
          <p:cNvPr id="16589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1323" y="4000504"/>
            <a:ext cx="407270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57625" y="0"/>
            <a:ext cx="5286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kern="0" dirty="0">
                <a:latin typeface="Arial" pitchFamily="34" charset="0"/>
                <a:cs typeface="Arial" pitchFamily="34" charset="0"/>
              </a:rPr>
              <a:t>Поздние проявления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повторные апноэ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мышечная </a:t>
            </a:r>
            <a:r>
              <a:rPr lang="ru-RU" sz="2100" kern="0" dirty="0" err="1">
                <a:latin typeface="Arial" pitchFamily="34" charset="0"/>
                <a:cs typeface="Arial" pitchFamily="34" charset="0"/>
              </a:rPr>
              <a:t>гипер</a:t>
            </a:r>
            <a:r>
              <a:rPr lang="ru-RU" sz="2100" kern="0" dirty="0">
                <a:latin typeface="Arial" pitchFamily="34" charset="0"/>
                <a:cs typeface="Arial" pitchFamily="34" charset="0"/>
              </a:rPr>
              <a:t>- или гипотония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 err="1">
                <a:latin typeface="Arial" pitchFamily="34" charset="0"/>
                <a:cs typeface="Arial" pitchFamily="34" charset="0"/>
              </a:rPr>
              <a:t>гипорефлексия</a:t>
            </a:r>
            <a:endParaRPr lang="ru-RU" sz="2100" kern="0" dirty="0">
              <a:latin typeface="Arial" pitchFamily="34" charset="0"/>
              <a:cs typeface="Arial" pitchFamily="34" charset="0"/>
            </a:endParaRP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стойкие "глазные" симптомы (нистагм, </a:t>
            </a:r>
            <a:r>
              <a:rPr lang="ru-RU" sz="2100" kern="0" dirty="0" err="1">
                <a:latin typeface="Arial" pitchFamily="34" charset="0"/>
                <a:cs typeface="Arial" pitchFamily="34" charset="0"/>
              </a:rPr>
              <a:t>Грефе</a:t>
            </a:r>
            <a:r>
              <a:rPr lang="ru-RU" sz="2100" kern="0" dirty="0">
                <a:latin typeface="Arial" pitchFamily="34" charset="0"/>
                <a:cs typeface="Arial" pitchFamily="34" charset="0"/>
              </a:rPr>
              <a:t>, "заход. солнца", </a:t>
            </a:r>
            <a:r>
              <a:rPr lang="ru-RU" sz="2100" kern="0" dirty="0" err="1">
                <a:latin typeface="Arial" pitchFamily="34" charset="0"/>
                <a:cs typeface="Arial" pitchFamily="34" charset="0"/>
              </a:rPr>
              <a:t>косог-е</a:t>
            </a:r>
            <a:r>
              <a:rPr lang="ru-RU" sz="2100" kern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псевдобульбарные расстройства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судорожный  синдром наблюдается реже, выбухание и напряжение родничков</a:t>
            </a:r>
          </a:p>
          <a:p>
            <a:pPr marL="41148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ru-RU" sz="1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38"/>
            <a:ext cx="4643438" cy="40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7358082" cy="6286500"/>
          </a:xfrm>
        </p:spPr>
        <p:txBody>
          <a:bodyPr>
            <a:noAutofit/>
          </a:bodyPr>
          <a:lstStyle/>
          <a:p>
            <a:pPr marL="411163">
              <a:buFont typeface="Wingdings" pitchFamily="2" charset="2"/>
              <a:buNone/>
            </a:pPr>
            <a:r>
              <a:rPr lang="ru-RU" sz="2000" b="1" dirty="0" smtClean="0"/>
              <a:t>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диапедезных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кровоизлияниях</a:t>
            </a:r>
          </a:p>
          <a:p>
            <a:pPr marL="411163">
              <a:buFont typeface="Wingdings" pitchFamily="2" charset="2"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клиника маловыразительна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снижение мышечного тонуса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вялость 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адинамия 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нистагм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симптом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Грефе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фокальные судороги</a:t>
            </a:r>
          </a:p>
          <a:p>
            <a:pPr marL="411163">
              <a:buFont typeface="Wingdings" pitchFamily="2" charset="2"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 При обширных кровоизлияниях</a:t>
            </a:r>
          </a:p>
          <a:p>
            <a:pPr marL="411163">
              <a:buFont typeface="Wingdings" pitchFamily="2" charset="2"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состояние тяжелое, </a:t>
            </a:r>
          </a:p>
          <a:p>
            <a:pPr marL="411163">
              <a:buFont typeface="Wingdings" pitchFamily="2" charset="2"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обусловлено отеком мозга: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мышечная гипотония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судороги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очаговые двигательные расстройства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крупно-размашистый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тремор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слабый стон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сонливость, брадикардия</a:t>
            </a:r>
          </a:p>
          <a:p>
            <a:pPr marL="411163">
              <a:buFont typeface="Wingdings" pitchFamily="2" charset="2"/>
              <a:buChar char=""/>
            </a:pPr>
            <a:endParaRPr lang="ru-RU" sz="2000" b="1" dirty="0" smtClean="0"/>
          </a:p>
        </p:txBody>
      </p:sp>
      <p:sp>
        <p:nvSpPr>
          <p:cNvPr id="167940" name="Прямоугольник 4"/>
          <p:cNvSpPr>
            <a:spLocks noChangeArrowheads="1"/>
          </p:cNvSpPr>
          <p:nvPr/>
        </p:nvSpPr>
        <p:spPr bwMode="auto">
          <a:xfrm>
            <a:off x="1500188" y="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>
              <a:buFont typeface="Wingdings" pitchFamily="2" charset="2"/>
              <a:buNone/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Внутримозговые кровоизлияния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7166"/>
            <a:ext cx="8583613" cy="5486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Arial" pitchFamily="34" charset="0"/>
                <a:cs typeface="Arial" pitchFamily="34" charset="0"/>
              </a:rPr>
              <a:t>Цель лекции: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Изложить современные представления основных этиологических факторов родовой травмы у новорожденных детей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2. Обосновать необходимость знания клинических проявлений родовой травмы у новорожденных детей педиатрами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3. Представить наиболее важные положения излагаемой проблемы для своевременной диагностики и лечения родовой травмы</a:t>
            </a:r>
            <a:endParaRPr lang="ru-RU" sz="2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80" y="274638"/>
            <a:ext cx="5000628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Субарахноидальные кровоизлияния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48" y="1428736"/>
            <a:ext cx="4400552" cy="5429264"/>
          </a:xfrm>
        </p:spPr>
        <p:txBody>
          <a:bodyPr>
            <a:normAutofit/>
          </a:bodyPr>
          <a:lstStyle/>
          <a:p>
            <a:pPr marL="411163">
              <a:buFont typeface="Wingdings" pitchFamily="2" charset="2"/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Клиника: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возбуждение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гиперестезия, 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двигательное беспокойство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усиление рефлексов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мышечный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гипертонус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мозговой крик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открытые глаза</a:t>
            </a:r>
          </a:p>
          <a:p>
            <a:endParaRPr lang="ru-RU" dirty="0"/>
          </a:p>
        </p:txBody>
      </p:sp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85728"/>
            <a:ext cx="4000529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357222" y="3143810"/>
            <a:ext cx="42862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>
              <a:buFont typeface="Wingdings" pitchFamily="2" charset="2"/>
              <a:buChar char="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запрокидывание головы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ригидность затылочных мышц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выбухание швов и родничков 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нарастание окружности головы</a:t>
            </a:r>
          </a:p>
          <a:p>
            <a:pPr marL="411163">
              <a:buFont typeface="Wingdings" pitchFamily="2" charset="2"/>
              <a:buChar char="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соматическом статусе - желтуха, значительная потеря массы тела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Кровоизлияние в спинной мозг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(растяжение, разрыв, надрыв)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57480"/>
            <a:ext cx="3428992" cy="5257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Спинальный шок</a:t>
            </a:r>
          </a:p>
          <a:p>
            <a:endParaRPr lang="ru-RU" sz="2400" dirty="0" smtClean="0"/>
          </a:p>
          <a:p>
            <a:r>
              <a:rPr lang="ru-RU" sz="2400" dirty="0" smtClean="0"/>
              <a:t>Расстройства дыхания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Двигательные и чувствительные нарушения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С-м</a:t>
            </a:r>
            <a:r>
              <a:rPr lang="ru-RU" sz="2400" dirty="0" smtClean="0"/>
              <a:t> Бернара  - Горнера</a:t>
            </a:r>
            <a:endParaRPr lang="ru-RU" sz="2400" dirty="0"/>
          </a:p>
        </p:txBody>
      </p:sp>
      <p:pic>
        <p:nvPicPr>
          <p:cNvPr id="5" name="Рисунок 4" descr="горнеп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49437"/>
            <a:ext cx="3776674" cy="323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орне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643050"/>
            <a:ext cx="556599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Симптомы кровоизлияния на уровне грудного отдела позвоночника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 smtClean="0">
              <a:cs typeface="Times New Roman" pitchFamily="18" charset="0"/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1142984"/>
            <a:ext cx="80010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парез ног по спастическому типу</a:t>
            </a:r>
          </a:p>
          <a:p>
            <a:pPr algn="just">
              <a:buFontTx/>
              <a:buChar char="-"/>
            </a:pPr>
            <a:endParaRPr lang="ru-RU" sz="3600" dirty="0"/>
          </a:p>
          <a:p>
            <a:pPr algn="ctr" eaLnBrk="0" hangingPunct="0"/>
            <a:r>
              <a:rPr lang="ru-RU" sz="2800" b="1" dirty="0">
                <a:latin typeface="Arial" pitchFamily="34" charset="0"/>
                <a:cs typeface="Arial" pitchFamily="34" charset="0"/>
              </a:rPr>
              <a:t>Симптомы кровоизлияния в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пояснично-кресцовый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отдел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вялый </a:t>
            </a:r>
            <a:r>
              <a:rPr lang="ru-RU" sz="2400" dirty="0">
                <a:cs typeface="Times New Roman" pitchFamily="18" charset="0"/>
              </a:rPr>
              <a:t>парез </a:t>
            </a:r>
            <a:r>
              <a:rPr lang="ru-RU" sz="2400" dirty="0" smtClean="0">
                <a:cs typeface="Times New Roman" pitchFamily="18" charset="0"/>
              </a:rPr>
              <a:t>ног</a:t>
            </a:r>
          </a:p>
          <a:p>
            <a:pPr eaLnBrk="0" hangingPunct="0">
              <a:buFontTx/>
              <a:buChar char="-"/>
            </a:pP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cs typeface="Times New Roman" pitchFamily="18" charset="0"/>
              </a:rPr>
              <a:t>-нарушение </a:t>
            </a:r>
            <a:r>
              <a:rPr lang="ru-RU" sz="2400" dirty="0" smtClean="0">
                <a:cs typeface="Times New Roman" pitchFamily="18" charset="0"/>
              </a:rPr>
              <a:t>функции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 тазовых органов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(</a:t>
            </a:r>
            <a:r>
              <a:rPr lang="ru-RU" sz="2400" dirty="0">
                <a:cs typeface="Times New Roman" pitchFamily="18" charset="0"/>
              </a:rPr>
              <a:t>недержание </a:t>
            </a:r>
            <a:endParaRPr lang="ru-RU" sz="2400" dirty="0" smtClean="0"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мочи </a:t>
            </a:r>
            <a:r>
              <a:rPr lang="ru-RU" sz="2400" dirty="0">
                <a:cs typeface="Times New Roman" pitchFamily="18" charset="0"/>
              </a:rPr>
              <a:t>и кала</a:t>
            </a:r>
            <a:r>
              <a:rPr lang="ru-RU" sz="2400" dirty="0" smtClean="0">
                <a:cs typeface="Times New Roman" pitchFamily="18" charset="0"/>
              </a:rPr>
              <a:t>)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endParaRPr lang="ru-RU" sz="3600" dirty="0"/>
          </a:p>
        </p:txBody>
      </p:sp>
      <p:pic>
        <p:nvPicPr>
          <p:cNvPr id="4" name="Рисунок 3" descr="вялый паре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961" y="3571876"/>
            <a:ext cx="482903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4290"/>
            <a:ext cx="7772400" cy="6238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Травма поясничного отдела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 smtClean="0">
              <a:cs typeface="Times New Roman" pitchFamily="18" charset="0"/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57158" y="500042"/>
            <a:ext cx="842968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беспокойство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смене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положения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напряжение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вертебральных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«мышечных валиков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кровоподтеки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области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спины</a:t>
            </a:r>
          </a:p>
          <a:p>
            <a:pPr algn="just" eaLnBrk="0" hangingPunct="0"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деформация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типу кифоза 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кифосколиоза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dirty="0">
                <a:latin typeface="Arial" pitchFamily="34" charset="0"/>
                <a:cs typeface="Arial" pitchFamily="34" charset="0"/>
              </a:rPr>
              <a:t>-выступание остистого отростка поврежденного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позвонка</a:t>
            </a: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приапизм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(эрекция полового члена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симптом </a:t>
            </a:r>
            <a:r>
              <a:rPr lang="ru-RU" dirty="0">
                <a:latin typeface="Arial" pitchFamily="34" charset="0"/>
                <a:cs typeface="Arial" pitchFamily="34" charset="0"/>
              </a:rPr>
              <a:t>«зияния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ануса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симптом </a:t>
            </a:r>
            <a:r>
              <a:rPr lang="ru-RU" dirty="0">
                <a:latin typeface="Arial" pitchFamily="34" charset="0"/>
                <a:cs typeface="Arial" pitchFamily="34" charset="0"/>
              </a:rPr>
              <a:t>«кукольной ножки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симптом </a:t>
            </a:r>
            <a:r>
              <a:rPr lang="ru-RU" dirty="0">
                <a:latin typeface="Arial" pitchFamily="34" charset="0"/>
                <a:cs typeface="Arial" pitchFamily="34" charset="0"/>
              </a:rPr>
              <a:t>«распластанного живота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сглаженность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ягодичной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складки</a:t>
            </a:r>
          </a:p>
          <a:p>
            <a:pPr algn="just" eaLnBrk="0" hangingPunct="0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50000"/>
              </a:lnSpc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- симптом «сосания» большого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пальца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ольная нож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3429024" cy="39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укольна нож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13" y="1142984"/>
            <a:ext cx="4610115" cy="34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285728"/>
            <a:ext cx="336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Симптом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«кукольной ножки»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2357430"/>
            <a:ext cx="2571768" cy="12858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2214554"/>
            <a:ext cx="2214578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ягодиц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86095"/>
            <a:ext cx="2786082" cy="277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4678" y="5143512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Сглаженность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ягодичной складки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плетение шей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71415"/>
            <a:ext cx="6786610" cy="6069938"/>
          </a:xfrm>
          <a:prstGeom prst="rect">
            <a:avLst/>
          </a:prstGeom>
        </p:spPr>
      </p:pic>
      <p:pic>
        <p:nvPicPr>
          <p:cNvPr id="4" name="Содержимое 3" descr="плечевое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29191" y="3386127"/>
            <a:ext cx="4214810" cy="3471874"/>
          </a:xfrm>
        </p:spPr>
      </p:pic>
      <p:sp>
        <p:nvSpPr>
          <p:cNvPr id="7" name="Овал 6"/>
          <p:cNvSpPr/>
          <p:nvPr/>
        </p:nvSpPr>
        <p:spPr>
          <a:xfrm>
            <a:off x="4786314" y="1214422"/>
            <a:ext cx="928694" cy="1357322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3504" y="500042"/>
            <a:ext cx="1143008" cy="18573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28" y="2071678"/>
            <a:ext cx="857256" cy="128588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86512" y="357166"/>
            <a:ext cx="285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Повреждения шейного сплетения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latin typeface="Arial" pitchFamily="34" charset="0"/>
                <a:cs typeface="Arial" pitchFamily="34" charset="0"/>
              </a:rPr>
              <a:t>Повреждение </a:t>
            </a:r>
            <a:r>
              <a:rPr lang="ru-RU" sz="2800" cap="all" dirty="0" err="1" smtClean="0">
                <a:latin typeface="Arial" pitchFamily="34" charset="0"/>
                <a:cs typeface="Arial" pitchFamily="34" charset="0"/>
              </a:rPr>
              <a:t>верхнешейных</a:t>
            </a:r>
            <a:r>
              <a:rPr lang="ru-RU" sz="2800" cap="all" dirty="0" smtClean="0">
                <a:latin typeface="Arial" pitchFamily="34" charset="0"/>
                <a:cs typeface="Arial" pitchFamily="34" charset="0"/>
              </a:rPr>
              <a:t> сегментов</a:t>
            </a:r>
            <a:br>
              <a:rPr lang="ru-RU" sz="2800" cap="all" dirty="0" smtClean="0">
                <a:latin typeface="Arial" pitchFamily="34" charset="0"/>
                <a:cs typeface="Arial" pitchFamily="34" charset="0"/>
              </a:rPr>
            </a:br>
            <a:endParaRPr lang="ru-RU" sz="28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3500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-C</a:t>
            </a:r>
            <a:r>
              <a:rPr lang="en-US" sz="2800" baseline="-25000" dirty="0" smtClean="0"/>
              <a:t>IV</a:t>
            </a:r>
            <a:r>
              <a:rPr lang="ru-RU" sz="2800" baseline="-25000" dirty="0" smtClean="0"/>
              <a:t> </a:t>
            </a:r>
            <a:r>
              <a:rPr lang="ru-RU" sz="2800" dirty="0" smtClean="0"/>
              <a:t> -  спинальный шок – дыхательные расстройства, гипотония, </a:t>
            </a:r>
            <a:r>
              <a:rPr lang="ru-RU" sz="2800" dirty="0" err="1" smtClean="0"/>
              <a:t>гипорефлексия</a:t>
            </a:r>
            <a:r>
              <a:rPr lang="ru-RU" sz="2800" dirty="0" smtClean="0"/>
              <a:t>, полный паралич произвольных движений, нарушение функций тазовых органов</a:t>
            </a:r>
          </a:p>
          <a:p>
            <a:endParaRPr lang="ru-RU" baseline="-25000" dirty="0"/>
          </a:p>
        </p:txBody>
      </p:sp>
      <p:pic>
        <p:nvPicPr>
          <p:cNvPr id="4" name="Рисунок 3" descr="парез диафраг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4403863" cy="2928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6" y="4564101"/>
            <a:ext cx="45005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III</a:t>
            </a:r>
            <a:r>
              <a:rPr lang="en-US" sz="2800" dirty="0" smtClean="0"/>
              <a:t>-C</a:t>
            </a:r>
            <a:r>
              <a:rPr lang="en-US" sz="2800" baseline="-25000" dirty="0" smtClean="0"/>
              <a:t>VI </a:t>
            </a:r>
            <a:r>
              <a:rPr lang="en-US" sz="2800" dirty="0" smtClean="0"/>
              <a:t> </a:t>
            </a:r>
            <a:r>
              <a:rPr lang="ru-RU" sz="2800" dirty="0" smtClean="0"/>
              <a:t> - парез диафрагмы </a:t>
            </a:r>
          </a:p>
          <a:p>
            <a:r>
              <a:rPr lang="ru-RU" sz="2800" dirty="0" smtClean="0"/>
              <a:t>(синдром </a:t>
            </a:r>
            <a:r>
              <a:rPr lang="ru-RU" sz="2800" dirty="0" err="1" smtClean="0"/>
              <a:t>Кофферата</a:t>
            </a:r>
            <a:r>
              <a:rPr lang="ru-RU" sz="2800" dirty="0" smtClean="0"/>
              <a:t>) – дыхательные расстройства</a:t>
            </a:r>
          </a:p>
        </p:txBody>
      </p:sp>
      <p:sp>
        <p:nvSpPr>
          <p:cNvPr id="8" name="Дуга 7"/>
          <p:cNvSpPr/>
          <p:nvPr/>
        </p:nvSpPr>
        <p:spPr>
          <a:xfrm>
            <a:off x="5143504" y="5143512"/>
            <a:ext cx="1357322" cy="285752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57686" y="3929066"/>
            <a:ext cx="1428760" cy="12858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ПАРАЛИЧ ЭРБА-ДЮШЕННА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(С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эрба 2.jpg"/>
          <p:cNvPicPr>
            <a:picLocks noChangeAspect="1"/>
          </p:cNvPicPr>
          <p:nvPr/>
        </p:nvPicPr>
        <p:blipFill>
          <a:blip r:embed="rId3"/>
          <a:srcRect t="-258" r="52896"/>
          <a:stretch>
            <a:fillRect/>
          </a:stretch>
        </p:blipFill>
        <p:spPr>
          <a:xfrm>
            <a:off x="2357422" y="1285860"/>
            <a:ext cx="328614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рб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232517"/>
            <a:ext cx="3786182" cy="462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родовый акт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" y="642918"/>
            <a:ext cx="27411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14290"/>
            <a:ext cx="4248150" cy="8747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71612"/>
            <a:ext cx="8785225" cy="5072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Родовая травма как причина смерти в настоящее время чрезвычайно редка и составляет 3,7 на 100 000 живорожденных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Термин родовая травма объединяет нарушения целостности и расстройство функции тканей и органов ребенка, возникшие во время родов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Частота родовых травм не установлена, ибо она существенно зависит от диагностических подходов и возможностей обследования, а также от искусства и мастерства акушеров, частоты кесаревых сечений и т.д.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Перинатальная гипоксия и асфиксия в родах часто сопутствуют родовым травмам, но могут быть и одним из патогенетических звеньев их возникновения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4" name="Picture 4" descr="фотография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0"/>
            <a:ext cx="2266950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ПАРАЛИЧ ДЖЕНЕРИН-КЛЮМПКЕ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(С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-T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/>
          </a:p>
        </p:txBody>
      </p:sp>
      <p:pic>
        <p:nvPicPr>
          <p:cNvPr id="5" name="Рисунок 4" descr="дженер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32687"/>
            <a:ext cx="4302124" cy="312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дженерин 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406" y="1428736"/>
            <a:ext cx="5143535" cy="407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цев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3929058" cy="388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ПОРАЖЕНИЕ ЛИЦЕВОГО НЕРВА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паралич лицевого.jpg"/>
          <p:cNvPicPr>
            <a:picLocks noGrp="1" noChangeAspect="1"/>
          </p:cNvPicPr>
          <p:nvPr>
            <p:ph idx="1"/>
          </p:nvPr>
        </p:nvPicPr>
        <p:blipFill>
          <a:blip r:embed="rId4"/>
          <a:srcRect t="13144" b="10356"/>
          <a:stretch>
            <a:fillRect/>
          </a:stretch>
        </p:blipFill>
        <p:spPr>
          <a:xfrm>
            <a:off x="3500429" y="3246622"/>
            <a:ext cx="5572165" cy="353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щипц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046" y="1142984"/>
            <a:ext cx="328345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Травмы внутренних органов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ематома.jpg"/>
          <p:cNvPicPr>
            <a:picLocks noGrp="1" noChangeAspect="1"/>
          </p:cNvPicPr>
          <p:nvPr>
            <p:ph idx="1"/>
          </p:nvPr>
        </p:nvPicPr>
        <p:blipFill>
          <a:blip r:embed="rId3"/>
          <a:srcRect l="64157"/>
          <a:stretch>
            <a:fillRect/>
          </a:stretch>
        </p:blipFill>
        <p:spPr>
          <a:xfrm>
            <a:off x="0" y="3110259"/>
            <a:ext cx="3143240" cy="374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ематома печен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1214422"/>
            <a:ext cx="3786214" cy="287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428596" y="3143248"/>
            <a:ext cx="78581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928662" y="5143512"/>
            <a:ext cx="1143008" cy="8572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14744" y="1142984"/>
            <a:ext cx="542925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 травме чаще возникают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субкапсулярные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гематомы печени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отсутствии разрыва могут оказаться незамеченными, клинически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проявлятся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манипуляции с ребенком при обследовании, кормлении и купании могут способствовать прорыву гематомы в брюшную полость.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разрыве капсулы над гематомой возникают смертельные кровотечения в брюшную полость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Травмы внутренних органов</a:t>
            </a:r>
            <a:endParaRPr lang="ru-RU" sz="2800" dirty="0"/>
          </a:p>
        </p:txBody>
      </p:sp>
      <p:pic>
        <p:nvPicPr>
          <p:cNvPr id="4" name="Содержимое 3" descr="разрыв селезенк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8870" y="3929066"/>
            <a:ext cx="4467952" cy="257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7" y="1357298"/>
            <a:ext cx="4214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родах может травмироваться селезенка, особенно при ее увеличении при гемолитической болезни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этом обычно происходят разрывы в области корня с переходом на капсулу селезенки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редко наблюдаются полные отрывы селезенки – летальное осложнение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ематома селезенки.jpg"/>
          <p:cNvPicPr>
            <a:picLocks noChangeAspect="1"/>
          </p:cNvPicPr>
          <p:nvPr/>
        </p:nvPicPr>
        <p:blipFill>
          <a:blip r:embed="rId4"/>
          <a:srcRect l="5159" t="12712" r="50989" b="12500"/>
          <a:stretch>
            <a:fillRect/>
          </a:stretch>
        </p:blipFill>
        <p:spPr>
          <a:xfrm>
            <a:off x="4429124" y="1088691"/>
            <a:ext cx="4143404" cy="298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7072330" y="1000108"/>
            <a:ext cx="1285884" cy="78581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Травмы внутренних органов</a:t>
            </a:r>
            <a:endParaRPr lang="ru-RU" sz="2800" dirty="0"/>
          </a:p>
        </p:txBody>
      </p:sp>
      <p:pic>
        <p:nvPicPr>
          <p:cNvPr id="4" name="Содержимое 3" descr="кровоил в надпочечники.jpg"/>
          <p:cNvPicPr>
            <a:picLocks noGrp="1" noChangeAspect="1"/>
          </p:cNvPicPr>
          <p:nvPr>
            <p:ph idx="1"/>
          </p:nvPr>
        </p:nvPicPr>
        <p:blipFill>
          <a:blip r:embed="rId3"/>
          <a:srcRect b="17539"/>
          <a:stretch>
            <a:fillRect/>
          </a:stretch>
        </p:blipFill>
        <p:spPr>
          <a:xfrm>
            <a:off x="5143504" y="4429138"/>
            <a:ext cx="3826570" cy="25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281620"/>
            <a:ext cx="764383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кровоизлияния в надпочечники возникают чаще при тазовых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предлежаниях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обычно односторонние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могут быть очаговыми и тотальными с превращением надпочечника в «мешочек с кровью»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тотальное кровоизлияние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надпочечник может явиться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причиной смерти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erepno-mozgovaia-travma-64.jpg"/>
          <p:cNvPicPr>
            <a:picLocks noChangeAspect="1"/>
          </p:cNvPicPr>
          <p:nvPr/>
        </p:nvPicPr>
        <p:blipFill>
          <a:blip r:embed="rId2"/>
          <a:srcRect l="33600" r="34694"/>
          <a:stretch>
            <a:fillRect/>
          </a:stretch>
        </p:blipFill>
        <p:spPr>
          <a:xfrm>
            <a:off x="5000628" y="2993008"/>
            <a:ext cx="3571900" cy="3793578"/>
          </a:xfrm>
          <a:prstGeom prst="rect">
            <a:avLst/>
          </a:prstGeom>
        </p:spPr>
      </p:pic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8604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Методы обследования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 smtClean="0">
              <a:cs typeface="Times New Roman" pitchFamily="18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428596" y="915677"/>
            <a:ext cx="40005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общий осмотр</a:t>
            </a:r>
          </a:p>
          <a:p>
            <a:pPr algn="just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неврологический статус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err="1" smtClean="0">
                <a:cs typeface="Times New Roman" pitchFamily="18" charset="0"/>
              </a:rPr>
              <a:t>люмбальная</a:t>
            </a:r>
            <a:r>
              <a:rPr lang="ru-RU" dirty="0" smtClean="0">
                <a:cs typeface="Times New Roman" pitchFamily="18" charset="0"/>
              </a:rPr>
              <a:t> пункция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err="1" smtClean="0">
                <a:cs typeface="Times New Roman" pitchFamily="18" charset="0"/>
              </a:rPr>
              <a:t>субдуральная</a:t>
            </a:r>
            <a:r>
              <a:rPr lang="ru-RU" dirty="0" smtClean="0">
                <a:cs typeface="Times New Roman" pitchFamily="18" charset="0"/>
              </a:rPr>
              <a:t> пункция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Краниография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ангиография черепа</a:t>
            </a:r>
          </a:p>
          <a:p>
            <a:pPr algn="just" eaLnBrk="0" hangingPunct="0"/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осмотр </a:t>
            </a:r>
            <a:r>
              <a:rPr lang="ru-RU" dirty="0">
                <a:cs typeface="Times New Roman" pitchFamily="18" charset="0"/>
              </a:rPr>
              <a:t>глазного </a:t>
            </a:r>
            <a:r>
              <a:rPr lang="ru-RU" dirty="0" smtClean="0">
                <a:cs typeface="Times New Roman" pitchFamily="18" charset="0"/>
              </a:rPr>
              <a:t>дна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НСГ</a:t>
            </a:r>
            <a:r>
              <a:rPr lang="ru-RU" dirty="0">
                <a:cs typeface="Times New Roman" pitchFamily="18" charset="0"/>
              </a:rPr>
              <a:t>, ЭЭГ, РЭГ, </a:t>
            </a:r>
            <a:r>
              <a:rPr lang="ru-RU" dirty="0" err="1" smtClean="0">
                <a:cs typeface="Times New Roman" pitchFamily="18" charset="0"/>
              </a:rPr>
              <a:t>доплерография</a:t>
            </a:r>
            <a:endParaRPr lang="ru-RU" dirty="0" smtClean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err="1" smtClean="0">
                <a:cs typeface="Times New Roman" pitchFamily="18" charset="0"/>
              </a:rPr>
              <a:t>компъютерная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томография (КТ</a:t>
            </a:r>
            <a:r>
              <a:rPr lang="ru-RU" dirty="0" smtClean="0">
                <a:cs typeface="Times New Roman" pitchFamily="18" charset="0"/>
              </a:rPr>
              <a:t>)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ядерно-магнитный </a:t>
            </a:r>
            <a:r>
              <a:rPr lang="ru-RU" dirty="0">
                <a:cs typeface="Times New Roman" pitchFamily="18" charset="0"/>
              </a:rPr>
              <a:t>резонанс (ЯМР</a:t>
            </a:r>
            <a:r>
              <a:rPr lang="ru-RU" dirty="0" smtClean="0">
                <a:cs typeface="Times New Roman" pitchFamily="18" charset="0"/>
              </a:rPr>
              <a:t>)</a:t>
            </a:r>
          </a:p>
          <a:p>
            <a:pPr algn="just" eaLnBrk="0" hangingPunct="0">
              <a:buFontTx/>
              <a:buChar char="-"/>
            </a:pPr>
            <a:endParaRPr lang="ru-RU" dirty="0"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сцинтиграфи</a:t>
            </a:r>
            <a:r>
              <a:rPr lang="ru-RU" sz="2000" dirty="0" err="1" smtClean="0">
                <a:cs typeface="Times New Roman" pitchFamily="18" charset="0"/>
              </a:rPr>
              <a:t>я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endParaRPr lang="ru-RU" sz="2800" dirty="0"/>
          </a:p>
        </p:txBody>
      </p:sp>
      <p:pic>
        <p:nvPicPr>
          <p:cNvPr id="4" name="Рисунок 3" descr="large_16719_81390752_813907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07" y="928670"/>
            <a:ext cx="5950193" cy="224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Ведение ребенка с травматическими поражениями головного мозга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2400" dirty="0" smtClean="0"/>
              <a:t>Охранительный режим</a:t>
            </a:r>
          </a:p>
          <a:p>
            <a:r>
              <a:rPr lang="ru-RU" sz="2400" dirty="0" smtClean="0"/>
              <a:t>Теплозащита </a:t>
            </a:r>
          </a:p>
          <a:p>
            <a:r>
              <a:rPr lang="ru-RU" sz="2400" dirty="0" smtClean="0"/>
              <a:t>Участие матери в уходе за ребенком!!!</a:t>
            </a:r>
          </a:p>
          <a:p>
            <a:r>
              <a:rPr lang="ru-RU" sz="2400" dirty="0" err="1" smtClean="0"/>
              <a:t>Мониторирование</a:t>
            </a:r>
            <a:r>
              <a:rPr lang="ru-RU" sz="2400" dirty="0" smtClean="0"/>
              <a:t> основных витальных параметров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нтен тера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929066"/>
            <a:ext cx="4357686" cy="276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енгур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3857628"/>
            <a:ext cx="450875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28596" y="214313"/>
            <a:ext cx="8215370" cy="9286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Поддержание адекватной температуры тела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43937" cy="54292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Принципы профилактики гипотермии в родовом зале:</a:t>
            </a:r>
          </a:p>
          <a:p>
            <a:pPr>
              <a:buFontTx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Температура воздуха не менее 25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Закрыты форточки, фрамуги, двери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Заранее включен источник лучистого тепла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Сразу обсушить, завернуть в теплую пеленку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Контакт «кожа к коже»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ПИТ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Инкубаторы с двойными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стенками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Уход через окно инкубатора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Шапочки, носочки, варежки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 «кенгуру»</a:t>
            </a:r>
          </a:p>
        </p:txBody>
      </p:sp>
      <p:pic>
        <p:nvPicPr>
          <p:cNvPr id="5" name="Рисунок 4" descr="защи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768004"/>
            <a:ext cx="4643439" cy="308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8892480" cy="9397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Тактика ведения детей с переломами черепа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91" y="1357298"/>
            <a:ext cx="3386982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1456864"/>
            <a:ext cx="4937202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Вдавленные переломы требуют хирургического лечения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Линейные излечиваются консервативно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Новорожденные с переломами черепа требуют наблюдения невролога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Исход при переломах черепа без внутричерепных повреждений у новорожденных благоприятный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5840435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Родовая травма —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>это группа заболеваний, вызванных воздействием механического фактора во время родов.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Различают родовую травму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черепа, костей скелета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головного и спинного мозга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нервных сплетений, периферических нервов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внутренних органов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Picture 4" descr="фотография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53" y="4000505"/>
            <a:ext cx="3714147" cy="2786082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0" y="4143380"/>
          <a:ext cx="5643570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Тактика ведения детей с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кефалогематомой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721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первые 3 – 4 дня кормить сцеженным материнским молоком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витамин К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Викасол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 мг/кг)  однократно в/м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размере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кефалогематомы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&gt; 7-8 см в диаметре -  пунктировать, после чего наложить давящую повязку     в виде чепчика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 линейной трещине черепа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лечения не требуется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большинстве случаев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кефалогематома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не требует лечения и проходит бесследно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фотография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07622"/>
            <a:ext cx="4867028" cy="319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leat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00438"/>
            <a:ext cx="3143272" cy="322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71414"/>
            <a:ext cx="650082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Лечение перелома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ключицы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737"/>
            <a:ext cx="4176464" cy="54292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зафиксировать руку к туловищу на 7 дней, подложив ватную подушку в подмышечную впадину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прогноз всегда благоприятный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редкое осложнение - ложный сустав ключицы</a:t>
            </a:r>
          </a:p>
          <a:p>
            <a:endParaRPr lang="ru-RU" sz="2400" dirty="0"/>
          </a:p>
        </p:txBody>
      </p:sp>
      <p:pic>
        <p:nvPicPr>
          <p:cNvPr id="5" name="Рисунок 4" descr="ключица перелом леч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10003"/>
            <a:ext cx="2605092" cy="308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фотография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76" y="3414733"/>
            <a:ext cx="4495804" cy="337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Лечение перелома плечевой кости</a:t>
            </a:r>
            <a:endParaRPr lang="ru-RU" sz="2800" dirty="0"/>
          </a:p>
        </p:txBody>
      </p:sp>
      <p:pic>
        <p:nvPicPr>
          <p:cNvPr id="4" name="Picture 4" descr="фотография-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772816"/>
            <a:ext cx="3240361" cy="4616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48249" y="1643050"/>
            <a:ext cx="4357718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иммобилизация конечности сроком на 10 дней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руку фиксируют гипсовой </a:t>
            </a:r>
            <a:r>
              <a:rPr lang="ru-RU" sz="2400" dirty="0" err="1" smtClean="0"/>
              <a:t>лонгетой</a:t>
            </a:r>
            <a:r>
              <a:rPr lang="ru-RU" sz="2400" dirty="0" smtClean="0"/>
              <a:t> от края здоровой лопатки до кисти в среднефизиологическом положении или в положении отведения плеча под углом до 90</a:t>
            </a:r>
            <a:r>
              <a:rPr lang="ru-RU" sz="3200" dirty="0" smtClean="0"/>
              <a:t>°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тяжение.png"/>
          <p:cNvPicPr>
            <a:picLocks noChangeAspect="1"/>
          </p:cNvPicPr>
          <p:nvPr/>
        </p:nvPicPr>
        <p:blipFill>
          <a:blip r:embed="rId2"/>
          <a:srcRect t="19791" r="37004" b="46875"/>
          <a:stretch>
            <a:fillRect/>
          </a:stretch>
        </p:blipFill>
        <p:spPr>
          <a:xfrm>
            <a:off x="5500694" y="4571984"/>
            <a:ext cx="311656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989888" cy="45400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Лечение перелома бедренной кости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31" y="714357"/>
            <a:ext cx="8785225" cy="614364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метод </a:t>
            </a:r>
            <a:r>
              <a:rPr lang="ru-RU" sz="2800" dirty="0" err="1" smtClean="0"/>
              <a:t>Креде</a:t>
            </a:r>
            <a:r>
              <a:rPr lang="ru-RU" sz="2800" dirty="0" smtClean="0"/>
              <a:t>, </a:t>
            </a:r>
            <a:r>
              <a:rPr lang="ru-RU" sz="2800" dirty="0" err="1" smtClean="0"/>
              <a:t>Шеде</a:t>
            </a: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травмированную ногу фиксируют мягким бинтом к туловищу ребенка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нога полностью разогнута в коленном суставе и согнута в тазобедренном, передняя поверхность бедра ложится на живот, голень – на грудь, а стопа должна доходить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надплечья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на живот и в паховую область кладется немного ваты во избежание опрелости.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через 3 – 5 дней повязку меняют, т.к. она ослабевает и необходимо контролировать положение конечности.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такой фиксации перелом срастается в течение 2 недель</a:t>
            </a:r>
          </a:p>
          <a:p>
            <a:pPr algn="just"/>
            <a:endParaRPr lang="ru-RU" sz="2000" dirty="0" smtClean="0"/>
          </a:p>
        </p:txBody>
      </p:sp>
      <p:pic>
        <p:nvPicPr>
          <p:cNvPr id="4" name="Рисунок 3" descr="шед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5072074"/>
            <a:ext cx="5096913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травм ШОП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5072066" cy="564357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иммобилизация головы и шеи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воротника Шанца, ватно-марлевый бублик   Юхновой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голову ребенка помещают в эту повязку, шее придается функционально выгодное положение и пеленают ребенка вместе с повязкой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срок иммобилизации - 10-14 дней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объективном выявлении переломов шейных позвонков, подвывихов и вывихов – иммобилизацию проводят вытяжением при помощи маски с грузом 150 – 330 г до исчезновения болевого синдрома. </a:t>
            </a:r>
          </a:p>
          <a:p>
            <a:endParaRPr lang="ru-RU" dirty="0"/>
          </a:p>
        </p:txBody>
      </p:sp>
      <p:pic>
        <p:nvPicPr>
          <p:cNvPr id="4" name="Picture 4" descr="фотография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211638" cy="315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Посиндромная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терапия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Синдром внутричерепной гипертензии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Гидроцефалия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Гипервозбудимости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ЦНС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Вегето-висцеральные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дисфункции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Судорожный синдром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Непароксизмальные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нарушения сна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Синдром двигательных нарушений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Задержка психомоторного развития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https://www.pediatr-russia.ru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16" t="16731" r="29590" b="5927"/>
          <a:stretch>
            <a:fillRect/>
          </a:stretch>
        </p:blipFill>
        <p:spPr bwMode="auto">
          <a:xfrm>
            <a:off x="214282" y="857232"/>
            <a:ext cx="457203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0234" t="29492" r="31332" b="44141"/>
          <a:stretch>
            <a:fillRect/>
          </a:stretch>
        </p:blipFill>
        <p:spPr bwMode="auto">
          <a:xfrm>
            <a:off x="2846873" y="4286256"/>
            <a:ext cx="629712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40600" cy="392113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Судорожный синдром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25525"/>
            <a:ext cx="8820150" cy="5832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Противосудорожная терапия (</a:t>
            </a:r>
            <a:r>
              <a:rPr lang="ru-RU" sz="2800" b="1" dirty="0" err="1" smtClean="0"/>
              <a:t>антиконвульсанты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энтерально</a:t>
            </a:r>
            <a:r>
              <a:rPr lang="ru-RU" sz="28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Фенобарбитал</a:t>
            </a:r>
            <a:r>
              <a:rPr lang="ru-RU" sz="2400" dirty="0" smtClean="0"/>
              <a:t> (5-10 мг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r>
              <a:rPr 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Дифенин</a:t>
            </a:r>
            <a:r>
              <a:rPr lang="ru-RU" sz="2400" dirty="0" smtClean="0"/>
              <a:t>  (3-5 мг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r>
              <a:rPr 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Карбомазепины</a:t>
            </a:r>
            <a:r>
              <a:rPr lang="ru-RU" sz="2400" dirty="0" smtClean="0"/>
              <a:t> (</a:t>
            </a:r>
            <a:r>
              <a:rPr lang="ru-RU" sz="2400" dirty="0" err="1" smtClean="0"/>
              <a:t>финлепсин</a:t>
            </a:r>
            <a:r>
              <a:rPr lang="ru-RU" sz="2400" dirty="0" smtClean="0"/>
              <a:t> 5-10 мг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r>
              <a:rPr 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Вальпроаты</a:t>
            </a:r>
            <a:r>
              <a:rPr lang="ru-RU" sz="2400" dirty="0" smtClean="0"/>
              <a:t> (</a:t>
            </a:r>
            <a:r>
              <a:rPr lang="ru-RU" sz="2400" dirty="0" err="1" smtClean="0"/>
              <a:t>депакин</a:t>
            </a:r>
            <a:r>
              <a:rPr lang="ru-RU" sz="2400" dirty="0" smtClean="0"/>
              <a:t> 5-10-30 мг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до 50)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Левитирацетам</a:t>
            </a:r>
            <a:r>
              <a:rPr lang="ru-RU" sz="2400" dirty="0" smtClean="0"/>
              <a:t> (</a:t>
            </a:r>
            <a:r>
              <a:rPr lang="ru-RU" sz="2400" dirty="0" err="1" smtClean="0"/>
              <a:t>кеппра</a:t>
            </a:r>
            <a:r>
              <a:rPr lang="ru-RU" sz="2400" dirty="0" smtClean="0"/>
              <a:t>) 250 мг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Неотложная помощь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Бензодиазепин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(</a:t>
            </a:r>
            <a:r>
              <a:rPr lang="ru-RU" sz="2400" dirty="0" err="1" smtClean="0"/>
              <a:t>седуксен</a:t>
            </a:r>
            <a:r>
              <a:rPr lang="ru-RU" sz="2400" dirty="0" smtClean="0"/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 </a:t>
            </a:r>
            <a:r>
              <a:rPr lang="ru-RU" sz="2400" dirty="0" err="1" smtClean="0"/>
              <a:t>реланиум</a:t>
            </a:r>
            <a:r>
              <a:rPr lang="ru-RU" sz="2400" dirty="0" smtClean="0"/>
              <a:t> – 0,5 мг</a:t>
            </a:r>
            <a:r>
              <a:rPr lang="en-US" sz="2400" dirty="0" smtClean="0"/>
              <a:t>/</a:t>
            </a:r>
            <a:r>
              <a:rPr lang="ru-RU" sz="2400" dirty="0" smtClean="0"/>
              <a:t>кг) в</a:t>
            </a:r>
            <a:r>
              <a:rPr lang="en-US" sz="2400" dirty="0" smtClean="0"/>
              <a:t>/</a:t>
            </a:r>
            <a:r>
              <a:rPr lang="ru-RU" sz="2400" dirty="0" smtClean="0"/>
              <a:t>м.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Магния сульфат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 25% 0,2 мл</a:t>
            </a:r>
            <a:r>
              <a:rPr lang="en-US" sz="2400" dirty="0" smtClean="0"/>
              <a:t>/</a:t>
            </a:r>
            <a:r>
              <a:rPr lang="ru-RU" sz="2400" dirty="0" smtClean="0"/>
              <a:t>кг в</a:t>
            </a:r>
            <a:r>
              <a:rPr lang="en-US" sz="2400" dirty="0" smtClean="0"/>
              <a:t>/</a:t>
            </a:r>
            <a:r>
              <a:rPr lang="ru-RU" sz="2400" dirty="0" smtClean="0"/>
              <a:t>м</a:t>
            </a:r>
          </a:p>
        </p:txBody>
      </p:sp>
      <p:pic>
        <p:nvPicPr>
          <p:cNvPr id="4" name="Рисунок 3" descr="судоро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857628"/>
            <a:ext cx="435771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576263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Синдром двигательных нарушений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69325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Нейропротективная терапия (глиатилин, церебролизин, ноотропил, кортексин, нейромультивит, акатинола мемантин 10 мг</a:t>
            </a:r>
            <a:r>
              <a:rPr lang="en-US" sz="2400" smtClean="0"/>
              <a:t>/</a:t>
            </a:r>
            <a:r>
              <a:rPr lang="ru-RU" sz="2400" smtClean="0"/>
              <a:t>кг, церебрум композитум)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Миорелаксанты при спастических парезах (мидокалм 0,05 – 5 мг</a:t>
            </a:r>
            <a:r>
              <a:rPr lang="en-US" sz="2400" smtClean="0"/>
              <a:t>/</a:t>
            </a:r>
            <a:r>
              <a:rPr lang="ru-RU" sz="2400" smtClean="0"/>
              <a:t>кг</a:t>
            </a:r>
            <a:r>
              <a:rPr lang="en-US" sz="2400" smtClean="0"/>
              <a:t>/</a:t>
            </a:r>
            <a:r>
              <a:rPr lang="ru-RU" sz="2400" smtClean="0"/>
              <a:t>сут)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Физиолечение (парафино- озокеритовые апликации, электростимуляция, электрофорез)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Массаж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Войто-терапия (позиционная гимнастика)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ЛФК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Плавание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Иглорефлексотерапия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Точечный массаж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Спорные методы лечения (ботекс, метод Унзибата)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Лечение в специализированных реабилитационных центрах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Задержка психомоторного развития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089930" cy="5143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изолированном синдроме  задержки - диагностика причины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Консультация психоневролога, генетика, эндокринолога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Нейропротективная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терапия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Индивидуальные развивающие занятия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последующем консультация дефектолога, логопеда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254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Предрасполагающие факторы родовой травмы: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85794"/>
            <a:ext cx="8501122" cy="607220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endParaRPr lang="ru-RU" sz="2000" dirty="0" smtClean="0"/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ягодичное и другие аномальные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предлежания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макросомия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большие размеры головы плода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Переношенность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затяжные и чрезмерно быстрые (стремительные) роды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глубокая недоношенность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олигогидроамнион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аномалии развития плода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уменьшение размеров (инфантилизм, последствия рахита и др.) и повышенная ригидность родовых путей (пожилые первородящие)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акушерские пособия — повороты на ножку, наложение полостных или выходных акушерских щипцов,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вакуумэкстрактора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42928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Реабилитационные мероприятия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1285860"/>
            <a:ext cx="84296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пассивная гимнастика в игровой форме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психолого-педагогическая коррекция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психоэстетотерапия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коррекционная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кондуктивная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педагогика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психотерапевтическая коррекция в диаде «мать-дитя»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музыкотерапия,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тактильно- кинетическая стимуляция и другое).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давливание.jpg"/>
          <p:cNvPicPr>
            <a:picLocks noChangeAspect="1"/>
          </p:cNvPicPr>
          <p:nvPr/>
        </p:nvPicPr>
        <p:blipFill>
          <a:blip r:embed="rId2"/>
          <a:srcRect t="10417" b="10416"/>
          <a:stretch>
            <a:fillRect/>
          </a:stretch>
        </p:blipFill>
        <p:spPr>
          <a:xfrm>
            <a:off x="3000364" y="3464690"/>
            <a:ext cx="5715008" cy="339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Профилактика травматизма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858280" cy="3643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Избегать: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ускорения родов различными способами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недопустимы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тракции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головку при выведении плечевого пояса, извлечение плода за грудную клетку не дожидаясь самостоятельного рождения поясничного отдела и ножек плода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избегать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давления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рукой акушера на дно матки во втором периоде родов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с целью более быстрого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продвижения головки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Профилактика травматизма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чрезмерной защиты промежности роженицы в ущерб интересам ребенка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предотвращать сильные сгибания и разгибания головки плода при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врезывании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 прорезывании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3" y="857232"/>
            <a:ext cx="4288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Избегать:</a:t>
            </a: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ромеж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06776"/>
            <a:ext cx="4214811" cy="29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омежность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0" y="3786190"/>
            <a:ext cx="2857488" cy="315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812" y="3643314"/>
            <a:ext cx="4844050" cy="3214686"/>
          </a:xfrm>
          <a:prstGeom prst="rect">
            <a:avLst/>
          </a:prstGeom>
        </p:spPr>
      </p:pic>
      <p:pic>
        <p:nvPicPr>
          <p:cNvPr id="5" name="Рисунок 4" descr="позы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1214422"/>
            <a:ext cx="4429124" cy="2936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Профилактика травматизма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dirty="0" smtClean="0"/>
              <a:t>Альтернативные позы для родов</a:t>
            </a:r>
            <a:endParaRPr lang="ru-RU" dirty="0"/>
          </a:p>
        </p:txBody>
      </p:sp>
      <p:pic>
        <p:nvPicPr>
          <p:cNvPr id="4" name="Рисунок 3" descr="позы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5448088" cy="394337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«Вся наша жизнь — компромисс с акушером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5434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«Поистине счастливы жены, кои с пособием природы рожают детей благополучно сами, не имея нужды в помощи чужой»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Н.М.Максимович-Амбодик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«Счастлив ребенок, к которому не прикоснулась рука акушера»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А.Ю.Ратнер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мбод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71546"/>
            <a:ext cx="2305049" cy="3282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тн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58" y="3855255"/>
            <a:ext cx="2309822" cy="300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643998" cy="505303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Неонаталогия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Учебн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пособие: в 2 т. /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Н.П.Шабалов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6-е изд.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и доп. – М.: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МЕДпресс-информ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2016. 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Неонатология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Национальное руководство/под ред. Н.Н. Володина.-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М.:Геотар-Медиа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2007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Электронные ресурс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www.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РАСПМ.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Электронные ресурс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neonatology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Контрольный вопрос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Как называется кровоизлияние возникающее между надкостницей и наружной поверхностью черепных костей и  ограничивается краями той или иной кости черепа</a:t>
            </a:r>
            <a:r>
              <a:rPr lang="en-US" sz="2800" dirty="0" smtClean="0"/>
              <a:t>?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 </a:t>
            </a:r>
            <a:endParaRPr lang="ru-RU" dirty="0"/>
          </a:p>
        </p:txBody>
      </p:sp>
      <p:pic>
        <p:nvPicPr>
          <p:cNvPr id="4" name="Содержимое 3" descr="благодар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28" y="1500174"/>
            <a:ext cx="7972462" cy="506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67" y="4000504"/>
            <a:ext cx="3619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596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5715040" cy="5429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Родовые травмы мягких тканей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костей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головного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Родовые травмы спинного мозга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Травмы периферических нервов, внутренних органов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Тактика ведения  новорожденных с родовой травмой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Профилактика родовых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травм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Травмы мягких тканей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157163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 smtClean="0"/>
              <a:t>Петехии и </a:t>
            </a:r>
            <a:r>
              <a:rPr lang="ru-RU" sz="2400" b="1" i="1" dirty="0" err="1" smtClean="0"/>
              <a:t>экхимозы</a:t>
            </a:r>
            <a:r>
              <a:rPr lang="ru-RU" sz="2400" b="1" i="1" dirty="0" smtClean="0"/>
              <a:t>, ссадины </a:t>
            </a:r>
            <a:r>
              <a:rPr lang="ru-RU" sz="2400" dirty="0" smtClean="0"/>
              <a:t>– частое проявление родового травматизма</a:t>
            </a:r>
          </a:p>
          <a:p>
            <a:endParaRPr lang="ru-RU" dirty="0"/>
          </a:p>
        </p:txBody>
      </p:sp>
      <p:pic>
        <p:nvPicPr>
          <p:cNvPr id="4" name="Рисунок 3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2123113"/>
            <a:ext cx="7615987" cy="41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333375"/>
            <a:ext cx="3821108" cy="14525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Некроз подкожного жирового слоя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адипонекроз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188913"/>
            <a:ext cx="4786314" cy="66690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возникает вследствие сильного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сдавления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кожи и подкожного жирового слоя в процессе родов.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 кожей образуются  отграниченные инфильтраты различных размеров, спаянные с кожей.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характерной локализацией таких очагов является задняя поверхность тела (область лопаток, спина, ягодицы).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внешне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адипонекроз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может напоминать флегмону новорожденного.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основное отличие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адипонекроза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состоит в том, что общее состояние ребенка не нарушено и очаги некроза подкожного жирового слоя через некоторое время исчезают без специального лечения.</a:t>
            </a:r>
          </a:p>
        </p:txBody>
      </p:sp>
      <p:pic>
        <p:nvPicPr>
          <p:cNvPr id="123909" name="Picture 5" descr="фотография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571744"/>
            <a:ext cx="442915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5600</Words>
  <Application>Microsoft Office PowerPoint</Application>
  <PresentationFormat>Экран (4:3)</PresentationFormat>
  <Paragraphs>946</Paragraphs>
  <Slides>68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Кафедра детских  болезней с курсом ПО</vt:lpstr>
      <vt:lpstr>План лекции  </vt:lpstr>
      <vt:lpstr>Цель лекции:   1. Изложить современные представления основных этиологических факторов родовой травмы у новорожденных детей  2. Обосновать необходимость знания клинических проявлений родовой травмы у новорожденных детей педиатрами  3. Представить наиболее важные положения излагаемой проблемы для своевременной диагностики и лечения родовой травмы</vt:lpstr>
      <vt:lpstr>Актуальность темы</vt:lpstr>
      <vt:lpstr>Слайд 5</vt:lpstr>
      <vt:lpstr>Предрасполагающие факторы родовой травмы:</vt:lpstr>
      <vt:lpstr>План лекции  </vt:lpstr>
      <vt:lpstr>Травмы мягких тканей</vt:lpstr>
      <vt:lpstr>Некроз подкожного жирового слоя (адипонекроз)</vt:lpstr>
      <vt:lpstr>Повреждения и кровоизлияния в грудино-ключично-сосцевидную мышцу </vt:lpstr>
      <vt:lpstr>Медикаментозный некроз мягких тканей</vt:lpstr>
      <vt:lpstr>Родовая опухоль – отёк предлежащей части вследствие венозной гиперемии</vt:lpstr>
      <vt:lpstr>Субапоневротическое кровоизлияние </vt:lpstr>
      <vt:lpstr>План лекции  </vt:lpstr>
      <vt:lpstr>Кефалогематома</vt:lpstr>
      <vt:lpstr>Кефалогематома</vt:lpstr>
      <vt:lpstr>Травмы черепа </vt:lpstr>
      <vt:lpstr> Родовая травма позвоночника</vt:lpstr>
      <vt:lpstr>Перелом ключицы</vt:lpstr>
      <vt:lpstr>Перелом ключицы</vt:lpstr>
      <vt:lpstr>Слайд 21</vt:lpstr>
      <vt:lpstr>Перелом бедренной кости</vt:lpstr>
      <vt:lpstr>План лекции  </vt:lpstr>
      <vt:lpstr>Настоящая классификация, в отличие от ранее используемого термина «перинатальная энцефалопатия» предусматривает 4 основные группы по ведущему механизму повреждения: </vt:lpstr>
      <vt:lpstr>II. Травматические повреждения нервной системы</vt:lpstr>
      <vt:lpstr>Слайд 26</vt:lpstr>
      <vt:lpstr> Субдуральная гематома — кровоизлияние  возникающее между твёрдой и мягкой мозговыми оболочками (мягкой и паутинной) </vt:lpstr>
      <vt:lpstr>Слайд 28</vt:lpstr>
      <vt:lpstr>Слайд 29</vt:lpstr>
      <vt:lpstr>Субарахноидальные кровоизлияния </vt:lpstr>
      <vt:lpstr>План лекции  </vt:lpstr>
      <vt:lpstr>Кровоизлияние в спинной мозг (растяжение, разрыв, надрыв)</vt:lpstr>
      <vt:lpstr>Симптомы кровоизлияния на уровне грудного отдела позвоночника </vt:lpstr>
      <vt:lpstr>Травма поясничного отдела </vt:lpstr>
      <vt:lpstr>Слайд 35</vt:lpstr>
      <vt:lpstr>План лекции  </vt:lpstr>
      <vt:lpstr>Слайд 37</vt:lpstr>
      <vt:lpstr>Повреждение верхнешейных сегментов </vt:lpstr>
      <vt:lpstr>ПАРАЛИЧ ЭРБА-ДЮШЕННА (СV-CVI)</vt:lpstr>
      <vt:lpstr>ПАРАЛИЧ ДЖЕНЕРИН-КЛЮМПКЕ (СVII-TI)</vt:lpstr>
      <vt:lpstr>  ПОРАЖЕНИЕ ЛИЦЕВОГО НЕРВА </vt:lpstr>
      <vt:lpstr>Травмы внутренних органов</vt:lpstr>
      <vt:lpstr>Травмы внутренних органов</vt:lpstr>
      <vt:lpstr>Травмы внутренних органов</vt:lpstr>
      <vt:lpstr>План лекции  </vt:lpstr>
      <vt:lpstr>Методы обследования </vt:lpstr>
      <vt:lpstr>Ведение ребенка с травматическими поражениями головного мозга</vt:lpstr>
      <vt:lpstr>Поддержание адекватной температуры тела</vt:lpstr>
      <vt:lpstr>Тактика ведения детей с переломами черепа</vt:lpstr>
      <vt:lpstr>Тактика ведения детей с кефалогематомой</vt:lpstr>
      <vt:lpstr>Лечение перелома  ключицы</vt:lpstr>
      <vt:lpstr>Лечение перелома плечевой кости</vt:lpstr>
      <vt:lpstr>Лечение перелома бедренной кости</vt:lpstr>
      <vt:lpstr>Лечение травм ШОП</vt:lpstr>
      <vt:lpstr>Посиндромная терапия</vt:lpstr>
      <vt:lpstr>https://www.pediatr-russia.ru</vt:lpstr>
      <vt:lpstr>Судорожный синдром</vt:lpstr>
      <vt:lpstr>Синдром двигательных нарушений</vt:lpstr>
      <vt:lpstr>Задержка психомоторного развития</vt:lpstr>
      <vt:lpstr>Реабилитационные мероприятия </vt:lpstr>
      <vt:lpstr>План лекции  </vt:lpstr>
      <vt:lpstr>Профилактика травматизма</vt:lpstr>
      <vt:lpstr>Профилактика травматизма</vt:lpstr>
      <vt:lpstr>Профилактика травматизма</vt:lpstr>
      <vt:lpstr>«Вся наша жизнь — компромисс с акушером» </vt:lpstr>
      <vt:lpstr>Список литературы</vt:lpstr>
      <vt:lpstr>Контрольный вопрос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детских  болезней с курсом ПО</dc:title>
  <dc:creator>Olga</dc:creator>
  <cp:lastModifiedBy>Владимир Николаевич</cp:lastModifiedBy>
  <cp:revision>62</cp:revision>
  <dcterms:created xsi:type="dcterms:W3CDTF">2017-03-28T04:27:51Z</dcterms:created>
  <dcterms:modified xsi:type="dcterms:W3CDTF">2020-09-21T05:18:32Z</dcterms:modified>
</cp:coreProperties>
</file>