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4" r:id="rId1"/>
  </p:sldMasterIdLst>
  <p:sldIdLst>
    <p:sldId id="256" r:id="rId2"/>
    <p:sldId id="257" r:id="rId3"/>
    <p:sldId id="259" r:id="rId4"/>
    <p:sldId id="264" r:id="rId5"/>
    <p:sldId id="258" r:id="rId6"/>
    <p:sldId id="275" r:id="rId7"/>
    <p:sldId id="260" r:id="rId8"/>
    <p:sldId id="261" r:id="rId9"/>
    <p:sldId id="262" r:id="rId10"/>
    <p:sldId id="263" r:id="rId11"/>
    <p:sldId id="270" r:id="rId12"/>
    <p:sldId id="269" r:id="rId13"/>
    <p:sldId id="268" r:id="rId14"/>
    <p:sldId id="267" r:id="rId15"/>
    <p:sldId id="266" r:id="rId16"/>
    <p:sldId id="271" r:id="rId17"/>
    <p:sldId id="273" r:id="rId18"/>
    <p:sldId id="274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08BF-419C-46D0-A72E-BCEF8DF0B0C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F0B9-0CC2-4930-B3E1-D146B16A0F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322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08BF-419C-46D0-A72E-BCEF8DF0B0C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F0B9-0CC2-4930-B3E1-D146B16A0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15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08BF-419C-46D0-A72E-BCEF8DF0B0C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F0B9-0CC2-4930-B3E1-D146B16A0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34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08BF-419C-46D0-A72E-BCEF8DF0B0C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F0B9-0CC2-4930-B3E1-D146B16A0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68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08BF-419C-46D0-A72E-BCEF8DF0B0C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F0B9-0CC2-4930-B3E1-D146B16A0F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659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08BF-419C-46D0-A72E-BCEF8DF0B0C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F0B9-0CC2-4930-B3E1-D146B16A0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814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08BF-419C-46D0-A72E-BCEF8DF0B0C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F0B9-0CC2-4930-B3E1-D146B16A0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18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08BF-419C-46D0-A72E-BCEF8DF0B0C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F0B9-0CC2-4930-B3E1-D146B16A0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04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08BF-419C-46D0-A72E-BCEF8DF0B0C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F0B9-0CC2-4930-B3E1-D146B16A0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5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46808BF-419C-46D0-A72E-BCEF8DF0B0C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E4F0B9-0CC2-4930-B3E1-D146B16A0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798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08BF-419C-46D0-A72E-BCEF8DF0B0C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F0B9-0CC2-4930-B3E1-D146B16A0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05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46808BF-419C-46D0-A72E-BCEF8DF0B0C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E4F0B9-0CC2-4930-B3E1-D146B16A0F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088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rls.rosminzdrav.ru/Grls_View_v2.aspx?routingGuid=2da9f2bf-5fea-49ce-93a6-2fd35decf5b2&amp;t=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rls.rosminzdrav.ru/Grls_View_v2.aspx?routingGuid=0d7f5041-f843-4038-bb9e-86fb17c80b42&amp;t=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rls.rosminzdrav.ru/Grls_View_v2.aspx?routingGuid=0d7f5041-f843-4038-bb9e-86fb17c80b42&amp;t=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rls.rosminzdrav.ru/Grls_View_v2.aspx?routingGuid=c5300a99-8b1f-4b7d-a649-e0a557bc0712&amp;t=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rls.rosminzdrav.ru/Grls_View_v2.aspx?routingGuid=c5300a99-8b1f-4b7d-a649-e0a557bc0712&amp;t=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rls.rosminzdrav.ru/Grls_View_v2.aspx?routingGuid=1b23fd3d-6abf-4549-a725-f0436590dc88&amp;t=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rls.rosminzdrav.ru/Grls_View_v2.aspx?routingGuid=1b23fd3d-6abf-4549-a725-f0436590dc88&amp;t=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rls.rosminzdrav.ru/Grls_View_v2.aspx?routingGuid=1b23fd3d-6abf-4549-a725-f0436590dc88&amp;t=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grls.rosminzdrav.ru/Grls_View_v2.aspx?routingGuid=1b23fd3d-6abf-4549-a725-f0436590dc88&amp;t=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ed-vvolske.ru/docs/2018_04_16/nh2GRbSfNb8A627zS93a6Z5he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tu.dp.ua/Portal/Data/book/b-2.pdf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tu.dp.ua/Portal/Data/book/b-2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yberleninka.ru/article/n/harakteristika-lyamblioza-i-enterobioza-u-detey-astrahanskoy-oblast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tu.dp.ua/Portal/Data/book/b-2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ibrary.ru/item.asp?id=3819586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rls.rosminzdrav.ru/Grls_View_v2.aspx?routingGuid=2da9f2bf-5fea-49ce-93a6-2fd35decf5b2&amp;t=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rls.rosminzdrav.ru/Grls_View_v2.aspx?routingGuid=2da9f2bf-5fea-49ce-93a6-2fd35decf5b2&amp;t=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4745" y="2201034"/>
            <a:ext cx="10233328" cy="1819357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/>
              <a:t>Противопротозойные</a:t>
            </a:r>
            <a:r>
              <a:rPr lang="ru-RU" sz="3600" dirty="0" smtClean="0"/>
              <a:t> средства. Лекарственные средства для лечения </a:t>
            </a:r>
            <a:r>
              <a:rPr lang="ru-RU" sz="3600" dirty="0" err="1" smtClean="0"/>
              <a:t>лямблиоза</a:t>
            </a:r>
            <a:r>
              <a:rPr lang="ru-RU" sz="3600" dirty="0" smtClean="0"/>
              <a:t> и трихомониаза.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0048" y="4361941"/>
            <a:ext cx="10572810" cy="1371599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Выполнила </a:t>
            </a:r>
            <a:r>
              <a:rPr lang="ru-RU" sz="1600" dirty="0" err="1" smtClean="0">
                <a:solidFill>
                  <a:schemeClr val="tx1"/>
                </a:solidFill>
                <a:latin typeface="+mn-lt"/>
              </a:rPr>
              <a:t>студенка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 Лечебного факультета 306 группы</a:t>
            </a:r>
          </a:p>
          <a:p>
            <a:r>
              <a:rPr lang="ru-RU" sz="1600" dirty="0" err="1" smtClean="0">
                <a:solidFill>
                  <a:schemeClr val="tx1"/>
                </a:solidFill>
                <a:latin typeface="+mn-lt"/>
              </a:rPr>
              <a:t>Оседко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n-lt"/>
              </a:rPr>
              <a:t>кристина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n-lt"/>
              </a:rPr>
              <a:t>викторовна</a:t>
            </a:r>
            <a:endParaRPr lang="ru-RU" sz="160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Преподаватель: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к. м. н., доцент, Окладникова Евгения Владимировна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9729" y="652007"/>
            <a:ext cx="1034971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ФЕДЕРАЛЬНОЕ ГОСУДАРСТВЕННОЕ БЮДЖЕТНОЕ ОБРАЗОВАТЕЛЬНОЕ УЧРЕЖДЕНИЕ </a:t>
            </a:r>
            <a:br>
              <a:rPr lang="ru-RU" sz="1600" dirty="0"/>
            </a:br>
            <a:r>
              <a:rPr lang="ru-RU" sz="1600" dirty="0"/>
              <a:t>ВЫСШЕГО ОБРАЗОВАНИЯ </a:t>
            </a:r>
            <a:br>
              <a:rPr lang="ru-RU" sz="1600" dirty="0"/>
            </a:br>
            <a:r>
              <a:rPr lang="ru-RU" sz="1600" dirty="0"/>
              <a:t>«КРАСНОЯРСКИЙ ГОСУДАРСТВЕННЫЙ МЕДИЦИНСКИЙ УНИВЕРСИТЕТ» </a:t>
            </a:r>
            <a:br>
              <a:rPr lang="ru-RU" sz="1600" dirty="0"/>
            </a:br>
            <a:r>
              <a:rPr lang="ru-RU" sz="1600" dirty="0"/>
              <a:t>ИМ. ПРОФ. В.Ф. ВОЙНО-ЯСЕНЕЦКОГО</a:t>
            </a:r>
            <a:br>
              <a:rPr lang="ru-RU" sz="1600" dirty="0"/>
            </a:br>
            <a:r>
              <a:rPr lang="ru-RU" sz="1600" dirty="0"/>
              <a:t>МИНИСТЕРСТВА ЗДРАВООХРАНЕНИЯ РОССИИ</a:t>
            </a:r>
          </a:p>
          <a:p>
            <a:pPr algn="ctr"/>
            <a:r>
              <a:rPr lang="ru-RU" sz="1600" dirty="0"/>
              <a:t>Кафедра фармакологии и фармацевтического консультирования с курсом ПО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3766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7213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Метронидазол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345" y="755374"/>
            <a:ext cx="11744076" cy="5113720"/>
          </a:xfrm>
        </p:spPr>
        <p:txBody>
          <a:bodyPr/>
          <a:lstStyle/>
          <a:p>
            <a:r>
              <a:rPr lang="ru-RU" sz="2400" b="1" dirty="0" smtClean="0"/>
              <a:t>Противопоказания: </a:t>
            </a:r>
            <a:r>
              <a:rPr lang="ru-RU" sz="2400" dirty="0" smtClean="0"/>
              <a:t>гиперчувствительность к </a:t>
            </a:r>
            <a:r>
              <a:rPr lang="ru-RU" sz="2400" dirty="0" err="1" smtClean="0"/>
              <a:t>метронидазолу</a:t>
            </a:r>
            <a:r>
              <a:rPr lang="ru-RU" sz="2400" dirty="0" smtClean="0"/>
              <a:t>; органические поражения ЦНС; лейкопения; печеночная недостаточность; беременность; период грудного вскармливания; детский возраст до 6 лет; дефицит сахаразы, </a:t>
            </a:r>
            <a:r>
              <a:rPr lang="ru-RU" sz="2400" dirty="0" err="1" smtClean="0"/>
              <a:t>изомальтазы</a:t>
            </a:r>
            <a:r>
              <a:rPr lang="ru-RU" sz="2400" dirty="0" smtClean="0"/>
              <a:t>, непереносимость фруктозы.</a:t>
            </a:r>
          </a:p>
          <a:p>
            <a:r>
              <a:rPr lang="ru-RU" sz="2400" b="1" dirty="0" smtClean="0"/>
              <a:t>Формы выпуска: </a:t>
            </a:r>
            <a:r>
              <a:rPr lang="ru-RU" sz="2400" dirty="0" smtClean="0"/>
              <a:t>Таблетки </a:t>
            </a:r>
            <a:r>
              <a:rPr lang="ru-RU" sz="2400" dirty="0"/>
              <a:t>по 0,2 г, 0,25 г, 0,4 г и 0,5 </a:t>
            </a:r>
            <a:r>
              <a:rPr lang="ru-RU" sz="2400" dirty="0" smtClean="0"/>
              <a:t>г; ампулы с </a:t>
            </a:r>
            <a:r>
              <a:rPr lang="ru-RU" sz="2400" dirty="0"/>
              <a:t>раствором, 5 </a:t>
            </a:r>
            <a:r>
              <a:rPr lang="ru-RU" sz="2400" dirty="0" smtClean="0"/>
              <a:t>мг/мл.</a:t>
            </a:r>
          </a:p>
          <a:p>
            <a:r>
              <a:rPr lang="ru-RU" sz="2400" b="1" dirty="0" smtClean="0"/>
              <a:t>Дозы: </a:t>
            </a:r>
            <a:r>
              <a:rPr lang="ru-RU" sz="2400" dirty="0"/>
              <a:t>При </a:t>
            </a:r>
            <a:r>
              <a:rPr lang="ru-RU" sz="2400" dirty="0" err="1"/>
              <a:t>лямблиозе</a:t>
            </a:r>
            <a:r>
              <a:rPr lang="ru-RU" sz="2400" dirty="0"/>
              <a:t> - по 500 мг </a:t>
            </a:r>
            <a:r>
              <a:rPr lang="ru-RU" sz="2400" dirty="0" smtClean="0"/>
              <a:t>3 раза в сутки 5-7 </a:t>
            </a:r>
            <a:r>
              <a:rPr lang="ru-RU" sz="2400" dirty="0"/>
              <a:t>дней. </a:t>
            </a:r>
            <a:endParaRPr lang="ru-RU" sz="2400" dirty="0" smtClean="0"/>
          </a:p>
          <a:p>
            <a:r>
              <a:rPr lang="ru-RU" sz="2400" dirty="0" smtClean="0"/>
              <a:t>При трихомониазе назначают однократно в дозе 2 г или в виде курсового лечения по 250 мг 2 раза в сутки в течение 10 дней.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6204" y="5745668"/>
            <a:ext cx="10042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https://grls.rosminzdrav.ru/Grls_View_v2.aspx?routingGuid=2da9f2bf-5fea-49ce-93a6-2fd35decf5b2&amp;t=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8873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569" y="636461"/>
            <a:ext cx="10058400" cy="715261"/>
          </a:xfrm>
        </p:spPr>
        <p:txBody>
          <a:bodyPr/>
          <a:lstStyle/>
          <a:p>
            <a:pPr algn="ctr"/>
            <a:r>
              <a:rPr lang="ru-RU" dirty="0" err="1" smtClean="0"/>
              <a:t>Орнидазол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79" y="1685677"/>
            <a:ext cx="11624807" cy="4183417"/>
          </a:xfrm>
        </p:spPr>
        <p:txBody>
          <a:bodyPr>
            <a:noAutofit/>
          </a:bodyPr>
          <a:lstStyle/>
          <a:p>
            <a:r>
              <a:rPr lang="ru-RU" sz="2400" b="1" dirty="0"/>
              <a:t>Фармакологическая группа</a:t>
            </a:r>
            <a:r>
              <a:rPr lang="ru-RU" sz="2400" b="1" dirty="0" smtClean="0"/>
              <a:t>: </a:t>
            </a:r>
            <a:r>
              <a:rPr lang="ru-RU" sz="2400" dirty="0" err="1" smtClean="0"/>
              <a:t>противопротозойное</a:t>
            </a:r>
            <a:r>
              <a:rPr lang="ru-RU" sz="2400" dirty="0" smtClean="0"/>
              <a:t> средство.</a:t>
            </a:r>
            <a:endParaRPr lang="ru-RU" sz="2400" dirty="0"/>
          </a:p>
          <a:p>
            <a:r>
              <a:rPr lang="ru-RU" sz="2400" b="1" dirty="0" err="1" smtClean="0"/>
              <a:t>Фармакодинамика</a:t>
            </a:r>
            <a:r>
              <a:rPr lang="ru-RU" sz="2400" b="1" dirty="0" smtClean="0"/>
              <a:t>:</a:t>
            </a:r>
            <a:r>
              <a:rPr lang="ru-RU" sz="2400" b="1" dirty="0"/>
              <a:t> </a:t>
            </a:r>
            <a:r>
              <a:rPr lang="ru-RU" sz="2400" dirty="0" smtClean="0"/>
              <a:t>активен </a:t>
            </a:r>
            <a:r>
              <a:rPr lang="ru-RU" sz="2400" dirty="0"/>
              <a:t>в отношении </a:t>
            </a:r>
            <a:r>
              <a:rPr lang="en-US" sz="2400" dirty="0" err="1"/>
              <a:t>Entamoeba</a:t>
            </a:r>
            <a:r>
              <a:rPr lang="en-US" sz="2400" dirty="0"/>
              <a:t> </a:t>
            </a:r>
            <a:r>
              <a:rPr lang="en-US" sz="2400" dirty="0" err="1"/>
              <a:t>histolytica</a:t>
            </a:r>
            <a:r>
              <a:rPr lang="en-US" sz="2400" dirty="0"/>
              <a:t>, </a:t>
            </a:r>
            <a:r>
              <a:rPr lang="en-US" sz="2400" dirty="0" err="1"/>
              <a:t>Lamblia</a:t>
            </a:r>
            <a:r>
              <a:rPr lang="en-US" sz="2400" dirty="0"/>
              <a:t>, Trichomonas </a:t>
            </a:r>
            <a:r>
              <a:rPr lang="en-US" sz="2400" dirty="0" err="1"/>
              <a:t>vaginalis</a:t>
            </a:r>
            <a:r>
              <a:rPr lang="en-US" sz="2400" dirty="0"/>
              <a:t>. </a:t>
            </a:r>
            <a:r>
              <a:rPr lang="ru-RU" sz="2400" dirty="0" smtClean="0"/>
              <a:t>Механизм </a:t>
            </a:r>
            <a:r>
              <a:rPr lang="ru-RU" sz="2400" dirty="0"/>
              <a:t>действия обусловлен угнетением синтеза и повреждением структуры ДНК возбудителей.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b="1" dirty="0" err="1"/>
              <a:t>Фармакокинетика</a:t>
            </a:r>
            <a:r>
              <a:rPr lang="ru-RU" sz="2400" b="1" dirty="0" smtClean="0"/>
              <a:t>: </a:t>
            </a:r>
            <a:r>
              <a:rPr lang="ru-RU" sz="2400" dirty="0" smtClean="0"/>
              <a:t>при </a:t>
            </a:r>
            <a:r>
              <a:rPr lang="ru-RU" sz="2400" dirty="0"/>
              <a:t>приеме внутрь быстро всасывается, </a:t>
            </a:r>
            <a:r>
              <a:rPr lang="ru-RU" sz="2400" dirty="0" err="1"/>
              <a:t>биодоступность</a:t>
            </a:r>
            <a:r>
              <a:rPr lang="ru-RU" sz="2400" dirty="0"/>
              <a:t> </a:t>
            </a:r>
            <a:r>
              <a:rPr lang="ru-RU" sz="2400" dirty="0" smtClean="0"/>
              <a:t>90%. </a:t>
            </a:r>
            <a:r>
              <a:rPr lang="ru-RU" sz="2400" dirty="0"/>
              <a:t>Связывание с белками </a:t>
            </a:r>
            <a:r>
              <a:rPr lang="ru-RU" sz="2400" dirty="0" smtClean="0"/>
              <a:t>13%.</a:t>
            </a:r>
            <a:r>
              <a:rPr lang="ru-RU" sz="2400" dirty="0"/>
              <a:t> </a:t>
            </a:r>
            <a:r>
              <a:rPr lang="ru-RU" sz="2400" dirty="0" smtClean="0"/>
              <a:t>Проникает </a:t>
            </a:r>
            <a:r>
              <a:rPr lang="ru-RU" sz="2400" dirty="0"/>
              <a:t>через ГЭБ, плаценту, выделяется с грудным молоком. </a:t>
            </a:r>
            <a:r>
              <a:rPr lang="ru-RU" sz="2400" dirty="0" err="1"/>
              <a:t>Метаболизируется</a:t>
            </a:r>
            <a:r>
              <a:rPr lang="ru-RU" sz="2400" dirty="0"/>
              <a:t> в печени с образованием фармакологически активных </a:t>
            </a:r>
            <a:r>
              <a:rPr lang="ru-RU" sz="2400" dirty="0" err="1"/>
              <a:t>гидроксилированных</a:t>
            </a:r>
            <a:r>
              <a:rPr lang="ru-RU" sz="2400" dirty="0"/>
              <a:t> производных, которые подавляют рост анаэробных микроорганизмов и могут усиливать действие </a:t>
            </a:r>
            <a:r>
              <a:rPr lang="ru-RU" sz="2400" dirty="0" err="1"/>
              <a:t>тинидазола</a:t>
            </a:r>
            <a:r>
              <a:rPr lang="ru-RU" sz="2400" dirty="0"/>
              <a:t>. </a:t>
            </a:r>
            <a:r>
              <a:rPr lang="ru-RU" sz="2400" dirty="0" smtClean="0"/>
              <a:t>T</a:t>
            </a:r>
            <a:r>
              <a:rPr lang="ru-RU" sz="2400" baseline="-25000" dirty="0" smtClean="0"/>
              <a:t>1/2</a:t>
            </a:r>
            <a:r>
              <a:rPr lang="ru-RU" sz="2400" dirty="0" smtClean="0"/>
              <a:t>= 13</a:t>
            </a:r>
            <a:r>
              <a:rPr lang="ru-RU" sz="2400" dirty="0"/>
              <a:t> </a:t>
            </a:r>
            <a:r>
              <a:rPr lang="ru-RU" sz="2400" dirty="0" smtClean="0"/>
              <a:t>часов. После однократного приема 85% дозы выводится в течение 5 дней. В виде метаболитов выводится почками 60 – 80%, кишечником 20-25%. Около 4% выводится почками в неизменном виде.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6549" y="5960353"/>
            <a:ext cx="10018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https://grls.rosminzdrav.ru/Grls_View_v2.aspx?routingGuid=0d7f5041-f843-4038-bb9e-86fb17c80b42&amp;t=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830" y="87464"/>
            <a:ext cx="2238956" cy="159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4745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Орнидазол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955" y="1845734"/>
            <a:ext cx="11513487" cy="402336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Показания: </a:t>
            </a:r>
            <a:r>
              <a:rPr lang="ru-RU" dirty="0" smtClean="0"/>
              <a:t>трихомониаз; </a:t>
            </a:r>
            <a:r>
              <a:rPr lang="ru-RU" dirty="0" err="1" smtClean="0"/>
              <a:t>лямблиоз</a:t>
            </a:r>
            <a:r>
              <a:rPr lang="ru-RU" dirty="0"/>
              <a:t>; амебиаз (в </a:t>
            </a:r>
            <a:r>
              <a:rPr lang="ru-RU" dirty="0" err="1"/>
              <a:t>т.ч</a:t>
            </a:r>
            <a:r>
              <a:rPr lang="ru-RU" dirty="0"/>
              <a:t>. кишечная и печеночная </a:t>
            </a:r>
            <a:r>
              <a:rPr lang="ru-RU" dirty="0" smtClean="0"/>
              <a:t>формы); для </a:t>
            </a:r>
            <a:r>
              <a:rPr lang="ru-RU" dirty="0"/>
              <a:t>профилактики </a:t>
            </a:r>
            <a:r>
              <a:rPr lang="ru-RU" dirty="0" smtClean="0"/>
              <a:t>анаэробных инфекций при операциях на толстой кишке и гинекологических </a:t>
            </a:r>
            <a:r>
              <a:rPr lang="ru-RU" dirty="0" err="1" smtClean="0"/>
              <a:t>опреация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Противопоказания: </a:t>
            </a:r>
            <a:r>
              <a:rPr lang="ru-RU" dirty="0" smtClean="0"/>
              <a:t>повышенная чувствительность к </a:t>
            </a:r>
            <a:r>
              <a:rPr lang="ru-RU" dirty="0" err="1" smtClean="0"/>
              <a:t>орнидазолу</a:t>
            </a:r>
            <a:r>
              <a:rPr lang="ru-RU" dirty="0" smtClean="0"/>
              <a:t>; детский возраст до 3 лет, </a:t>
            </a:r>
            <a:r>
              <a:rPr lang="en-US" dirty="0" smtClean="0"/>
              <a:t>I</a:t>
            </a:r>
            <a:r>
              <a:rPr lang="ru-RU" dirty="0" smtClean="0"/>
              <a:t> триместр беременности, период грудного вскармливания; органические заболевания ЦНС; патологические изменения крови.</a:t>
            </a:r>
          </a:p>
          <a:p>
            <a:r>
              <a:rPr lang="ru-RU" b="1" dirty="0"/>
              <a:t>Формы выпуска: </a:t>
            </a:r>
            <a:r>
              <a:rPr lang="ru-RU" dirty="0"/>
              <a:t>Таблетки по </a:t>
            </a:r>
            <a:r>
              <a:rPr lang="ru-RU" dirty="0" smtClean="0"/>
              <a:t>0,5 г.</a:t>
            </a:r>
            <a:endParaRPr lang="ru-RU" dirty="0"/>
          </a:p>
          <a:p>
            <a:r>
              <a:rPr lang="ru-RU" b="1" dirty="0"/>
              <a:t>Дозы: </a:t>
            </a:r>
            <a:r>
              <a:rPr lang="ru-RU" dirty="0"/>
              <a:t>При </a:t>
            </a:r>
            <a:r>
              <a:rPr lang="ru-RU" dirty="0" err="1"/>
              <a:t>лямблиозе</a:t>
            </a:r>
            <a:r>
              <a:rPr lang="ru-RU" dirty="0"/>
              <a:t> </a:t>
            </a:r>
            <a:r>
              <a:rPr lang="ru-RU" dirty="0" smtClean="0"/>
              <a:t>- взрослые и дети с массой тела более 35 кг: 3 таблетки однократно вечером.</a:t>
            </a:r>
            <a:r>
              <a:rPr lang="ru-RU" dirty="0"/>
              <a:t> </a:t>
            </a:r>
          </a:p>
          <a:p>
            <a:r>
              <a:rPr lang="ru-RU" dirty="0"/>
              <a:t>При </a:t>
            </a:r>
            <a:r>
              <a:rPr lang="ru-RU" dirty="0" smtClean="0"/>
              <a:t>трихомониазе – по 1 таблетке 2 </a:t>
            </a:r>
            <a:r>
              <a:rPr lang="ru-RU" dirty="0"/>
              <a:t>раза в сутки в течение </a:t>
            </a:r>
            <a:r>
              <a:rPr lang="ru-RU" dirty="0" smtClean="0"/>
              <a:t>5 </a:t>
            </a:r>
            <a:r>
              <a:rPr lang="ru-RU" dirty="0"/>
              <a:t>дней.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0546" y="5869094"/>
            <a:ext cx="11092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https://grls.rosminzdrav.ru/Grls_View_v2.aspx?routingGuid=0d7f5041-f843-4038-bb9e-86fb17c80b42&amp;t=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5709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Тинидазол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845734"/>
            <a:ext cx="11433976" cy="4023360"/>
          </a:xfrm>
        </p:spPr>
        <p:txBody>
          <a:bodyPr>
            <a:normAutofit/>
          </a:bodyPr>
          <a:lstStyle/>
          <a:p>
            <a:r>
              <a:rPr lang="ru-RU" b="1" dirty="0"/>
              <a:t>Фармакологическая группа: </a:t>
            </a:r>
            <a:r>
              <a:rPr lang="ru-RU" dirty="0"/>
              <a:t>противомикробное и </a:t>
            </a:r>
            <a:r>
              <a:rPr lang="ru-RU" dirty="0" err="1"/>
              <a:t>противопротозойное</a:t>
            </a:r>
            <a:r>
              <a:rPr lang="ru-RU" dirty="0"/>
              <a:t> средство.</a:t>
            </a:r>
          </a:p>
          <a:p>
            <a:r>
              <a:rPr lang="ru-RU" b="1" dirty="0" err="1"/>
              <a:t>Фармакодинамика</a:t>
            </a:r>
            <a:r>
              <a:rPr lang="ru-RU" b="1" dirty="0"/>
              <a:t>: </a:t>
            </a:r>
            <a:r>
              <a:rPr lang="ru-RU" dirty="0"/>
              <a:t>Активен в отношении </a:t>
            </a:r>
            <a:r>
              <a:rPr lang="en-US" dirty="0" err="1"/>
              <a:t>Entamoeba</a:t>
            </a:r>
            <a:r>
              <a:rPr lang="en-US" dirty="0"/>
              <a:t> </a:t>
            </a:r>
            <a:r>
              <a:rPr lang="en-US" dirty="0" err="1"/>
              <a:t>histolytica</a:t>
            </a:r>
            <a:r>
              <a:rPr lang="en-US" dirty="0"/>
              <a:t>, </a:t>
            </a:r>
            <a:r>
              <a:rPr lang="en-US" dirty="0" err="1"/>
              <a:t>Lamblia</a:t>
            </a:r>
            <a:r>
              <a:rPr lang="en-US" dirty="0"/>
              <a:t>, Trichomonas </a:t>
            </a:r>
            <a:r>
              <a:rPr lang="en-US" dirty="0" err="1" smtClean="0"/>
              <a:t>vaginalis</a:t>
            </a:r>
            <a:r>
              <a:rPr lang="ru-RU" dirty="0" smtClean="0"/>
              <a:t>; </a:t>
            </a:r>
            <a:r>
              <a:rPr lang="en-US" dirty="0" err="1" smtClean="0"/>
              <a:t>Bacteroides</a:t>
            </a:r>
            <a:r>
              <a:rPr lang="en-US" dirty="0" smtClean="0"/>
              <a:t> </a:t>
            </a:r>
            <a:r>
              <a:rPr lang="en-US" dirty="0"/>
              <a:t>spp.(</a:t>
            </a:r>
            <a:r>
              <a:rPr lang="ru-RU" dirty="0"/>
              <a:t>в </a:t>
            </a:r>
            <a:r>
              <a:rPr lang="ru-RU" dirty="0" err="1"/>
              <a:t>т.ч</a:t>
            </a:r>
            <a:r>
              <a:rPr lang="ru-RU" dirty="0"/>
              <a:t>. </a:t>
            </a:r>
            <a:r>
              <a:rPr lang="en-US" dirty="0" err="1"/>
              <a:t>Bacteroides</a:t>
            </a:r>
            <a:r>
              <a:rPr lang="en-US" dirty="0"/>
              <a:t> </a:t>
            </a:r>
            <a:r>
              <a:rPr lang="en-US" dirty="0" err="1"/>
              <a:t>fragilis</a:t>
            </a:r>
            <a:r>
              <a:rPr lang="en-US" dirty="0"/>
              <a:t>, </a:t>
            </a:r>
            <a:r>
              <a:rPr lang="en-US" dirty="0" err="1"/>
              <a:t>Bacteroides</a:t>
            </a:r>
            <a:r>
              <a:rPr lang="en-US" dirty="0"/>
              <a:t> </a:t>
            </a:r>
            <a:r>
              <a:rPr lang="en-US" dirty="0" err="1"/>
              <a:t>melaninogenicus</a:t>
            </a:r>
            <a:r>
              <a:rPr lang="en-US" dirty="0"/>
              <a:t>), Clostridium spp., </a:t>
            </a:r>
            <a:r>
              <a:rPr lang="en-US" dirty="0" err="1"/>
              <a:t>Eubacterium</a:t>
            </a:r>
            <a:r>
              <a:rPr lang="en-US" dirty="0"/>
              <a:t> spp., </a:t>
            </a:r>
            <a:r>
              <a:rPr lang="en-US" dirty="0" err="1"/>
              <a:t>Fusobacterium</a:t>
            </a:r>
            <a:r>
              <a:rPr lang="en-US" dirty="0"/>
              <a:t> spp., </a:t>
            </a:r>
            <a:r>
              <a:rPr lang="en-US" dirty="0" err="1"/>
              <a:t>Peptococcus</a:t>
            </a:r>
            <a:r>
              <a:rPr lang="en-US" dirty="0"/>
              <a:t> spp., </a:t>
            </a:r>
            <a:r>
              <a:rPr lang="en-US" dirty="0" err="1"/>
              <a:t>Peptostreptococcus</a:t>
            </a:r>
            <a:r>
              <a:rPr lang="en-US" dirty="0"/>
              <a:t> spp., </a:t>
            </a:r>
            <a:r>
              <a:rPr lang="en-US" dirty="0" err="1"/>
              <a:t>Veillonella</a:t>
            </a:r>
            <a:r>
              <a:rPr lang="en-US" dirty="0"/>
              <a:t> spp. </a:t>
            </a:r>
            <a:r>
              <a:rPr lang="ru-RU" dirty="0"/>
              <a:t>Механизм действия обусловлен угнетением синтеза и повреждением структуры ДНК возбудителей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Фармакокинетика</a:t>
            </a:r>
            <a:r>
              <a:rPr lang="ru-RU" b="1" dirty="0"/>
              <a:t>: </a:t>
            </a:r>
            <a:r>
              <a:rPr lang="ru-RU" dirty="0"/>
              <a:t>При приеме внутрь быстро всасывается, </a:t>
            </a:r>
            <a:r>
              <a:rPr lang="ru-RU" dirty="0" err="1"/>
              <a:t>биодоступность</a:t>
            </a:r>
            <a:r>
              <a:rPr lang="ru-RU" dirty="0"/>
              <a:t> ~ 100%. Связывание с белками — 12%. </a:t>
            </a:r>
            <a:r>
              <a:rPr lang="ru-RU" dirty="0" err="1"/>
              <a:t>C</a:t>
            </a:r>
            <a:r>
              <a:rPr lang="ru-RU" baseline="-25000" dirty="0" err="1"/>
              <a:t>max</a:t>
            </a:r>
            <a:r>
              <a:rPr lang="ru-RU" dirty="0"/>
              <a:t> после приема внутрь в дозе 2 г составляет 40–51 мкг/мл и достигается через 2 ч; через 24 ч плазменный уровень снижается до 11–19 мкг/мл, через 72 ч — 1 мкг/мл. Объем распределения — 50 л. Проникает через ГЭБ, плаценту, выделяется с грудным молоком. </a:t>
            </a:r>
            <a:r>
              <a:rPr lang="ru-RU" dirty="0" err="1"/>
              <a:t>Метаболизируется</a:t>
            </a:r>
            <a:r>
              <a:rPr lang="ru-RU" dirty="0"/>
              <a:t> в печени с образованием фармакологически активных </a:t>
            </a:r>
            <a:r>
              <a:rPr lang="ru-RU" dirty="0" err="1"/>
              <a:t>гидроксилированных</a:t>
            </a:r>
            <a:r>
              <a:rPr lang="ru-RU" dirty="0"/>
              <a:t> производных, которые подавляют рост анаэробных микроорганизмов и могут усиливать действие </a:t>
            </a:r>
            <a:r>
              <a:rPr lang="ru-RU" dirty="0" err="1"/>
              <a:t>тинидазола</a:t>
            </a:r>
            <a:r>
              <a:rPr lang="ru-RU" dirty="0"/>
              <a:t>. T</a:t>
            </a:r>
            <a:r>
              <a:rPr lang="ru-RU" baseline="-25000" dirty="0"/>
              <a:t>1/2</a:t>
            </a:r>
            <a:r>
              <a:rPr lang="ru-RU" dirty="0"/>
              <a:t>12–14 ч. Выводится с желчью — 50%, и с мочой — 25% — в неизмененном виде и 12% в виде метаболитов. </a:t>
            </a:r>
            <a:r>
              <a:rPr lang="ru-RU" dirty="0" smtClean="0"/>
              <a:t>Подвергается обратному всасыванию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567" y="1"/>
            <a:ext cx="2042337" cy="16697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9227" y="5860387"/>
            <a:ext cx="10940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https://grls.rosminzdrav.ru/Grls_View_v2.aspx?routingGuid=c5300a99-8b1f-4b7d-a649-e0a557bc0712&amp;t=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6825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452" y="1073784"/>
            <a:ext cx="10058400" cy="6437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Тинидазол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Показания: </a:t>
            </a:r>
            <a:r>
              <a:rPr lang="ru-RU" dirty="0" smtClean="0"/>
              <a:t>трихомониаз; </a:t>
            </a:r>
            <a:r>
              <a:rPr lang="ru-RU" dirty="0" err="1"/>
              <a:t>лямблиоз</a:t>
            </a:r>
            <a:r>
              <a:rPr lang="ru-RU" dirty="0"/>
              <a:t>; амебиаз (в </a:t>
            </a:r>
            <a:r>
              <a:rPr lang="ru-RU" dirty="0" err="1"/>
              <a:t>т.ч</a:t>
            </a:r>
            <a:r>
              <a:rPr lang="ru-RU" dirty="0"/>
              <a:t>. кишечная и печеночная формы); инфекции, вызванные анаэробными бактериями (при пневмонии, эмпиеме плевры, абсцессе легкого, инфекции кожи и мягких тканей, остром язвенном гингивите, для профилактики послеоперационных осложнений) и смешанные инфекции (в комплексной терапии с антибиотиками), </a:t>
            </a:r>
            <a:r>
              <a:rPr lang="ru-RU" dirty="0" err="1"/>
              <a:t>эрадикация</a:t>
            </a:r>
            <a:r>
              <a:rPr lang="ru-RU" dirty="0"/>
              <a:t> </a:t>
            </a:r>
            <a:r>
              <a:rPr lang="ru-RU" dirty="0" err="1"/>
              <a:t>Helicobacter</a:t>
            </a:r>
            <a:r>
              <a:rPr lang="ru-RU" dirty="0"/>
              <a:t> </a:t>
            </a:r>
            <a:r>
              <a:rPr lang="ru-RU" dirty="0" err="1"/>
              <a:t>pylori</a:t>
            </a:r>
            <a:r>
              <a:rPr lang="ru-RU" dirty="0"/>
              <a:t> (в комплексной терапии с препаратами висмута и антибиотиками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b="1" dirty="0" smtClean="0"/>
              <a:t>Противопоказания</a:t>
            </a:r>
            <a:r>
              <a:rPr lang="ru-RU" b="1" dirty="0"/>
              <a:t>: </a:t>
            </a:r>
            <a:r>
              <a:rPr lang="ru-RU" dirty="0"/>
              <a:t>повышенная чувствительность к </a:t>
            </a:r>
            <a:r>
              <a:rPr lang="ru-RU" dirty="0" err="1"/>
              <a:t>орнидазолу</a:t>
            </a:r>
            <a:r>
              <a:rPr lang="ru-RU" dirty="0"/>
              <a:t>; детский возраст до </a:t>
            </a:r>
            <a:r>
              <a:rPr lang="ru-RU" dirty="0" smtClean="0"/>
              <a:t>12 </a:t>
            </a:r>
            <a:r>
              <a:rPr lang="ru-RU" dirty="0"/>
              <a:t>лет, </a:t>
            </a:r>
            <a:r>
              <a:rPr lang="en-US" dirty="0"/>
              <a:t>I</a:t>
            </a:r>
            <a:r>
              <a:rPr lang="ru-RU" dirty="0"/>
              <a:t> триместр беременности, период грудного вскармливания; органические заболевания ЦНС; </a:t>
            </a:r>
            <a:r>
              <a:rPr lang="ru-RU" dirty="0" smtClean="0"/>
              <a:t>угнетение костномозгового кроветворения.</a:t>
            </a:r>
            <a:endParaRPr lang="ru-RU" dirty="0"/>
          </a:p>
          <a:p>
            <a:r>
              <a:rPr lang="ru-RU" b="1" dirty="0"/>
              <a:t>Формы выпуска: </a:t>
            </a:r>
            <a:r>
              <a:rPr lang="ru-RU" dirty="0"/>
              <a:t>Таблетки </a:t>
            </a:r>
            <a:r>
              <a:rPr lang="ru-RU" dirty="0" smtClean="0"/>
              <a:t>по 0,3 и 0,5 </a:t>
            </a:r>
            <a:r>
              <a:rPr lang="ru-RU" dirty="0"/>
              <a:t>г.</a:t>
            </a:r>
          </a:p>
          <a:p>
            <a:r>
              <a:rPr lang="ru-RU" b="1" dirty="0"/>
              <a:t>Дозы: </a:t>
            </a:r>
            <a:r>
              <a:rPr lang="ru-RU" dirty="0"/>
              <a:t>При </a:t>
            </a:r>
            <a:r>
              <a:rPr lang="ru-RU" dirty="0" err="1" smtClean="0"/>
              <a:t>лямблиозе</a:t>
            </a:r>
            <a:r>
              <a:rPr lang="ru-RU" dirty="0" smtClean="0"/>
              <a:t> и </a:t>
            </a:r>
            <a:r>
              <a:rPr lang="ru-RU" dirty="0"/>
              <a:t>трихомониазе </a:t>
            </a:r>
            <a:r>
              <a:rPr lang="ru-RU" dirty="0" smtClean="0"/>
              <a:t>– взрослым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ru-RU" dirty="0"/>
              <a:t>по 2 </a:t>
            </a:r>
            <a:r>
              <a:rPr lang="ru-RU" dirty="0" smtClean="0"/>
              <a:t>г в сутки </a:t>
            </a:r>
            <a:r>
              <a:rPr lang="ru-RU" dirty="0"/>
              <a:t>(4 </a:t>
            </a:r>
            <a:r>
              <a:rPr lang="ru-RU" dirty="0" smtClean="0"/>
              <a:t>таблетки) </a:t>
            </a:r>
            <a:r>
              <a:rPr lang="ru-RU" dirty="0"/>
              <a:t>однократно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7868" y="5869094"/>
            <a:ext cx="11251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https://grls.rosminzdrav.ru/Grls_View_v2.aspx?routingGuid=c5300a99-8b1f-4b7d-a649-e0a557bc0712&amp;t=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4717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035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Фуразолидон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1022" y="0"/>
            <a:ext cx="2648489" cy="1680699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7958" y="1391831"/>
            <a:ext cx="11555426" cy="4822852"/>
          </a:xfrm>
        </p:spPr>
        <p:txBody>
          <a:bodyPr>
            <a:noAutofit/>
          </a:bodyPr>
          <a:lstStyle/>
          <a:p>
            <a:r>
              <a:rPr lang="ru-RU" sz="2400" b="1" dirty="0"/>
              <a:t>Фармакологическая группа: </a:t>
            </a:r>
            <a:r>
              <a:rPr lang="ru-RU" sz="2400" dirty="0"/>
              <a:t>противомикробное и </a:t>
            </a:r>
            <a:r>
              <a:rPr lang="ru-RU" sz="2400" dirty="0" err="1"/>
              <a:t>противопротозойное</a:t>
            </a:r>
            <a:r>
              <a:rPr lang="ru-RU" sz="2400" dirty="0"/>
              <a:t> средство.</a:t>
            </a:r>
          </a:p>
          <a:p>
            <a:r>
              <a:rPr lang="ru-RU" sz="2400" b="1" dirty="0" err="1"/>
              <a:t>Фармакодинамика</a:t>
            </a:r>
            <a:r>
              <a:rPr lang="ru-RU" sz="2400" b="1" dirty="0"/>
              <a:t>: </a:t>
            </a:r>
            <a:r>
              <a:rPr lang="ru-RU" sz="2400" dirty="0" smtClean="0"/>
              <a:t>Блокирует </a:t>
            </a:r>
            <a:r>
              <a:rPr lang="ru-RU" sz="2400" dirty="0" err="1" smtClean="0"/>
              <a:t>моноаминооксидазу</a:t>
            </a:r>
            <a:r>
              <a:rPr lang="ru-RU" sz="2400" dirty="0" smtClean="0"/>
              <a:t>. </a:t>
            </a:r>
            <a:r>
              <a:rPr lang="ru-RU" sz="2400" dirty="0" err="1" smtClean="0"/>
              <a:t>Нитрофураны</a:t>
            </a:r>
            <a:r>
              <a:rPr lang="ru-RU" sz="2400" dirty="0" smtClean="0"/>
              <a:t> </a:t>
            </a:r>
            <a:r>
              <a:rPr lang="ru-RU" sz="2400" dirty="0"/>
              <a:t>нарушают процессы клеточного дыхания микроорганизмов, подавляют цикл трикарбоновых </a:t>
            </a:r>
            <a:r>
              <a:rPr lang="ru-RU" sz="2400" dirty="0" smtClean="0"/>
              <a:t>кислот, а </a:t>
            </a:r>
            <a:r>
              <a:rPr lang="ru-RU" sz="2400" dirty="0"/>
              <a:t>также ингибируют биосинтез нуклеиновых кислот микроорганизмов, </a:t>
            </a:r>
            <a:r>
              <a:rPr lang="ru-RU" sz="2400" dirty="0" smtClean="0"/>
              <a:t>следовательно происходит </a:t>
            </a:r>
            <a:r>
              <a:rPr lang="ru-RU" sz="2400" dirty="0"/>
              <a:t>разрушение их оболочки или цитоплазматической мембраны. В результате действия </a:t>
            </a:r>
            <a:r>
              <a:rPr lang="ru-RU" sz="2400" dirty="0" err="1"/>
              <a:t>нитрофуранов</a:t>
            </a:r>
            <a:r>
              <a:rPr lang="ru-RU" sz="2400" dirty="0"/>
              <a:t> микроорганизмы выделяют меньше </a:t>
            </a:r>
            <a:r>
              <a:rPr lang="ru-RU" sz="2400" dirty="0" smtClean="0"/>
              <a:t>токсинов.</a:t>
            </a:r>
            <a:endParaRPr lang="ru-RU" sz="2400" dirty="0"/>
          </a:p>
          <a:p>
            <a:r>
              <a:rPr lang="ru-RU" sz="2400" b="1" dirty="0" err="1"/>
              <a:t>Фармакокинетика</a:t>
            </a:r>
            <a:r>
              <a:rPr lang="ru-RU" sz="2400" b="1" dirty="0" smtClean="0"/>
              <a:t>: </a:t>
            </a:r>
            <a:r>
              <a:rPr lang="ru-RU" sz="2400" dirty="0"/>
              <a:t>Хорошо абсорбируется при пероральном введении. </a:t>
            </a:r>
            <a:r>
              <a:rPr lang="ru-RU" sz="2400" dirty="0" smtClean="0"/>
              <a:t>Быстро </a:t>
            </a:r>
            <a:r>
              <a:rPr lang="ru-RU" sz="2400" dirty="0"/>
              <a:t>и интенсивно </a:t>
            </a:r>
            <a:r>
              <a:rPr lang="ru-RU" sz="2400" dirty="0" err="1"/>
              <a:t>метаболизируется</a:t>
            </a:r>
            <a:r>
              <a:rPr lang="ru-RU" sz="2400" dirty="0"/>
              <a:t> в основном в печени с </a:t>
            </a:r>
            <a:r>
              <a:rPr lang="ru-RU" sz="2400" dirty="0" smtClean="0"/>
              <a:t>образованием фармакологически </a:t>
            </a:r>
            <a:r>
              <a:rPr lang="ru-RU" sz="2400" dirty="0"/>
              <a:t>неактивного </a:t>
            </a:r>
            <a:r>
              <a:rPr lang="ru-RU" sz="2400" dirty="0" smtClean="0"/>
              <a:t>метаболита. Выводится </a:t>
            </a:r>
            <a:r>
              <a:rPr lang="ru-RU" sz="2400" dirty="0"/>
              <a:t>в основном почками (65%), небольшие количества обнаруживаются в фекалиях, где достигаются терапевтические концентрации в отношении возбудителей кишечных инфекций.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97280" y="5753619"/>
            <a:ext cx="1074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https://grls.rosminzdrav.ru/Grls_View_v2.aspx?routingGuid=1b23fd3d-6abf-4549-a725-f0436590dc88&amp;t=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6480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998702"/>
            <a:ext cx="10058400" cy="724901"/>
          </a:xfrm>
        </p:spPr>
        <p:txBody>
          <a:bodyPr/>
          <a:lstStyle/>
          <a:p>
            <a:r>
              <a:rPr lang="ru-RU" dirty="0" err="1" smtClean="0"/>
              <a:t>Фуразолидин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Показания: </a:t>
            </a:r>
            <a:r>
              <a:rPr lang="ru-RU" sz="2400" dirty="0"/>
              <a:t>трихомониаз; </a:t>
            </a:r>
            <a:r>
              <a:rPr lang="ru-RU" sz="2400" dirty="0" smtClean="0"/>
              <a:t>дизентерия</a:t>
            </a:r>
            <a:r>
              <a:rPr lang="ru-RU" sz="2400" dirty="0"/>
              <a:t>, паратифы, </a:t>
            </a:r>
            <a:r>
              <a:rPr lang="ru-RU" sz="2400" dirty="0" err="1"/>
              <a:t>лямблиоз</a:t>
            </a:r>
            <a:r>
              <a:rPr lang="ru-RU" sz="2400" dirty="0"/>
              <a:t>, пищевые </a:t>
            </a:r>
            <a:r>
              <a:rPr lang="ru-RU" sz="2400" dirty="0" err="1" smtClean="0"/>
              <a:t>токсикоинфекции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Противопоказания: </a:t>
            </a:r>
            <a:r>
              <a:rPr lang="ru-RU" sz="2400" dirty="0"/>
              <a:t>повышенная чувствительность к </a:t>
            </a:r>
            <a:r>
              <a:rPr lang="ru-RU" sz="2400" dirty="0" err="1" smtClean="0"/>
              <a:t>нитрофуранам</a:t>
            </a:r>
            <a:r>
              <a:rPr lang="ru-RU" sz="2400" dirty="0" smtClean="0"/>
              <a:t>; </a:t>
            </a:r>
            <a:r>
              <a:rPr lang="ru-RU" sz="2400" dirty="0"/>
              <a:t>детский возраст до </a:t>
            </a:r>
            <a:r>
              <a:rPr lang="ru-RU" sz="2400" dirty="0" smtClean="0"/>
              <a:t>3 </a:t>
            </a:r>
            <a:r>
              <a:rPr lang="ru-RU" sz="2400" dirty="0"/>
              <a:t>лет, </a:t>
            </a:r>
            <a:r>
              <a:rPr lang="ru-RU" sz="2400" dirty="0" smtClean="0"/>
              <a:t>терминальная </a:t>
            </a:r>
            <a:r>
              <a:rPr lang="ru-RU" sz="2400" dirty="0"/>
              <a:t>стадия хронической почечной недостаточности, дефицит </a:t>
            </a:r>
            <a:r>
              <a:rPr lang="ru-RU" sz="2400" dirty="0" smtClean="0"/>
              <a:t>глюкозо-6-фосфатдегидрогеназы.</a:t>
            </a:r>
          </a:p>
          <a:p>
            <a:pPr marL="0" indent="0">
              <a:buNone/>
            </a:pPr>
            <a:r>
              <a:rPr lang="ru-RU" sz="2400" b="1" dirty="0" smtClean="0"/>
              <a:t>Формы </a:t>
            </a:r>
            <a:r>
              <a:rPr lang="ru-RU" sz="2400" b="1" dirty="0"/>
              <a:t>выпуска: </a:t>
            </a:r>
            <a:r>
              <a:rPr lang="ru-RU" sz="2400" dirty="0"/>
              <a:t>Таблетки по </a:t>
            </a:r>
            <a:r>
              <a:rPr lang="ru-RU" sz="2400" dirty="0" smtClean="0"/>
              <a:t>50 мг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b="1" dirty="0"/>
              <a:t>Дозы: </a:t>
            </a:r>
            <a:r>
              <a:rPr lang="ru-RU" sz="2400" dirty="0"/>
              <a:t>При </a:t>
            </a:r>
            <a:r>
              <a:rPr lang="ru-RU" sz="2400" dirty="0" err="1"/>
              <a:t>лямблиозе</a:t>
            </a:r>
            <a:r>
              <a:rPr lang="ru-RU" sz="2400" dirty="0"/>
              <a:t> и трихомониазе </a:t>
            </a:r>
            <a:r>
              <a:rPr lang="ru-RU" sz="2400" dirty="0" smtClean="0"/>
              <a:t>- </a:t>
            </a:r>
            <a:r>
              <a:rPr lang="ru-RU" sz="2400" dirty="0"/>
              <a:t>взрослым по 100 мг </a:t>
            </a:r>
            <a:r>
              <a:rPr lang="ru-RU" sz="2400" dirty="0" smtClean="0"/>
              <a:t>(2 таблетки) 4 </a:t>
            </a:r>
            <a:r>
              <a:rPr lang="ru-RU" sz="2400" dirty="0"/>
              <a:t>раза в </a:t>
            </a:r>
            <a:r>
              <a:rPr lang="ru-RU" sz="2400" dirty="0" smtClean="0"/>
              <a:t>день.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1032" y="5806559"/>
            <a:ext cx="10288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https://grls.rosminzdrav.ru/Grls_View_v2.aspx?routingGuid=1b23fd3d-6abf-4549-a725-f0436590dc88&amp;t=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1511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Ниморазол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06" y="1737360"/>
            <a:ext cx="11505537" cy="4163539"/>
          </a:xfrm>
        </p:spPr>
        <p:txBody>
          <a:bodyPr>
            <a:normAutofit/>
          </a:bodyPr>
          <a:lstStyle/>
          <a:p>
            <a:r>
              <a:rPr lang="ru-RU" sz="2400" b="1" dirty="0"/>
              <a:t>Фармакологическая группа: </a:t>
            </a:r>
            <a:r>
              <a:rPr lang="ru-RU" sz="2400" dirty="0"/>
              <a:t>противомикробное и </a:t>
            </a:r>
            <a:r>
              <a:rPr lang="ru-RU" sz="2400" dirty="0" err="1"/>
              <a:t>противопротозойное</a:t>
            </a:r>
            <a:r>
              <a:rPr lang="ru-RU" sz="2400" dirty="0"/>
              <a:t> средство.</a:t>
            </a:r>
          </a:p>
          <a:p>
            <a:r>
              <a:rPr lang="ru-RU" sz="2400" b="1" dirty="0" err="1"/>
              <a:t>Фармакодинамика</a:t>
            </a:r>
            <a:r>
              <a:rPr lang="ru-RU" sz="2400" b="1" dirty="0"/>
              <a:t>: </a:t>
            </a:r>
            <a:r>
              <a:rPr lang="ru-RU" sz="2400" dirty="0"/>
              <a:t>восстановление 5-нитрогруппы внутриклеточными транспортными протеинами анаэробных микроорганизмов и простейших. Синтезируются свободные радикалы, повреждающие ДНК – нарушается репликации и транскрипции ДНК. Происходит угнетение синтеза белка и деградация микробной ДНК. </a:t>
            </a:r>
            <a:r>
              <a:rPr lang="ru-RU" sz="2400" dirty="0" smtClean="0"/>
              <a:t>Приводит к гибели микроорганизма.</a:t>
            </a:r>
          </a:p>
          <a:p>
            <a:r>
              <a:rPr lang="ru-RU" sz="2400" b="1" dirty="0" err="1" smtClean="0"/>
              <a:t>Фармакокинетика</a:t>
            </a:r>
            <a:r>
              <a:rPr lang="ru-RU" sz="2400" b="1" dirty="0"/>
              <a:t>: </a:t>
            </a:r>
            <a:r>
              <a:rPr lang="ru-RU" sz="2400" dirty="0"/>
              <a:t>Хорошо абсорбируется при пероральном введении. Максимальная концентрация в плазме крови достигается через 3 ч. Связь с белками плазмы составляет 20</a:t>
            </a:r>
            <a:r>
              <a:rPr lang="ru-RU" sz="2400" dirty="0" smtClean="0"/>
              <a:t>%. </a:t>
            </a:r>
            <a:r>
              <a:rPr lang="ru-RU" sz="2400" dirty="0"/>
              <a:t>Период полувыведения составляет 8 </a:t>
            </a:r>
            <a:r>
              <a:rPr lang="ru-RU" sz="2400" dirty="0" smtClean="0"/>
              <a:t>часов. Выводится главным образом почками.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2577" y="0"/>
            <a:ext cx="1865538" cy="17131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5130" y="5740469"/>
            <a:ext cx="10424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https://grls.rosminzdrav.ru/Grls_View_v2.aspx?routingGuid=1b23fd3d-6abf-4549-a725-f0436590dc88&amp;t=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9616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Ниморазол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06" y="1645920"/>
            <a:ext cx="11410122" cy="4223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Показания: </a:t>
            </a:r>
            <a:r>
              <a:rPr lang="ru-RU" sz="2400" dirty="0"/>
              <a:t>трихомониаз; дизентерия, </a:t>
            </a:r>
            <a:r>
              <a:rPr lang="ru-RU" sz="2400" dirty="0" err="1" smtClean="0"/>
              <a:t>лямблиоз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Противопоказания: </a:t>
            </a:r>
            <a:r>
              <a:rPr lang="ru-RU" sz="2400" dirty="0" smtClean="0"/>
              <a:t>повышенная чувствительность к компонентам препарата; органические </a:t>
            </a:r>
            <a:r>
              <a:rPr lang="ru-RU" sz="2400" dirty="0"/>
              <a:t>поражения центральной нервной системы (эпилепсия), печеночная </a:t>
            </a:r>
            <a:r>
              <a:rPr lang="ru-RU" sz="2400" dirty="0" smtClean="0"/>
              <a:t>недостаточность, </a:t>
            </a:r>
            <a:r>
              <a:rPr lang="en-US" sz="2400" dirty="0"/>
              <a:t>I</a:t>
            </a:r>
            <a:r>
              <a:rPr lang="ru-RU" sz="2400" dirty="0"/>
              <a:t> триместр беременности, период грудного вскармливания; </a:t>
            </a:r>
            <a:r>
              <a:rPr lang="ru-RU" sz="2400" dirty="0" smtClean="0"/>
              <a:t>детский возраст до 3 лет.</a:t>
            </a:r>
          </a:p>
          <a:p>
            <a:pPr marL="0" indent="0">
              <a:buNone/>
            </a:pPr>
            <a:r>
              <a:rPr lang="ru-RU" sz="2400" b="1" dirty="0" smtClean="0"/>
              <a:t>Формы </a:t>
            </a:r>
            <a:r>
              <a:rPr lang="ru-RU" sz="2400" b="1" dirty="0"/>
              <a:t>выпуска: </a:t>
            </a:r>
            <a:r>
              <a:rPr lang="ru-RU" sz="2400" dirty="0"/>
              <a:t>Таблетки по </a:t>
            </a:r>
            <a:r>
              <a:rPr lang="ru-RU" sz="2400" dirty="0" smtClean="0"/>
              <a:t>0,5 г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b="1" dirty="0"/>
              <a:t>Дозы: </a:t>
            </a:r>
            <a:r>
              <a:rPr lang="ru-RU" sz="2400" dirty="0"/>
              <a:t>При </a:t>
            </a:r>
            <a:r>
              <a:rPr lang="ru-RU" sz="2400" dirty="0" err="1"/>
              <a:t>лямблиозе</a:t>
            </a:r>
            <a:r>
              <a:rPr lang="ru-RU" sz="2400" dirty="0"/>
              <a:t> </a:t>
            </a:r>
            <a:r>
              <a:rPr lang="ru-RU" sz="2400" dirty="0" smtClean="0"/>
              <a:t>– по 500 мг 2 раза в день, в течение 5-10 дней.</a:t>
            </a:r>
          </a:p>
          <a:p>
            <a:pPr marL="0" indent="0">
              <a:buNone/>
            </a:pPr>
            <a:r>
              <a:rPr lang="ru-RU" sz="2400" dirty="0" smtClean="0"/>
              <a:t>При трихомониазе – по одной из схем:  А) 2 г однократно после еды;</a:t>
            </a:r>
          </a:p>
          <a:p>
            <a:pPr marL="0" indent="0">
              <a:buNone/>
            </a:pPr>
            <a:r>
              <a:rPr lang="ru-RU" sz="2400" dirty="0" smtClean="0"/>
              <a:t>Б) 3 раза по 1 г каждые 12 часов;</a:t>
            </a:r>
          </a:p>
          <a:p>
            <a:pPr marL="0" indent="0">
              <a:buNone/>
            </a:pPr>
            <a:r>
              <a:rPr lang="ru-RU" sz="2400" dirty="0" smtClean="0"/>
              <a:t>В) по 250 мг три раза в день в течение 5-7 дней.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0201" y="5996315"/>
            <a:ext cx="10169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https://grls.rosminzdrav.ru/Grls_View_v2.aspx?routingGuid=1b23fd3d-6abf-4549-a725-f0436590dc88&amp;t=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8063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150" y="-1"/>
            <a:ext cx="11616855" cy="63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169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658" y="420787"/>
            <a:ext cx="10364451" cy="865848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75" y="1820849"/>
            <a:ext cx="10364452" cy="39703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Классификация </a:t>
            </a:r>
            <a:r>
              <a:rPr lang="ru-RU" sz="2400" dirty="0" err="1" smtClean="0"/>
              <a:t>противопротозойных</a:t>
            </a:r>
            <a:r>
              <a:rPr lang="ru-RU" sz="2400" dirty="0" smtClean="0"/>
              <a:t> средств;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Общие сведения о </a:t>
            </a:r>
            <a:r>
              <a:rPr lang="ru-RU" sz="2400" dirty="0" err="1" smtClean="0"/>
              <a:t>лямблиозе</a:t>
            </a:r>
            <a:r>
              <a:rPr lang="ru-RU" sz="2400" dirty="0" smtClean="0"/>
              <a:t> и трихомониазе;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Лекарственные средства для лечения </a:t>
            </a:r>
            <a:r>
              <a:rPr lang="ru-RU" sz="2400" dirty="0" err="1" smtClean="0"/>
              <a:t>лямблиоза</a:t>
            </a:r>
            <a:r>
              <a:rPr lang="ru-RU" sz="2400" dirty="0" smtClean="0"/>
              <a:t> и трихомониаза.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278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763" y="411785"/>
            <a:ext cx="10821725" cy="1273892"/>
          </a:xfrm>
        </p:spPr>
        <p:txBody>
          <a:bodyPr>
            <a:noAutofit/>
          </a:bodyPr>
          <a:lstStyle/>
          <a:p>
            <a:r>
              <a:rPr lang="ru-RU" b="1" dirty="0" smtClean="0"/>
              <a:t>Классификация </a:t>
            </a:r>
            <a:r>
              <a:rPr lang="ru-RU" b="1" dirty="0" err="1" smtClean="0"/>
              <a:t>противопротозойных</a:t>
            </a:r>
            <a:r>
              <a:rPr lang="ru-RU" b="1" dirty="0" smtClean="0"/>
              <a:t> средств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393" y="1948069"/>
            <a:ext cx="11696369" cy="4516339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редства, применяемые для профилактики и лечения малярии;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редства, применяемые при лечении амебиаза;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редства, применяемые при лечении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лямблиоза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редства, применяемые при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лечении трихомоноза;</a:t>
            </a:r>
          </a:p>
          <a:p>
            <a:pPr marL="457200" indent="-457200"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редства, применяемые при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лечении токсоплазмоза;</a:t>
            </a:r>
          </a:p>
          <a:p>
            <a:pPr marL="457200" indent="-457200"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редства, применяемые при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балантидиаза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редства, применяемые при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лечении лейшманиозов. </a:t>
            </a:r>
          </a:p>
          <a:p>
            <a:pPr marL="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http://med-vvolske.ru/docs/2018_04_16/nh2GRbSfNb8A627zS93a6Z5he.pdf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(с. 794)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97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3971" y="286603"/>
            <a:ext cx="8905462" cy="145075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Название      Вызываемое    Способ           Локализация  Диагностика   Профилактика</a:t>
            </a:r>
            <a:br>
              <a:rPr lang="ru-RU" sz="2000" dirty="0" smtClean="0"/>
            </a:br>
            <a:r>
              <a:rPr lang="ru-RU" sz="2000" dirty="0" smtClean="0"/>
              <a:t>паразита        заболевание   заражения    в организме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4082" y="1804946"/>
            <a:ext cx="8245621" cy="39551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7989" y="5827671"/>
            <a:ext cx="5611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http://www.dstu.dp.ua/Portal/Data/book/b-2.pdf</a:t>
            </a:r>
            <a:r>
              <a:rPr lang="ru-RU" dirty="0" smtClean="0"/>
              <a:t> (с. 360)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9816" y="286603"/>
            <a:ext cx="9939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Общие сведения о </a:t>
            </a:r>
            <a:r>
              <a:rPr lang="ru-RU" sz="3600" dirty="0" err="1"/>
              <a:t>лямблиозе</a:t>
            </a:r>
            <a:r>
              <a:rPr lang="ru-RU" sz="3600" dirty="0"/>
              <a:t> и </a:t>
            </a:r>
            <a:r>
              <a:rPr lang="ru-RU" sz="3600" dirty="0" smtClean="0"/>
              <a:t>трихомониазе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06988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134" y="675587"/>
            <a:ext cx="10058400" cy="786823"/>
          </a:xfrm>
        </p:spPr>
        <p:txBody>
          <a:bodyPr/>
          <a:lstStyle/>
          <a:p>
            <a:r>
              <a:rPr lang="ru-RU" dirty="0" err="1" smtClean="0"/>
              <a:t>Лямблиоз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540" y="1653871"/>
            <a:ext cx="7635010" cy="4619707"/>
          </a:xfrm>
        </p:spPr>
        <p:txBody>
          <a:bodyPr>
            <a:noAutofit/>
          </a:bodyPr>
          <a:lstStyle/>
          <a:p>
            <a:r>
              <a:rPr lang="ru-RU" sz="2400" dirty="0"/>
              <a:t>Паразитарные </a:t>
            </a:r>
            <a:r>
              <a:rPr lang="ru-RU" sz="2400" dirty="0" smtClean="0"/>
              <a:t>заболевания являются одними </a:t>
            </a:r>
            <a:r>
              <a:rPr lang="ru-RU" sz="2400" dirty="0"/>
              <a:t>из самых распространенных в мире. По данным официальной статистики наиболее массовой протозойной патологией в России является </a:t>
            </a:r>
            <a:r>
              <a:rPr lang="ru-RU" sz="2400" dirty="0" err="1"/>
              <a:t>лямблиоз</a:t>
            </a:r>
            <a:r>
              <a:rPr lang="ru-RU" sz="2400" dirty="0"/>
              <a:t>. </a:t>
            </a:r>
            <a:r>
              <a:rPr lang="ru-RU" sz="2400" dirty="0" smtClean="0"/>
              <a:t>Заражение </a:t>
            </a:r>
            <a:r>
              <a:rPr lang="ru-RU" sz="2400" dirty="0"/>
              <a:t>происходит при попадании цист с водой или пищевыми продуктами в пищеварительный тракт. Диагноз </a:t>
            </a:r>
            <a:r>
              <a:rPr lang="ru-RU" sz="2400" dirty="0" smtClean="0"/>
              <a:t>ставят </a:t>
            </a:r>
            <a:r>
              <a:rPr lang="ru-RU" sz="2400" dirty="0"/>
              <a:t>при нахождении цист в фекалиях </a:t>
            </a:r>
            <a:r>
              <a:rPr lang="ru-RU" sz="2400" dirty="0" smtClean="0"/>
              <a:t>или вегетативных </a:t>
            </a:r>
            <a:r>
              <a:rPr lang="ru-RU" sz="2400" dirty="0"/>
              <a:t>форм в содержимом двенадцатиперстной кишки. Лямблия имеет тело грушевидной формы размером от 10 до 18 мкм. На передней части тела находится </a:t>
            </a:r>
            <a:r>
              <a:rPr lang="ru-RU" sz="2400" dirty="0" err="1"/>
              <a:t>присасывательный</a:t>
            </a:r>
            <a:r>
              <a:rPr lang="ru-RU" sz="2400" dirty="0"/>
              <a:t> диск, с помощью которого паразит прикрепляется к слизистой оболочке кишечника.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4470" y="2057772"/>
            <a:ext cx="4237529" cy="31718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73862" y="5627247"/>
            <a:ext cx="7582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www.dstu.dp.ua/Portal/Data/book/b-2.pdf</a:t>
            </a:r>
            <a:r>
              <a:rPr lang="ru-RU" sz="1400" dirty="0" smtClean="0"/>
              <a:t>(с. 338-339)</a:t>
            </a:r>
          </a:p>
          <a:p>
            <a:r>
              <a:rPr lang="en-US" sz="1400" dirty="0" smtClean="0">
                <a:hlinkClick r:id="rId4"/>
              </a:rPr>
              <a:t>https://cyberleninka.ru/article/n/harakteristika-lyamblioza-i-enterobioza-u-detey-astrahanskoy-oblasti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01583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31164"/>
          </a:xfrm>
        </p:spPr>
        <p:txBody>
          <a:bodyPr/>
          <a:lstStyle/>
          <a:p>
            <a:pPr algn="ctr"/>
            <a:r>
              <a:rPr lang="ru-RU" dirty="0" smtClean="0"/>
              <a:t>Трихомониаз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831" y="962107"/>
            <a:ext cx="6997149" cy="490698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Кроме лямблии к паразитическим жгутиконосцам относят представителей рода Трихомонад. В толстом кишечнике у человека обитает кишечная </a:t>
            </a:r>
            <a:r>
              <a:rPr lang="ru-RU" dirty="0" smtClean="0"/>
              <a:t>трихомонада </a:t>
            </a:r>
            <a:r>
              <a:rPr lang="ru-RU" dirty="0"/>
              <a:t>(</a:t>
            </a:r>
            <a:r>
              <a:rPr lang="ru-RU" dirty="0" err="1"/>
              <a:t>Trichomonas</a:t>
            </a:r>
            <a:r>
              <a:rPr lang="ru-RU" dirty="0"/>
              <a:t> </a:t>
            </a:r>
            <a:r>
              <a:rPr lang="ru-RU" dirty="0" err="1"/>
              <a:t>hominis</a:t>
            </a:r>
            <a:r>
              <a:rPr lang="ru-RU" dirty="0"/>
              <a:t>), Ее размеры от 5 до 15 мкм. Паразитирование кишечной трихомонады у человека вызывает развитие воспалительных заболеваний кишечника</a:t>
            </a:r>
            <a:r>
              <a:rPr lang="ru-RU" dirty="0" smtClean="0"/>
              <a:t>. Для диагностики исследуют мазки фекалий. В мочеполовых </a:t>
            </a:r>
            <a:r>
              <a:rPr lang="ru-RU" dirty="0"/>
              <a:t>путях женщин и мужчин обитает влагалищная трихомонада (</a:t>
            </a:r>
            <a:r>
              <a:rPr lang="ru-RU" dirty="0" err="1"/>
              <a:t>Trichomonas</a:t>
            </a:r>
            <a:r>
              <a:rPr lang="ru-RU" dirty="0"/>
              <a:t> </a:t>
            </a:r>
            <a:r>
              <a:rPr lang="ru-RU" dirty="0" err="1"/>
              <a:t>vaginalis</a:t>
            </a:r>
            <a:r>
              <a:rPr lang="ru-RU" dirty="0"/>
              <a:t>), Она вызывает заболевание - трихомоноз. Ее размеры больше, по сравнению с кишечной трихомонадой и составляют от 7 до 23 мкм. Заражение происходит половым путем, при пользовании предметами личной гигиены больных трихомонозом. Диагноз ставят путем исследования мазков из отделяемого влагалища и уретры. ротовой полости человека может обитать ротовая трихомонада (</a:t>
            </a:r>
            <a:r>
              <a:rPr lang="ru-RU" dirty="0" err="1"/>
              <a:t>Trichomonas</a:t>
            </a:r>
            <a:r>
              <a:rPr lang="ru-RU" dirty="0"/>
              <a:t> </a:t>
            </a:r>
            <a:r>
              <a:rPr lang="ru-RU" dirty="0" err="1"/>
              <a:t>buccalis</a:t>
            </a:r>
            <a:r>
              <a:rPr lang="ru-RU" dirty="0"/>
              <a:t>). Ее размеры от 5 до 12 мкм. </a:t>
            </a:r>
            <a:r>
              <a:rPr lang="ru-RU" dirty="0" smtClean="0"/>
              <a:t>Ротовая </a:t>
            </a:r>
            <a:r>
              <a:rPr lang="ru-RU" dirty="0"/>
              <a:t>трихомонада может вызывать воспалительные процессы в </a:t>
            </a:r>
            <a:r>
              <a:rPr lang="ru-RU" dirty="0" smtClean="0"/>
              <a:t>ротовой полости человека.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896716"/>
            <a:ext cx="4876800" cy="4810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9354" y="5869095"/>
            <a:ext cx="6224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www.dstu.dp.ua/Portal/Data/book/b-2.pdf</a:t>
            </a:r>
            <a:r>
              <a:rPr lang="ru-RU" dirty="0" smtClean="0"/>
              <a:t> (с. 339-340)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344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Лекарственные средства для лечения </a:t>
            </a:r>
            <a:r>
              <a:rPr lang="ru-RU" dirty="0" err="1" smtClean="0"/>
              <a:t>лямблиоза</a:t>
            </a:r>
            <a:r>
              <a:rPr lang="ru-RU" dirty="0" smtClean="0"/>
              <a:t> и трихомониаза: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1) </a:t>
            </a:r>
            <a:r>
              <a:rPr lang="ru-RU" sz="2400" dirty="0" err="1" smtClean="0"/>
              <a:t>Метронидазол</a:t>
            </a:r>
            <a:endParaRPr lang="ru-RU" sz="2400" dirty="0" smtClean="0"/>
          </a:p>
          <a:p>
            <a:r>
              <a:rPr lang="ru-RU" sz="2400" dirty="0" smtClean="0"/>
              <a:t>2) </a:t>
            </a:r>
            <a:r>
              <a:rPr lang="ru-RU" sz="2400" dirty="0" err="1" smtClean="0"/>
              <a:t>Орнидазол</a:t>
            </a:r>
            <a:endParaRPr lang="ru-RU" sz="2400" dirty="0" smtClean="0"/>
          </a:p>
          <a:p>
            <a:r>
              <a:rPr lang="ru-RU" sz="2400" dirty="0" smtClean="0"/>
              <a:t>3) </a:t>
            </a:r>
            <a:r>
              <a:rPr lang="ru-RU" sz="2400" dirty="0" err="1" smtClean="0"/>
              <a:t>Тинидазол</a:t>
            </a:r>
            <a:endParaRPr lang="ru-RU" sz="2400" dirty="0" smtClean="0"/>
          </a:p>
          <a:p>
            <a:r>
              <a:rPr lang="ru-RU" sz="2400" dirty="0" smtClean="0"/>
              <a:t>4) </a:t>
            </a:r>
            <a:r>
              <a:rPr lang="ru-RU" sz="2400" dirty="0" err="1" smtClean="0"/>
              <a:t>Фуразолидон</a:t>
            </a:r>
            <a:endParaRPr lang="ru-RU" sz="2400" dirty="0" smtClean="0"/>
          </a:p>
          <a:p>
            <a:r>
              <a:rPr lang="ru-RU" sz="2400" dirty="0" smtClean="0"/>
              <a:t>5) </a:t>
            </a:r>
            <a:r>
              <a:rPr lang="ru-RU" sz="2400" dirty="0" err="1" smtClean="0"/>
              <a:t>Ниморазол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07928" y="5869094"/>
            <a:ext cx="4637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https://www.elibrary.ru/item.asp?id=38195865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4375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28729"/>
          </a:xfrm>
        </p:spPr>
        <p:txBody>
          <a:bodyPr/>
          <a:lstStyle/>
          <a:p>
            <a:pPr algn="ctr"/>
            <a:r>
              <a:rPr lang="ru-RU" dirty="0" err="1" smtClean="0"/>
              <a:t>Метронидазол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172" y="1637969"/>
            <a:ext cx="11855395" cy="4122751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Фармакологическая группа: </a:t>
            </a:r>
            <a:r>
              <a:rPr lang="ru-RU" sz="2400" dirty="0" smtClean="0"/>
              <a:t>противомикробное и </a:t>
            </a:r>
            <a:r>
              <a:rPr lang="ru-RU" sz="2400" dirty="0" err="1" smtClean="0"/>
              <a:t>противопротозойное</a:t>
            </a:r>
            <a:r>
              <a:rPr lang="ru-RU" sz="2400" dirty="0" smtClean="0"/>
              <a:t> средство.</a:t>
            </a:r>
          </a:p>
          <a:p>
            <a:r>
              <a:rPr lang="ru-RU" sz="2400" b="1" dirty="0" err="1" smtClean="0"/>
              <a:t>Фармакодинамика</a:t>
            </a:r>
            <a:r>
              <a:rPr lang="ru-RU" sz="2400" b="1" dirty="0" smtClean="0"/>
              <a:t>: </a:t>
            </a:r>
            <a:r>
              <a:rPr lang="ru-RU" sz="2400" dirty="0" smtClean="0"/>
              <a:t>восстановление 5-нитрогруппы внутриклеточными транспортными протеинами анаэробных микроорганизмов и простейших. Синтезируются свободные радикалы, повреждающие ДНК – нарушается репликации и транскрипции ДНК. Происходит угнетение синтеза белка и деградация микробной ДНК. Нарушается клеточное дыхание.</a:t>
            </a:r>
          </a:p>
          <a:p>
            <a:r>
              <a:rPr lang="ru-RU" sz="2400" b="1" dirty="0" err="1" smtClean="0"/>
              <a:t>Фармакокинетика</a:t>
            </a:r>
            <a:r>
              <a:rPr lang="ru-RU" sz="2400" b="1" dirty="0" smtClean="0"/>
              <a:t>: </a:t>
            </a:r>
            <a:r>
              <a:rPr lang="ru-RU" sz="2400" dirty="0" smtClean="0"/>
              <a:t>после приема внутрь всасывается из ЖКТ (</a:t>
            </a:r>
            <a:r>
              <a:rPr lang="ru-RU" sz="2400" dirty="0" err="1" smtClean="0"/>
              <a:t>биодоступность</a:t>
            </a:r>
            <a:r>
              <a:rPr lang="ru-RU" sz="2400" dirty="0" smtClean="0"/>
              <a:t> не менее 80%). </a:t>
            </a:r>
            <a:r>
              <a:rPr lang="ru-RU" sz="2400" dirty="0" err="1" smtClean="0"/>
              <a:t>C</a:t>
            </a:r>
            <a:r>
              <a:rPr lang="ru-RU" sz="2400" baseline="-25000" dirty="0" err="1" smtClean="0"/>
              <a:t>max</a:t>
            </a:r>
            <a:r>
              <a:rPr lang="ru-RU" sz="2400" dirty="0" smtClean="0"/>
              <a:t> достигается через 1–3 ч. Связывание с белками плазмы незначительное — 10–20%. Хорошо проникает в ткани и жидкости организма; проникает через ГЭБ и плацентарный барьеры, секретируется в грудное молоко. В организме </a:t>
            </a:r>
            <a:r>
              <a:rPr lang="ru-RU" sz="2400" dirty="0" err="1" smtClean="0"/>
              <a:t>метаболизируется</a:t>
            </a:r>
            <a:r>
              <a:rPr lang="ru-RU" sz="2400" dirty="0" smtClean="0"/>
              <a:t> около 30-60% </a:t>
            </a:r>
            <a:r>
              <a:rPr lang="ru-RU" sz="2400" dirty="0" err="1" smtClean="0"/>
              <a:t>метронидазола</a:t>
            </a:r>
            <a:r>
              <a:rPr lang="ru-RU" sz="2400" dirty="0" smtClean="0"/>
              <a:t> путем </a:t>
            </a:r>
            <a:r>
              <a:rPr lang="ru-RU" sz="2400" dirty="0" err="1" smtClean="0"/>
              <a:t>гидроксилирования</a:t>
            </a:r>
            <a:r>
              <a:rPr lang="ru-RU" sz="2400" dirty="0" smtClean="0"/>
              <a:t>, окисления и конъюгации с </a:t>
            </a:r>
            <a:r>
              <a:rPr lang="ru-RU" sz="2400" dirty="0" err="1" smtClean="0"/>
              <a:t>глюкуроновой</a:t>
            </a:r>
            <a:r>
              <a:rPr lang="ru-RU" sz="2400" dirty="0" smtClean="0"/>
              <a:t> кислотой. T</a:t>
            </a:r>
            <a:r>
              <a:rPr lang="ru-RU" sz="2400" baseline="-25000" dirty="0" smtClean="0"/>
              <a:t>1/2</a:t>
            </a:r>
            <a:r>
              <a:rPr lang="ru-RU" sz="2400" dirty="0" smtClean="0"/>
              <a:t> при нормальной функции печени — 8 - 10 часов.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5719" y="5977468"/>
            <a:ext cx="10543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https://grls.rosminzdrav.ru/Grls_View_v2.aspx?routingGuid=2da9f2bf-5fea-49ce-93a6-2fd35decf5b2&amp;t=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2804" y="0"/>
            <a:ext cx="2930340" cy="16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978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572" y="0"/>
            <a:ext cx="10058400" cy="651651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Метронидазол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074" y="524430"/>
            <a:ext cx="11855395" cy="407209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Показания: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протозойные </a:t>
            </a:r>
            <a:r>
              <a:rPr lang="ru-RU" sz="2400" dirty="0"/>
              <a:t>инфекции: внекишечный амебиаз, включая амебный абсцесс печени, кишечный </a:t>
            </a:r>
            <a:r>
              <a:rPr lang="ru-RU" sz="2400" dirty="0" smtClean="0"/>
              <a:t>амебиаз, трихомониаз;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инфекции</a:t>
            </a:r>
            <a:r>
              <a:rPr lang="ru-RU" sz="2400" dirty="0"/>
              <a:t>, вызываемые </a:t>
            </a:r>
            <a:r>
              <a:rPr lang="ru-RU" sz="2400" dirty="0" err="1"/>
              <a:t>Bacteroides</a:t>
            </a:r>
            <a:r>
              <a:rPr lang="ru-RU" sz="2400" dirty="0"/>
              <a:t> </a:t>
            </a:r>
            <a:r>
              <a:rPr lang="ru-RU" sz="2400" dirty="0" err="1"/>
              <a:t>spp</a:t>
            </a:r>
            <a:r>
              <a:rPr lang="ru-RU" sz="2400" dirty="0"/>
              <a:t>. (в </a:t>
            </a:r>
            <a:r>
              <a:rPr lang="ru-RU" sz="2400" dirty="0" err="1"/>
              <a:t>т.ч</a:t>
            </a:r>
            <a:r>
              <a:rPr lang="ru-RU" sz="2400" dirty="0"/>
              <a:t>. В. </a:t>
            </a:r>
            <a:r>
              <a:rPr lang="ru-RU" sz="2400" dirty="0" err="1"/>
              <a:t>fragilis</a:t>
            </a:r>
            <a:r>
              <a:rPr lang="ru-RU" sz="2400" dirty="0"/>
              <a:t>, В. </a:t>
            </a:r>
            <a:r>
              <a:rPr lang="ru-RU" sz="2400" dirty="0" err="1"/>
              <a:t>distasonis</a:t>
            </a:r>
            <a:r>
              <a:rPr lang="ru-RU" sz="2400" dirty="0"/>
              <a:t>, В. </a:t>
            </a:r>
            <a:r>
              <a:rPr lang="ru-RU" sz="2400" dirty="0" err="1"/>
              <a:t>ovatus</a:t>
            </a:r>
            <a:r>
              <a:rPr lang="ru-RU" sz="2400" dirty="0"/>
              <a:t>, В. </a:t>
            </a:r>
            <a:r>
              <a:rPr lang="ru-RU" sz="2400" dirty="0" err="1"/>
              <a:t>thetaiotaomicron</a:t>
            </a:r>
            <a:r>
              <a:rPr lang="ru-RU" sz="2400" dirty="0"/>
              <a:t>, В. </a:t>
            </a:r>
            <a:r>
              <a:rPr lang="ru-RU" sz="2400" dirty="0" err="1"/>
              <a:t>vulgalus</a:t>
            </a:r>
            <a:r>
              <a:rPr lang="ru-RU" sz="2400" dirty="0"/>
              <a:t>): инфекции костей и суставов, инфекции ЦНС (в </a:t>
            </a:r>
            <a:r>
              <a:rPr lang="ru-RU" sz="2400" dirty="0" err="1"/>
              <a:t>т.ч</a:t>
            </a:r>
            <a:r>
              <a:rPr lang="ru-RU" sz="2400" dirty="0"/>
              <a:t>. менингит, абсцесс мозга), бактериальный эндокардит, пневмония, эмпиема и абсцесс </a:t>
            </a:r>
            <a:r>
              <a:rPr lang="ru-RU" sz="2400" dirty="0" smtClean="0"/>
              <a:t>легких</a:t>
            </a:r>
            <a:r>
              <a:rPr lang="ru-RU" sz="2400" dirty="0"/>
              <a:t>,</a:t>
            </a:r>
            <a:r>
              <a:rPr lang="en-US" sz="2400" dirty="0" smtClean="0"/>
              <a:t> </a:t>
            </a:r>
            <a:r>
              <a:rPr lang="ru-RU" sz="2400" dirty="0" smtClean="0"/>
              <a:t>сепсис;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инфекции</a:t>
            </a:r>
            <a:r>
              <a:rPr lang="ru-RU" sz="2400" dirty="0"/>
              <a:t>, вызываемые </a:t>
            </a:r>
            <a:r>
              <a:rPr lang="ru-RU" sz="2400" dirty="0" err="1" smtClean="0"/>
              <a:t>Clostridium</a:t>
            </a:r>
            <a:r>
              <a:rPr lang="ru-RU" sz="2400" dirty="0" smtClean="0"/>
              <a:t> </a:t>
            </a:r>
            <a:r>
              <a:rPr lang="en-US" sz="2400" dirty="0" smtClean="0"/>
              <a:t>spp.</a:t>
            </a:r>
            <a:r>
              <a:rPr lang="ru-RU" sz="2400" dirty="0" smtClean="0"/>
              <a:t> и</a:t>
            </a:r>
            <a:r>
              <a:rPr lang="en-US" sz="2400" dirty="0" smtClean="0"/>
              <a:t> </a:t>
            </a:r>
            <a:r>
              <a:rPr lang="en-US" sz="2400" dirty="0" err="1" smtClean="0"/>
              <a:t>Peptococcus</a:t>
            </a:r>
            <a:r>
              <a:rPr lang="en-US" sz="2400" dirty="0" smtClean="0"/>
              <a:t> </a:t>
            </a:r>
            <a:r>
              <a:rPr lang="en-US" sz="2400" dirty="0" err="1" smtClean="0"/>
              <a:t>niger</a:t>
            </a:r>
            <a:r>
              <a:rPr lang="en-US" sz="2400" dirty="0" smtClean="0"/>
              <a:t>, </a:t>
            </a:r>
            <a:r>
              <a:rPr lang="en-US" sz="2400" dirty="0" err="1" smtClean="0"/>
              <a:t>Peptococcus</a:t>
            </a:r>
            <a:r>
              <a:rPr lang="en-US" sz="2400" dirty="0" smtClean="0"/>
              <a:t> spp</a:t>
            </a:r>
            <a:r>
              <a:rPr lang="en-US" sz="2400" dirty="0"/>
              <a:t>.</a:t>
            </a:r>
            <a:r>
              <a:rPr lang="ru-RU" sz="2400" dirty="0" smtClean="0"/>
              <a:t>: инфекции брюшной полости и органов малого таза;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псевдомембранозный </a:t>
            </a:r>
            <a:r>
              <a:rPr lang="ru-RU" sz="2400" dirty="0"/>
              <a:t>колит (связанный с применением антибиотиков</a:t>
            </a:r>
            <a:r>
              <a:rPr lang="ru-RU" sz="2400" dirty="0" smtClean="0"/>
              <a:t>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гастрит </a:t>
            </a:r>
            <a:r>
              <a:rPr lang="ru-RU" sz="2400" dirty="0"/>
              <a:t>или язва двенадцатиперстной кишки, связанные с </a:t>
            </a:r>
            <a:r>
              <a:rPr lang="ru-RU" sz="2400" dirty="0" err="1"/>
              <a:t>Helicobacter</a:t>
            </a:r>
            <a:r>
              <a:rPr lang="ru-RU" sz="2400" dirty="0"/>
              <a:t> </a:t>
            </a:r>
            <a:r>
              <a:rPr lang="ru-RU" sz="2400" dirty="0" err="1" smtClean="0"/>
              <a:t>pylori</a:t>
            </a:r>
            <a:r>
              <a:rPr lang="ru-RU" sz="24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профилактика </a:t>
            </a:r>
            <a:r>
              <a:rPr lang="ru-RU" sz="2400" dirty="0"/>
              <a:t>послеоперационных осложнений (особенно вмешательства на ободочной кишке, </a:t>
            </a:r>
            <a:r>
              <a:rPr lang="ru-RU" sz="2400" dirty="0" err="1"/>
              <a:t>околоректальной</a:t>
            </a:r>
            <a:r>
              <a:rPr lang="ru-RU" sz="2400" dirty="0"/>
              <a:t> области, </a:t>
            </a:r>
            <a:r>
              <a:rPr lang="ru-RU" sz="2400" dirty="0" err="1"/>
              <a:t>аппендэктомия</a:t>
            </a:r>
            <a:r>
              <a:rPr lang="ru-RU" sz="2400" dirty="0"/>
              <a:t>, гинекологические операции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9572" y="5944452"/>
            <a:ext cx="1063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https://grls.rosminzdrav.ru/Grls_View_v2.aspx?routingGuid=2da9f2bf-5fea-49ce-93a6-2fd35decf5b2&amp;t=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760844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481</TotalTime>
  <Words>1063</Words>
  <Application>Microsoft Office PowerPoint</Application>
  <PresentationFormat>Произвольный</PresentationFormat>
  <Paragraphs>106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Ретро</vt:lpstr>
      <vt:lpstr>Противопротозойные средства. Лекарственные средства для лечения лямблиоза и трихомониаза. </vt:lpstr>
      <vt:lpstr>План</vt:lpstr>
      <vt:lpstr>Классификация противопротозойных средств </vt:lpstr>
      <vt:lpstr>Название      Вызываемое    Способ           Локализация  Диагностика   Профилактика паразита        заболевание   заражения    в организме</vt:lpstr>
      <vt:lpstr>Лямблиоз</vt:lpstr>
      <vt:lpstr>Трихомониаз</vt:lpstr>
      <vt:lpstr>Лекарственные средства для лечения лямблиоза и трихомониаза:</vt:lpstr>
      <vt:lpstr>Метронидазол</vt:lpstr>
      <vt:lpstr>Метронидазол</vt:lpstr>
      <vt:lpstr>Метронидазол</vt:lpstr>
      <vt:lpstr>Орнидазол</vt:lpstr>
      <vt:lpstr>Орнидазол</vt:lpstr>
      <vt:lpstr>Тинидазол</vt:lpstr>
      <vt:lpstr>Тинидазол</vt:lpstr>
      <vt:lpstr>Фуразолидон</vt:lpstr>
      <vt:lpstr>Фуразолидин</vt:lpstr>
      <vt:lpstr>Ниморазол</vt:lpstr>
      <vt:lpstr>Ниморазол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Противопротозойные средства. Лс для лечения лямблиоза и трихомониаза.</dc:title>
  <dc:creator>User</dc:creator>
  <cp:lastModifiedBy>Марк</cp:lastModifiedBy>
  <cp:revision>32</cp:revision>
  <dcterms:created xsi:type="dcterms:W3CDTF">2020-04-30T13:30:36Z</dcterms:created>
  <dcterms:modified xsi:type="dcterms:W3CDTF">2020-05-01T04:08:12Z</dcterms:modified>
</cp:coreProperties>
</file>