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359" r:id="rId3"/>
    <p:sldId id="360" r:id="rId4"/>
    <p:sldId id="316" r:id="rId5"/>
    <p:sldId id="317" r:id="rId6"/>
    <p:sldId id="318" r:id="rId7"/>
    <p:sldId id="319" r:id="rId8"/>
    <p:sldId id="320" r:id="rId9"/>
    <p:sldId id="321" r:id="rId10"/>
    <p:sldId id="336" r:id="rId11"/>
    <p:sldId id="337" r:id="rId12"/>
    <p:sldId id="339" r:id="rId13"/>
    <p:sldId id="340" r:id="rId14"/>
    <p:sldId id="341" r:id="rId15"/>
    <p:sldId id="354" r:id="rId16"/>
    <p:sldId id="342" r:id="rId17"/>
    <p:sldId id="343" r:id="rId18"/>
    <p:sldId id="356" r:id="rId19"/>
    <p:sldId id="344" r:id="rId20"/>
    <p:sldId id="357" r:id="rId21"/>
    <p:sldId id="345" r:id="rId22"/>
    <p:sldId id="358" r:id="rId23"/>
    <p:sldId id="346" r:id="rId24"/>
    <p:sldId id="347" r:id="rId25"/>
    <p:sldId id="348" r:id="rId26"/>
    <p:sldId id="349" r:id="rId27"/>
    <p:sldId id="327" r:id="rId28"/>
    <p:sldId id="322" r:id="rId29"/>
    <p:sldId id="350" r:id="rId30"/>
    <p:sldId id="351" r:id="rId31"/>
    <p:sldId id="352" r:id="rId32"/>
    <p:sldId id="323" r:id="rId33"/>
    <p:sldId id="324" r:id="rId34"/>
    <p:sldId id="325" r:id="rId35"/>
    <p:sldId id="328" r:id="rId36"/>
    <p:sldId id="329" r:id="rId37"/>
    <p:sldId id="361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3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BB5DE4-22ED-4F3D-90F2-43542E03081C}" type="datetimeFigureOut">
              <a:rPr lang="ru-RU" smtClean="0"/>
              <a:t>06.01.2020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C159E-87D1-441C-A5DB-4613B7F4E6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463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6EBF9-52EB-4312-B624-C0C40C2C64C7}" type="datetimeFigureOut">
              <a:rPr lang="ru-RU" smtClean="0"/>
              <a:t>06.01.2020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A6920-9A9C-4637-B9A1-05536BAE78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261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6EBF9-52EB-4312-B624-C0C40C2C64C7}" type="datetimeFigureOut">
              <a:rPr lang="ru-RU" smtClean="0"/>
              <a:t>06.01.2020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A6920-9A9C-4637-B9A1-05536BAE78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124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6EBF9-52EB-4312-B624-C0C40C2C64C7}" type="datetimeFigureOut">
              <a:rPr lang="ru-RU" smtClean="0"/>
              <a:t>06.01.2020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A6920-9A9C-4637-B9A1-05536BAE78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879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6EBF9-52EB-4312-B624-C0C40C2C64C7}" type="datetimeFigureOut">
              <a:rPr lang="ru-RU" smtClean="0"/>
              <a:t>06.01.2020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A6920-9A9C-4637-B9A1-05536BAE78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118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6EBF9-52EB-4312-B624-C0C40C2C64C7}" type="datetimeFigureOut">
              <a:rPr lang="ru-RU" smtClean="0"/>
              <a:t>06.01.2020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A6920-9A9C-4637-B9A1-05536BAE78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374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6EBF9-52EB-4312-B624-C0C40C2C64C7}" type="datetimeFigureOut">
              <a:rPr lang="ru-RU" smtClean="0"/>
              <a:t>06.01.2020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A6920-9A9C-4637-B9A1-05536BAE78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055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6EBF9-52EB-4312-B624-C0C40C2C64C7}" type="datetimeFigureOut">
              <a:rPr lang="ru-RU" smtClean="0"/>
              <a:t>06.01.2020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A6920-9A9C-4637-B9A1-05536BAE78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520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6EBF9-52EB-4312-B624-C0C40C2C64C7}" type="datetimeFigureOut">
              <a:rPr lang="ru-RU" smtClean="0"/>
              <a:t>06.01.2020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A6920-9A9C-4637-B9A1-05536BAE78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497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6EBF9-52EB-4312-B624-C0C40C2C64C7}" type="datetimeFigureOut">
              <a:rPr lang="ru-RU" smtClean="0"/>
              <a:t>06.01.2020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A6920-9A9C-4637-B9A1-05536BAE78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318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6EBF9-52EB-4312-B624-C0C40C2C64C7}" type="datetimeFigureOut">
              <a:rPr lang="ru-RU" smtClean="0"/>
              <a:t>06.01.2020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A6920-9A9C-4637-B9A1-05536BAE78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726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6EBF9-52EB-4312-B624-C0C40C2C64C7}" type="datetimeFigureOut">
              <a:rPr lang="ru-RU" smtClean="0"/>
              <a:t>06.01.2020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A6920-9A9C-4637-B9A1-05536BAE78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967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6EBF9-52EB-4312-B624-C0C40C2C64C7}" type="datetimeFigureOut">
              <a:rPr lang="ru-RU" smtClean="0"/>
              <a:t>06.01.2020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A6920-9A9C-4637-B9A1-05536BAE78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10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mirjen.ru/images/stories/dom/221010/6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2736303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Comic Sans MS" pitchFamily="66" charset="0"/>
              </a:rPr>
              <a:t>Методы исследования иммунного статуса и принципы его оценки (тесты 1 и 2 уровня). </a:t>
            </a:r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Принципы </a:t>
            </a:r>
            <a:r>
              <a:rPr lang="ru-RU" sz="2800" b="1" dirty="0">
                <a:solidFill>
                  <a:srgbClr val="FF0000"/>
                </a:solidFill>
                <a:latin typeface="Comic Sans MS" pitchFamily="66" charset="0"/>
              </a:rPr>
              <a:t>интерпретации полученных данных. </a:t>
            </a:r>
          </a:p>
        </p:txBody>
      </p:sp>
      <p:pic>
        <p:nvPicPr>
          <p:cNvPr id="4" name="Рисунок 3" descr="натуральные киллеры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46960"/>
            <a:ext cx="2000920" cy="2196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РБТЛ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877" y="2818856"/>
            <a:ext cx="1725712" cy="28529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196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832648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10000"/>
              </a:lnSpc>
            </a:pPr>
            <a:r>
              <a:rPr lang="ru-RU" b="1" dirty="0">
                <a:latin typeface="Comic Sans MS" pitchFamily="66" charset="0"/>
              </a:rPr>
              <a:t>Прогресс в области экспериментальной и клинической иммунологии позволил разработать множество методов лабораторной диагностики, основанных на применении антител. </a:t>
            </a:r>
            <a:endParaRPr lang="ru-RU" b="1" dirty="0" smtClean="0">
              <a:latin typeface="Comic Sans MS" pitchFamily="66" charset="0"/>
            </a:endParaRPr>
          </a:p>
          <a:p>
            <a:pPr algn="ctr">
              <a:lnSpc>
                <a:spcPct val="110000"/>
              </a:lnSpc>
            </a:pPr>
            <a:r>
              <a:rPr lang="ru-RU" b="1" dirty="0" smtClean="0">
                <a:latin typeface="Comic Sans MS" pitchFamily="66" charset="0"/>
              </a:rPr>
              <a:t>Эти </a:t>
            </a:r>
            <a:r>
              <a:rPr lang="ru-RU" b="1" dirty="0">
                <a:latin typeface="Comic Sans MS" pitchFamily="66" charset="0"/>
              </a:rPr>
              <a:t>методы применяются в диагностике иммунодефицитов, аутоиммунных и аллергических заболеваний, злокачественных новообразований. </a:t>
            </a:r>
            <a:r>
              <a:rPr lang="ru-RU" b="1" dirty="0" smtClean="0">
                <a:latin typeface="Comic Sans MS" pitchFamily="66" charset="0"/>
              </a:rPr>
              <a:t> </a:t>
            </a:r>
            <a:endParaRPr lang="ru-RU" b="1" dirty="0">
              <a:latin typeface="Comic Sans MS" pitchFamily="66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1473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Качественные и количественные методы определения </a:t>
            </a:r>
            <a:r>
              <a:rPr lang="ru-RU" sz="2400" b="1" dirty="0" err="1">
                <a:solidFill>
                  <a:srgbClr val="FF0000"/>
                </a:solidFill>
                <a:latin typeface="Comic Sans MS" pitchFamily="66" charset="0"/>
              </a:rPr>
              <a:t>IgA</a:t>
            </a: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, </a:t>
            </a:r>
            <a:r>
              <a:rPr lang="ru-RU" sz="2400" b="1" dirty="0" err="1">
                <a:solidFill>
                  <a:srgbClr val="FF0000"/>
                </a:solidFill>
                <a:latin typeface="Comic Sans MS" pitchFamily="66" charset="0"/>
              </a:rPr>
              <a:t>IgG</a:t>
            </a: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 и </a:t>
            </a:r>
            <a:r>
              <a:rPr lang="ru-RU" sz="2400" b="1" dirty="0" err="1">
                <a:solidFill>
                  <a:srgbClr val="FF0000"/>
                </a:solidFill>
                <a:latin typeface="Comic Sans MS" pitchFamily="66" charset="0"/>
              </a:rPr>
              <a:t>IgM</a:t>
            </a: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. </a:t>
            </a:r>
            <a:endParaRPr lang="ru-RU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600" b="1" dirty="0" smtClean="0">
                <a:latin typeface="Comic Sans MS" pitchFamily="66" charset="0"/>
              </a:rPr>
              <a:t>Электрофорез</a:t>
            </a:r>
          </a:p>
          <a:p>
            <a:r>
              <a:rPr lang="ru-RU" sz="2600" b="1" dirty="0" smtClean="0">
                <a:latin typeface="Comic Sans MS" pitchFamily="66" charset="0"/>
              </a:rPr>
              <a:t>Двойная </a:t>
            </a:r>
            <a:r>
              <a:rPr lang="ru-RU" sz="2600" b="1" dirty="0">
                <a:latin typeface="Comic Sans MS" pitchFamily="66" charset="0"/>
              </a:rPr>
              <a:t>радиальная </a:t>
            </a:r>
            <a:r>
              <a:rPr lang="ru-RU" sz="2600" b="1" dirty="0" err="1">
                <a:latin typeface="Comic Sans MS" pitchFamily="66" charset="0"/>
              </a:rPr>
              <a:t>иммунодиффузия</a:t>
            </a:r>
            <a:r>
              <a:rPr lang="ru-RU" sz="2600" dirty="0">
                <a:latin typeface="Comic Sans MS" pitchFamily="66" charset="0"/>
              </a:rPr>
              <a:t> </a:t>
            </a:r>
            <a:endParaRPr lang="ru-RU" sz="2600" dirty="0" smtClean="0">
              <a:latin typeface="Comic Sans MS" pitchFamily="66" charset="0"/>
            </a:endParaRPr>
          </a:p>
          <a:p>
            <a:r>
              <a:rPr lang="ru-RU" sz="2600" b="1" dirty="0" smtClean="0">
                <a:latin typeface="Comic Sans MS" pitchFamily="66" charset="0"/>
              </a:rPr>
              <a:t>Простая </a:t>
            </a:r>
            <a:r>
              <a:rPr lang="ru-RU" sz="2600" b="1" dirty="0">
                <a:latin typeface="Comic Sans MS" pitchFamily="66" charset="0"/>
              </a:rPr>
              <a:t>радиальная </a:t>
            </a:r>
            <a:r>
              <a:rPr lang="ru-RU" sz="2600" b="1" dirty="0" err="1">
                <a:latin typeface="Comic Sans MS" pitchFamily="66" charset="0"/>
              </a:rPr>
              <a:t>иммунодиффузия</a:t>
            </a:r>
            <a:r>
              <a:rPr lang="ru-RU" sz="2600" dirty="0">
                <a:latin typeface="Comic Sans MS" pitchFamily="66" charset="0"/>
              </a:rPr>
              <a:t> </a:t>
            </a:r>
            <a:endParaRPr lang="ru-RU" sz="2600" dirty="0" smtClean="0">
              <a:latin typeface="Comic Sans MS" pitchFamily="66" charset="0"/>
            </a:endParaRPr>
          </a:p>
          <a:p>
            <a:r>
              <a:rPr lang="ru-RU" sz="2600" b="1" dirty="0" smtClean="0">
                <a:latin typeface="Comic Sans MS" pitchFamily="66" charset="0"/>
              </a:rPr>
              <a:t>Нефелометрия</a:t>
            </a:r>
            <a:r>
              <a:rPr lang="ru-RU" sz="2600" dirty="0" smtClean="0">
                <a:latin typeface="Comic Sans MS" pitchFamily="66" charset="0"/>
              </a:rPr>
              <a:t> </a:t>
            </a:r>
            <a:endParaRPr lang="ru-RU" sz="2600" dirty="0">
              <a:latin typeface="Comic Sans MS" pitchFamily="66" charset="0"/>
            </a:endParaRPr>
          </a:p>
          <a:p>
            <a:r>
              <a:rPr lang="ru-RU" sz="2600" b="1" dirty="0" smtClean="0">
                <a:latin typeface="Comic Sans MS" pitchFamily="66" charset="0"/>
              </a:rPr>
              <a:t>РИА</a:t>
            </a:r>
            <a:r>
              <a:rPr lang="ru-RU" sz="2600" b="1" dirty="0">
                <a:latin typeface="Comic Sans MS" pitchFamily="66" charset="0"/>
              </a:rPr>
              <a:t>.</a:t>
            </a:r>
            <a:r>
              <a:rPr lang="ru-RU" sz="2600" dirty="0">
                <a:latin typeface="Comic Sans MS" pitchFamily="66" charset="0"/>
              </a:rPr>
              <a:t> </a:t>
            </a:r>
            <a:endParaRPr lang="ru-RU" sz="2600" dirty="0" smtClean="0">
              <a:latin typeface="Comic Sans MS" pitchFamily="66" charset="0"/>
            </a:endParaRPr>
          </a:p>
          <a:p>
            <a:r>
              <a:rPr lang="ru-RU" sz="2600" b="1" dirty="0" smtClean="0">
                <a:latin typeface="Comic Sans MS" pitchFamily="66" charset="0"/>
              </a:rPr>
              <a:t>Твердофазный </a:t>
            </a:r>
            <a:r>
              <a:rPr lang="ru-RU" sz="2600" b="1" dirty="0">
                <a:latin typeface="Comic Sans MS" pitchFamily="66" charset="0"/>
              </a:rPr>
              <a:t>ИФА.</a:t>
            </a:r>
            <a:r>
              <a:rPr lang="ru-RU" sz="2600" dirty="0">
                <a:latin typeface="Comic Sans MS" pitchFamily="66" charset="0"/>
              </a:rPr>
              <a:t> </a:t>
            </a:r>
            <a:endParaRPr lang="ru-RU" sz="2600" dirty="0" smtClean="0">
              <a:latin typeface="Comic Sans MS" pitchFamily="66" charset="0"/>
            </a:endParaRPr>
          </a:p>
          <a:p>
            <a:r>
              <a:rPr lang="ru-RU" sz="2600" b="1" dirty="0" err="1" smtClean="0">
                <a:latin typeface="Comic Sans MS" pitchFamily="66" charset="0"/>
              </a:rPr>
              <a:t>Иммуноблоттинг</a:t>
            </a:r>
            <a:r>
              <a:rPr lang="ru-RU" sz="2600" dirty="0" smtClean="0">
                <a:latin typeface="Comic Sans MS" pitchFamily="66" charset="0"/>
              </a:rPr>
              <a:t> </a:t>
            </a:r>
            <a:endParaRPr lang="ru-RU" sz="2600" dirty="0">
              <a:latin typeface="Comic Sans MS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0419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0666" y="2667056"/>
            <a:ext cx="2838897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электрофорез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971600" y="3501008"/>
            <a:ext cx="1296144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3239" y="4221088"/>
            <a:ext cx="3528392" cy="24928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Зональный электрофорез</a:t>
            </a:r>
            <a:r>
              <a:rPr lang="ru-RU" sz="2400" dirty="0">
                <a:solidFill>
                  <a:schemeClr val="tx1"/>
                </a:solidFill>
              </a:rPr>
              <a:t> — </a:t>
            </a:r>
            <a:r>
              <a:rPr lang="ru-RU" b="1" dirty="0">
                <a:solidFill>
                  <a:schemeClr val="tx1"/>
                </a:solidFill>
              </a:rPr>
              <a:t>полуколичественный метод, позволяющий разделить смесь белков в зависимости от их молекулярной массы и электрического заряда</a:t>
            </a:r>
            <a:r>
              <a:rPr lang="ru-RU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7" name="Стрелка вверх 6"/>
          <p:cNvSpPr/>
          <p:nvPr/>
        </p:nvSpPr>
        <p:spPr>
          <a:xfrm>
            <a:off x="971600" y="1873837"/>
            <a:ext cx="1296144" cy="79208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0666" y="89330"/>
            <a:ext cx="4752528" cy="18002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</a:endParaRPr>
          </a:p>
          <a:p>
            <a:pPr algn="ctr"/>
            <a:r>
              <a:rPr lang="ru-RU" sz="2400" b="1" dirty="0" err="1" smtClean="0">
                <a:solidFill>
                  <a:schemeClr val="tx1"/>
                </a:solidFill>
              </a:rPr>
              <a:t>Иммуноэлектрофорез</a:t>
            </a:r>
            <a:r>
              <a:rPr lang="ru-RU" sz="2400" b="1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позволяет оценить лишь качественный состав исследуемой смеси </a:t>
            </a:r>
            <a:r>
              <a:rPr lang="ru-RU" sz="2000" b="1" dirty="0" smtClean="0">
                <a:solidFill>
                  <a:schemeClr val="tx1"/>
                </a:solidFill>
              </a:rPr>
              <a:t>белков,</a:t>
            </a:r>
            <a:r>
              <a:rPr lang="ru-RU" sz="2000" b="1" dirty="0"/>
              <a:t> </a:t>
            </a:r>
            <a:r>
              <a:rPr lang="ru-RU" sz="2000" b="1" dirty="0">
                <a:solidFill>
                  <a:schemeClr val="tx1"/>
                </a:solidFill>
              </a:rPr>
              <a:t>применяется для выявления и характеристики </a:t>
            </a:r>
            <a:r>
              <a:rPr lang="ru-RU" sz="2000" b="1" dirty="0" err="1" smtClean="0">
                <a:solidFill>
                  <a:schemeClr val="tx1"/>
                </a:solidFill>
              </a:rPr>
              <a:t>монАТ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/>
              <a:t> </a:t>
            </a:r>
            <a:endParaRPr lang="ru-RU" sz="2000" b="1" dirty="0"/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 .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3157158" y="2564904"/>
            <a:ext cx="864096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021254" y="2060848"/>
            <a:ext cx="5159258" cy="41764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Электрофорез с </a:t>
            </a:r>
            <a:r>
              <a:rPr lang="ru-RU" sz="2400" b="1" dirty="0" err="1" smtClean="0">
                <a:solidFill>
                  <a:schemeClr val="tx1"/>
                </a:solidFill>
              </a:rPr>
              <a:t>иммунофиксацией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Основан </a:t>
            </a:r>
            <a:r>
              <a:rPr lang="ru-RU" sz="2000" b="1" dirty="0">
                <a:solidFill>
                  <a:schemeClr val="tx1"/>
                </a:solidFill>
              </a:rPr>
              <a:t>на </a:t>
            </a:r>
            <a:r>
              <a:rPr lang="ru-RU" sz="2000" b="1" dirty="0" smtClean="0">
                <a:solidFill>
                  <a:schemeClr val="tx1"/>
                </a:solidFill>
              </a:rPr>
              <a:t>электрофоретическом </a:t>
            </a:r>
            <a:r>
              <a:rPr lang="ru-RU" sz="2000" b="1" dirty="0">
                <a:solidFill>
                  <a:schemeClr val="tx1"/>
                </a:solidFill>
              </a:rPr>
              <a:t>разделении белков сыворотки в геле с последующей инкубацией геля в присутствии антител к тяжелым и легким цепям иммуноглобулинов</a:t>
            </a:r>
            <a:r>
              <a:rPr lang="ru-RU" sz="2400" b="1" dirty="0">
                <a:solidFill>
                  <a:schemeClr val="tx1"/>
                </a:solidFill>
              </a:rPr>
              <a:t>. </a:t>
            </a:r>
            <a:r>
              <a:rPr lang="ru-RU" b="1" dirty="0">
                <a:solidFill>
                  <a:schemeClr val="tx1"/>
                </a:solidFill>
              </a:rPr>
              <a:t>П</a:t>
            </a:r>
            <a:r>
              <a:rPr lang="ru-RU" b="1" dirty="0" smtClean="0">
                <a:solidFill>
                  <a:schemeClr val="tx1"/>
                </a:solidFill>
              </a:rPr>
              <a:t>рименяется </a:t>
            </a:r>
            <a:r>
              <a:rPr lang="ru-RU" b="1" dirty="0">
                <a:solidFill>
                  <a:schemeClr val="tx1"/>
                </a:solidFill>
              </a:rPr>
              <a:t>в сочетании с </a:t>
            </a:r>
            <a:r>
              <a:rPr lang="ru-RU" b="1" dirty="0" err="1">
                <a:solidFill>
                  <a:schemeClr val="tx1"/>
                </a:solidFill>
              </a:rPr>
              <a:t>иммуноэлектрофорезом</a:t>
            </a:r>
            <a:r>
              <a:rPr lang="ru-RU" b="1" dirty="0">
                <a:solidFill>
                  <a:schemeClr val="tx1"/>
                </a:solidFill>
              </a:rPr>
              <a:t> для определения </a:t>
            </a:r>
            <a:r>
              <a:rPr lang="ru-RU" b="1" dirty="0" err="1">
                <a:solidFill>
                  <a:schemeClr val="tx1"/>
                </a:solidFill>
              </a:rPr>
              <a:t>моноклональных</a:t>
            </a:r>
            <a:r>
              <a:rPr lang="ru-RU" b="1" dirty="0">
                <a:solidFill>
                  <a:schemeClr val="tx1"/>
                </a:solidFill>
              </a:rPr>
              <a:t> или </a:t>
            </a:r>
            <a:r>
              <a:rPr lang="ru-RU" b="1" dirty="0" err="1">
                <a:solidFill>
                  <a:schemeClr val="tx1"/>
                </a:solidFill>
              </a:rPr>
              <a:t>олигоклональных</a:t>
            </a:r>
            <a:r>
              <a:rPr lang="ru-RU" b="1" dirty="0">
                <a:solidFill>
                  <a:schemeClr val="tx1"/>
                </a:solidFill>
              </a:rPr>
              <a:t> иммуноглобулинов</a:t>
            </a:r>
          </a:p>
        </p:txBody>
      </p:sp>
    </p:spTree>
    <p:extLst>
      <p:ext uri="{BB962C8B-B14F-4D97-AF65-F5344CB8AC3E}">
        <p14:creationId xmlns:p14="http://schemas.microsoft.com/office/powerpoint/2010/main" val="22072337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051720" y="265489"/>
            <a:ext cx="5112568" cy="122413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Двойная радиальная </a:t>
            </a:r>
            <a:r>
              <a:rPr lang="ru-RU" sz="2800" b="1" dirty="0" err="1">
                <a:solidFill>
                  <a:schemeClr val="tx1"/>
                </a:solidFill>
              </a:rPr>
              <a:t>иммунодиффузия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3779912" y="1532868"/>
            <a:ext cx="136815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2044894"/>
            <a:ext cx="8640960" cy="455245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</a:rPr>
              <a:t>П</a:t>
            </a:r>
            <a:r>
              <a:rPr lang="ru-RU" sz="2400" b="1" dirty="0" smtClean="0">
                <a:solidFill>
                  <a:schemeClr val="tx1"/>
                </a:solidFill>
              </a:rPr>
              <a:t>олуколичественный </a:t>
            </a:r>
            <a:r>
              <a:rPr lang="ru-RU" sz="2400" b="1" dirty="0">
                <a:solidFill>
                  <a:schemeClr val="tx1"/>
                </a:solidFill>
              </a:rPr>
              <a:t>метод, </a:t>
            </a:r>
            <a:r>
              <a:rPr lang="ru-RU" sz="2400" b="1" dirty="0" smtClean="0">
                <a:solidFill>
                  <a:schemeClr val="tx1"/>
                </a:solidFill>
              </a:rPr>
              <a:t>позволяющий не </a:t>
            </a:r>
            <a:r>
              <a:rPr lang="ru-RU" sz="2400" b="1" dirty="0">
                <a:solidFill>
                  <a:schemeClr val="tx1"/>
                </a:solidFill>
              </a:rPr>
              <a:t>только выявить антигены, но и оценить степень сходства между ними. 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Метод </a:t>
            </a:r>
            <a:r>
              <a:rPr lang="ru-RU" sz="2400" b="1" dirty="0">
                <a:solidFill>
                  <a:schemeClr val="tx1"/>
                </a:solidFill>
              </a:rPr>
              <a:t>применяется в диагностике аутоиммунных заболеваний для выявления </a:t>
            </a:r>
            <a:r>
              <a:rPr lang="ru-RU" sz="2400" b="1" dirty="0" err="1">
                <a:solidFill>
                  <a:schemeClr val="tx1"/>
                </a:solidFill>
              </a:rPr>
              <a:t>аутоантител</a:t>
            </a:r>
            <a:r>
              <a:rPr lang="ru-RU" sz="2400" b="1" dirty="0">
                <a:solidFill>
                  <a:schemeClr val="tx1"/>
                </a:solidFill>
              </a:rPr>
              <a:t> к экстрагируемым ядерным антигенам 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По </a:t>
            </a:r>
            <a:r>
              <a:rPr lang="ru-RU" sz="2400" b="1" dirty="0">
                <a:solidFill>
                  <a:schemeClr val="tx1"/>
                </a:solidFill>
              </a:rPr>
              <a:t>чувствительности </a:t>
            </a:r>
            <a:r>
              <a:rPr lang="ru-RU" sz="2400" b="1" dirty="0" smtClean="0">
                <a:solidFill>
                  <a:schemeClr val="tx1"/>
                </a:solidFill>
              </a:rPr>
              <a:t>метод уступает </a:t>
            </a:r>
            <a:r>
              <a:rPr lang="ru-RU" sz="2400" b="1" dirty="0">
                <a:solidFill>
                  <a:schemeClr val="tx1"/>
                </a:solidFill>
              </a:rPr>
              <a:t>многим количественным методам, </a:t>
            </a:r>
            <a:r>
              <a:rPr lang="ru-RU" sz="2400" b="1" dirty="0" smtClean="0">
                <a:solidFill>
                  <a:schemeClr val="tx1"/>
                </a:solidFill>
              </a:rPr>
              <a:t>однако он технически  </a:t>
            </a:r>
            <a:r>
              <a:rPr lang="ru-RU" sz="2400" b="1" dirty="0">
                <a:solidFill>
                  <a:schemeClr val="tx1"/>
                </a:solidFill>
              </a:rPr>
              <a:t>прост, не требует высокоочищенных антител, специфичен и может использоваться при проведении массовых исследований</a:t>
            </a:r>
            <a:r>
              <a:rPr lang="ru-RU" sz="24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83154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051720" y="265489"/>
            <a:ext cx="5112568" cy="122413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Простая </a:t>
            </a:r>
            <a:r>
              <a:rPr lang="ru-RU" sz="2800" b="1" dirty="0">
                <a:solidFill>
                  <a:schemeClr val="tx1"/>
                </a:solidFill>
              </a:rPr>
              <a:t>радиальная </a:t>
            </a:r>
            <a:r>
              <a:rPr lang="ru-RU" sz="2800" b="1" dirty="0" err="1">
                <a:solidFill>
                  <a:schemeClr val="tx1"/>
                </a:solidFill>
              </a:rPr>
              <a:t>иммунодиффузия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3779912" y="1532868"/>
            <a:ext cx="136815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2044894"/>
            <a:ext cx="8640960" cy="481310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chemeClr val="tx1"/>
                </a:solidFill>
              </a:rPr>
              <a:t>П</a:t>
            </a:r>
            <a:r>
              <a:rPr lang="ru-RU" sz="2800" b="1" dirty="0" smtClean="0">
                <a:solidFill>
                  <a:schemeClr val="tx1"/>
                </a:solidFill>
              </a:rPr>
              <a:t>озволяет </a:t>
            </a:r>
            <a:r>
              <a:rPr lang="ru-RU" sz="2800" b="1" dirty="0">
                <a:solidFill>
                  <a:schemeClr val="tx1"/>
                </a:solidFill>
              </a:rPr>
              <a:t>количественно определить содержание антигена в исследуемой пробе. </a:t>
            </a:r>
            <a:endParaRPr lang="ru-RU" sz="2800" b="1" dirty="0" smtClean="0">
              <a:solidFill>
                <a:schemeClr val="tx1"/>
              </a:solidFill>
            </a:endParaRPr>
          </a:p>
          <a:p>
            <a:r>
              <a:rPr lang="ru-RU" sz="2800" b="1" dirty="0">
                <a:solidFill>
                  <a:schemeClr val="tx1"/>
                </a:solidFill>
              </a:rPr>
              <a:t>Это простой и надежный метод количественной оценки иммуноглобулинов (включая подклассы </a:t>
            </a:r>
            <a:r>
              <a:rPr lang="ru-RU" sz="2800" b="1" dirty="0" err="1">
                <a:solidFill>
                  <a:schemeClr val="tx1"/>
                </a:solidFill>
              </a:rPr>
              <a:t>IgG</a:t>
            </a:r>
            <a:r>
              <a:rPr lang="ru-RU" sz="2800" b="1" dirty="0">
                <a:solidFill>
                  <a:schemeClr val="tx1"/>
                </a:solidFill>
              </a:rPr>
              <a:t>), компонентов комплемента (например, C3, C4, фактора B) и других белков сыворотки. </a:t>
            </a:r>
            <a:endParaRPr lang="ru-RU" sz="2800" b="1" dirty="0" smtClean="0">
              <a:solidFill>
                <a:schemeClr val="tx1"/>
              </a:solidFill>
            </a:endParaRPr>
          </a:p>
          <a:p>
            <a:r>
              <a:rPr lang="ru-RU" sz="2800" b="1" dirty="0">
                <a:solidFill>
                  <a:schemeClr val="tx1"/>
                </a:solidFill>
              </a:rPr>
              <a:t>Определяя содержание иммуноглобулинов, необходимо учитывать, что изменение их свойств </a:t>
            </a:r>
            <a:r>
              <a:rPr lang="ru-RU" sz="2800" b="1" dirty="0" smtClean="0">
                <a:solidFill>
                  <a:schemeClr val="tx1"/>
                </a:solidFill>
              </a:rPr>
              <a:t>(</a:t>
            </a:r>
            <a:r>
              <a:rPr lang="ru-RU" sz="2800" b="1" dirty="0" err="1" smtClean="0">
                <a:solidFill>
                  <a:schemeClr val="tx1"/>
                </a:solidFill>
              </a:rPr>
              <a:t>моноклональные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гаммапитии</a:t>
            </a:r>
            <a:r>
              <a:rPr lang="ru-RU" sz="2800" b="1" dirty="0" smtClean="0">
                <a:solidFill>
                  <a:schemeClr val="tx1"/>
                </a:solidFill>
              </a:rPr>
              <a:t>)может </a:t>
            </a:r>
            <a:r>
              <a:rPr lang="ru-RU" sz="2800" b="1" dirty="0">
                <a:solidFill>
                  <a:schemeClr val="tx1"/>
                </a:solidFill>
              </a:rPr>
              <a:t>искажать результаты исследования. </a:t>
            </a:r>
          </a:p>
        </p:txBody>
      </p:sp>
    </p:spTree>
    <p:extLst>
      <p:ext uri="{BB962C8B-B14F-4D97-AF65-F5344CB8AC3E}">
        <p14:creationId xmlns:p14="http://schemas.microsoft.com/office/powerpoint/2010/main" val="52637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еакции преципитации ( РП ). Краус. Реакция кольцепреципитации. Реакция микропреципитаци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712968" cy="65527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1691680" y="2996952"/>
            <a:ext cx="2520280" cy="7200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900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051720" y="265489"/>
            <a:ext cx="5112568" cy="122413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</a:rPr>
              <a:t>Нефелометрия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3779912" y="1532868"/>
            <a:ext cx="136815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2044894"/>
            <a:ext cx="8640960" cy="481310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</a:rPr>
              <a:t>О</a:t>
            </a:r>
            <a:r>
              <a:rPr lang="ru-RU" sz="2400" b="1" dirty="0" smtClean="0">
                <a:solidFill>
                  <a:schemeClr val="tx1"/>
                </a:solidFill>
              </a:rPr>
              <a:t>пределение </a:t>
            </a:r>
            <a:r>
              <a:rPr lang="ru-RU" sz="2400" b="1" dirty="0">
                <a:solidFill>
                  <a:schemeClr val="tx1"/>
                </a:solidFill>
              </a:rPr>
              <a:t>концентрации взвешенных частиц и высокомолекулярных веществ в растворе, основанное на оценке интенсивности рассеяния света, проходящего через этот раствор.  </a:t>
            </a:r>
            <a:endParaRPr lang="ru-RU" sz="2400" b="1" dirty="0" smtClean="0">
              <a:solidFill>
                <a:schemeClr val="tx1"/>
              </a:solidFill>
            </a:endParaRPr>
          </a:p>
          <a:p>
            <a:r>
              <a:rPr lang="ru-RU" sz="2400" b="1" dirty="0" smtClean="0">
                <a:solidFill>
                  <a:schemeClr val="tx1"/>
                </a:solidFill>
              </a:rPr>
              <a:t>Используется </a:t>
            </a:r>
            <a:r>
              <a:rPr lang="ru-RU" sz="2400" b="1" dirty="0">
                <a:solidFill>
                  <a:schemeClr val="tx1"/>
                </a:solidFill>
              </a:rPr>
              <a:t>для определения концентрации </a:t>
            </a:r>
            <a:r>
              <a:rPr lang="ru-RU" sz="2400" b="1" dirty="0" smtClean="0">
                <a:solidFill>
                  <a:schemeClr val="tx1"/>
                </a:solidFill>
              </a:rPr>
              <a:t>антигенов и антител (</a:t>
            </a:r>
            <a:r>
              <a:rPr lang="ru-RU" sz="2400" b="1" dirty="0" err="1" smtClean="0">
                <a:solidFill>
                  <a:schemeClr val="tx1"/>
                </a:solidFill>
              </a:rPr>
              <a:t>IgG</a:t>
            </a:r>
            <a:r>
              <a:rPr lang="ru-RU" sz="2400" b="1" dirty="0">
                <a:solidFill>
                  <a:schemeClr val="tx1"/>
                </a:solidFill>
              </a:rPr>
              <a:t>, </a:t>
            </a:r>
            <a:r>
              <a:rPr lang="ru-RU" sz="2400" b="1" dirty="0" err="1">
                <a:solidFill>
                  <a:schemeClr val="tx1"/>
                </a:solidFill>
              </a:rPr>
              <a:t>IgA</a:t>
            </a:r>
            <a:r>
              <a:rPr lang="ru-RU" sz="2400" b="1" dirty="0">
                <a:solidFill>
                  <a:schemeClr val="tx1"/>
                </a:solidFill>
              </a:rPr>
              <a:t>, </a:t>
            </a:r>
            <a:r>
              <a:rPr lang="ru-RU" sz="2400" b="1" dirty="0" err="1">
                <a:solidFill>
                  <a:schemeClr val="tx1"/>
                </a:solidFill>
              </a:rPr>
              <a:t>IgM</a:t>
            </a:r>
            <a:r>
              <a:rPr lang="ru-RU" sz="2400" b="1" dirty="0">
                <a:solidFill>
                  <a:schemeClr val="tx1"/>
                </a:solidFill>
              </a:rPr>
              <a:t>, подклассов </a:t>
            </a:r>
            <a:r>
              <a:rPr lang="ru-RU" sz="2400" b="1" dirty="0" err="1">
                <a:solidFill>
                  <a:schemeClr val="tx1"/>
                </a:solidFill>
              </a:rPr>
              <a:t>IgG</a:t>
            </a:r>
            <a:r>
              <a:rPr lang="ru-RU" sz="2400" b="1" dirty="0">
                <a:solidFill>
                  <a:schemeClr val="tx1"/>
                </a:solidFill>
              </a:rPr>
              <a:t>, C3, C4, фактора B, </a:t>
            </a:r>
            <a:r>
              <a:rPr lang="ru-RU" sz="2400" b="1" dirty="0" smtClean="0">
                <a:solidFill>
                  <a:schemeClr val="tx1"/>
                </a:solidFill>
              </a:rPr>
              <a:t>CРБ </a:t>
            </a:r>
            <a:r>
              <a:rPr lang="ru-RU" sz="2400" b="1" dirty="0">
                <a:solidFill>
                  <a:schemeClr val="tx1"/>
                </a:solidFill>
              </a:rPr>
              <a:t>и </a:t>
            </a:r>
            <a:r>
              <a:rPr lang="ru-RU" sz="2400" b="1" dirty="0" smtClean="0">
                <a:solidFill>
                  <a:schemeClr val="tx1"/>
                </a:solidFill>
              </a:rPr>
              <a:t> др.) поскольку образующиеся </a:t>
            </a:r>
            <a:r>
              <a:rPr lang="ru-RU" sz="2400" b="1" dirty="0">
                <a:solidFill>
                  <a:schemeClr val="tx1"/>
                </a:solidFill>
              </a:rPr>
              <a:t>иммунные </a:t>
            </a:r>
            <a:r>
              <a:rPr lang="ru-RU" sz="2400" b="1" dirty="0" smtClean="0">
                <a:solidFill>
                  <a:schemeClr val="tx1"/>
                </a:solidFill>
              </a:rPr>
              <a:t>комплексы рассеивают проходящий </a:t>
            </a:r>
            <a:r>
              <a:rPr lang="ru-RU" sz="2400" b="1" dirty="0">
                <a:solidFill>
                  <a:schemeClr val="tx1"/>
                </a:solidFill>
              </a:rPr>
              <a:t>свет. 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В </a:t>
            </a:r>
            <a:r>
              <a:rPr lang="ru-RU" sz="2400" b="1" dirty="0">
                <a:solidFill>
                  <a:schemeClr val="tx1"/>
                </a:solidFill>
              </a:rPr>
              <a:t>настоящее время многие лаборатории используют нефелометрию в качестве стандартного метода количественного определения иммуноглобулинов. </a:t>
            </a:r>
          </a:p>
        </p:txBody>
      </p:sp>
    </p:spTree>
    <p:extLst>
      <p:ext uri="{BB962C8B-B14F-4D97-AF65-F5344CB8AC3E}">
        <p14:creationId xmlns:p14="http://schemas.microsoft.com/office/powerpoint/2010/main" val="1674951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051720" y="265489"/>
            <a:ext cx="5112568" cy="122413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</a:rPr>
              <a:t>Радиоиммунный</a:t>
            </a:r>
            <a:r>
              <a:rPr lang="ru-RU" sz="3200" b="1" dirty="0" smtClean="0">
                <a:solidFill>
                  <a:schemeClr val="tx1"/>
                </a:solidFill>
              </a:rPr>
              <a:t> анализ (РИА)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3779912" y="1532868"/>
            <a:ext cx="136815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2044894"/>
            <a:ext cx="8640960" cy="404840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chemeClr val="tx1"/>
                </a:solidFill>
              </a:rPr>
              <a:t>В</a:t>
            </a:r>
            <a:r>
              <a:rPr lang="ru-RU" sz="2800" b="1" dirty="0" smtClean="0">
                <a:solidFill>
                  <a:schemeClr val="tx1"/>
                </a:solidFill>
              </a:rPr>
              <a:t>ысокочувствительный </a:t>
            </a:r>
            <a:r>
              <a:rPr lang="ru-RU" sz="2800" b="1" dirty="0">
                <a:solidFill>
                  <a:schemeClr val="tx1"/>
                </a:solidFill>
              </a:rPr>
              <a:t>метод  </a:t>
            </a:r>
            <a:r>
              <a:rPr lang="ru-RU" sz="2800" b="1" dirty="0" smtClean="0">
                <a:solidFill>
                  <a:schemeClr val="tx1"/>
                </a:solidFill>
              </a:rPr>
              <a:t>используется </a:t>
            </a:r>
            <a:r>
              <a:rPr lang="ru-RU" sz="2800" b="1" dirty="0">
                <a:solidFill>
                  <a:schemeClr val="tx1"/>
                </a:solidFill>
              </a:rPr>
              <a:t>и для определения антигенов и антител. </a:t>
            </a:r>
            <a:endParaRPr lang="ru-RU" sz="2800" b="1" dirty="0" smtClean="0">
              <a:solidFill>
                <a:schemeClr val="tx1"/>
              </a:solidFill>
            </a:endParaRPr>
          </a:p>
          <a:p>
            <a:r>
              <a:rPr lang="ru-RU" sz="2800" b="1" dirty="0" smtClean="0">
                <a:solidFill>
                  <a:schemeClr val="tx1"/>
                </a:solidFill>
              </a:rPr>
              <a:t>Существует </a:t>
            </a:r>
            <a:r>
              <a:rPr lang="ru-RU" sz="2800" b="1" dirty="0">
                <a:solidFill>
                  <a:schemeClr val="tx1"/>
                </a:solidFill>
              </a:rPr>
              <a:t>несколько модификаций метода. </a:t>
            </a:r>
            <a:r>
              <a:rPr lang="ru-RU" sz="2800" b="1" dirty="0" smtClean="0">
                <a:solidFill>
                  <a:schemeClr val="tx1"/>
                </a:solidFill>
              </a:rPr>
              <a:t> Основные </a:t>
            </a:r>
            <a:r>
              <a:rPr lang="ru-RU" sz="2800" b="1" dirty="0">
                <a:solidFill>
                  <a:schemeClr val="tx1"/>
                </a:solidFill>
              </a:rPr>
              <a:t>недостатки метода — необходимость дорогостоящего оборудования и реактивов, а также условий для работы с радиоактивными изотопами. </a:t>
            </a:r>
          </a:p>
        </p:txBody>
      </p:sp>
    </p:spTree>
    <p:extLst>
      <p:ext uri="{BB962C8B-B14F-4D97-AF65-F5344CB8AC3E}">
        <p14:creationId xmlns:p14="http://schemas.microsoft.com/office/powerpoint/2010/main" val="2998529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еакции с применением меченых антител ( AT ) и антигенов ( Аг ). Метод радиоиммунного анализа ( РИА 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73105"/>
            <a:ext cx="7920880" cy="590465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3851920" y="2924944"/>
            <a:ext cx="5040560" cy="4457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35896" y="3789040"/>
            <a:ext cx="2304256" cy="3600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01824" y="195486"/>
            <a:ext cx="7452320" cy="4766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Радиоиммуноанализ</a:t>
            </a:r>
            <a:r>
              <a:rPr lang="ru-RU" sz="2800" b="1" dirty="0" smtClean="0"/>
              <a:t> (РИА)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3455790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051720" y="116632"/>
            <a:ext cx="5112568" cy="137299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Твердофазный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иммуноферментный анализ (ИФА)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3779912" y="1532868"/>
            <a:ext cx="136815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2044894"/>
            <a:ext cx="8640960" cy="462446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>
                <a:solidFill>
                  <a:schemeClr val="tx1"/>
                </a:solidFill>
              </a:rPr>
              <a:t>Твердофазный ИФА применяют для количественной оценки антител и антигенов. </a:t>
            </a:r>
            <a:endParaRPr lang="ru-RU" sz="2800" b="1" dirty="0" smtClean="0">
              <a:solidFill>
                <a:schemeClr val="tx1"/>
              </a:solidFill>
            </a:endParaRPr>
          </a:p>
          <a:p>
            <a:r>
              <a:rPr lang="ru-RU" sz="2800" b="1" dirty="0" smtClean="0">
                <a:solidFill>
                  <a:schemeClr val="tx1"/>
                </a:solidFill>
              </a:rPr>
              <a:t>По </a:t>
            </a:r>
            <a:r>
              <a:rPr lang="ru-RU" sz="2800" b="1" dirty="0">
                <a:solidFill>
                  <a:schemeClr val="tx1"/>
                </a:solidFill>
              </a:rPr>
              <a:t>чувствительности он сопоставим с РИА, но более прост, дешев и не требует применения радиоактивных изотопов. </a:t>
            </a:r>
            <a:endParaRPr lang="ru-RU" sz="2800" b="1" dirty="0" smtClean="0">
              <a:solidFill>
                <a:schemeClr val="tx1"/>
              </a:solidFill>
            </a:endParaRPr>
          </a:p>
          <a:p>
            <a:r>
              <a:rPr lang="ru-RU" sz="2800" b="1" dirty="0" smtClean="0">
                <a:solidFill>
                  <a:schemeClr val="tx1"/>
                </a:solidFill>
              </a:rPr>
              <a:t>Многие </a:t>
            </a:r>
            <a:r>
              <a:rPr lang="ru-RU" sz="2800" b="1" dirty="0">
                <a:solidFill>
                  <a:schemeClr val="tx1"/>
                </a:solidFill>
              </a:rPr>
              <a:t>лаборатории используют твердофазный ИФА в качестве стандартного метода определения противовирусных антител, включая антитела к ВИЧ, цитокинов и иммуноглобулинов (</a:t>
            </a:r>
            <a:r>
              <a:rPr lang="ru-RU" sz="2800" b="1" dirty="0" err="1">
                <a:solidFill>
                  <a:schemeClr val="tx1"/>
                </a:solidFill>
              </a:rPr>
              <a:t>IgE</a:t>
            </a:r>
            <a:r>
              <a:rPr lang="ru-RU" sz="2800" b="1" dirty="0">
                <a:solidFill>
                  <a:schemeClr val="tx1"/>
                </a:solidFill>
              </a:rPr>
              <a:t> и подклассов </a:t>
            </a:r>
            <a:r>
              <a:rPr lang="ru-RU" sz="2800" b="1" dirty="0" err="1">
                <a:solidFill>
                  <a:schemeClr val="tx1"/>
                </a:solidFill>
              </a:rPr>
              <a:t>IgG</a:t>
            </a:r>
            <a:r>
              <a:rPr lang="ru-RU" sz="2800" b="1" dirty="0">
                <a:solidFill>
                  <a:schemeClr val="tx1"/>
                </a:solidFill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322182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155181" y="1844824"/>
            <a:ext cx="6912212" cy="3721123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1</a:t>
            </a:r>
            <a:r>
              <a:rPr lang="ru-RU" dirty="0"/>
              <a:t>.	Уточнение диагноза.</a:t>
            </a:r>
          </a:p>
          <a:p>
            <a:r>
              <a:rPr lang="ru-RU" dirty="0"/>
              <a:t>2.	Определение показаний, средств и методов </a:t>
            </a:r>
            <a:r>
              <a:rPr lang="ru-RU" dirty="0" err="1"/>
              <a:t>иммуноактивной</a:t>
            </a:r>
            <a:r>
              <a:rPr lang="ru-RU" dirty="0"/>
              <a:t> терапии.</a:t>
            </a:r>
          </a:p>
          <a:p>
            <a:r>
              <a:rPr lang="ru-RU" dirty="0"/>
              <a:t>3.	Контроль эффективности иммунотерапии.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332656"/>
            <a:ext cx="655929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indent="0" algn="ctr">
              <a:buNone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Задачи иммунологического </a:t>
            </a:r>
            <a:endParaRPr lang="ru-RU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45720" indent="0" algn="ctr">
              <a:buNone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обследования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952750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ФА. Иммуноферментный анализ ( ифа ). Метод иммуноферментного анализа (ИФА). Схема, методика иммуноферментного анализа ( ифа 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"/>
            <a:ext cx="9144000" cy="69037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267744" y="1988840"/>
            <a:ext cx="432048" cy="57606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207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051720" y="116632"/>
            <a:ext cx="5112568" cy="137299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r>
              <a:rPr lang="ru-RU" sz="3200" b="1" dirty="0" err="1" smtClean="0">
                <a:solidFill>
                  <a:schemeClr val="tx1"/>
                </a:solidFill>
              </a:rPr>
              <a:t>Иммуноблоттинг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3779912" y="1532868"/>
            <a:ext cx="136815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2044894"/>
            <a:ext cx="8640960" cy="462446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1"/>
                </a:solidFill>
              </a:rPr>
              <a:t>К</a:t>
            </a:r>
            <a:r>
              <a:rPr lang="ru-RU" sz="2000" b="1" dirty="0" smtClean="0">
                <a:solidFill>
                  <a:schemeClr val="tx1"/>
                </a:solidFill>
              </a:rPr>
              <a:t>ачественный </a:t>
            </a:r>
            <a:r>
              <a:rPr lang="ru-RU" sz="2000" b="1" dirty="0">
                <a:solidFill>
                  <a:schemeClr val="tx1"/>
                </a:solidFill>
              </a:rPr>
              <a:t>метод, позволяющий выявлять антигены и антитела в исследуемой пробе. </a:t>
            </a:r>
            <a:r>
              <a:rPr lang="ru-RU" sz="2000" b="1" dirty="0" smtClean="0">
                <a:solidFill>
                  <a:schemeClr val="tx1"/>
                </a:solidFill>
              </a:rPr>
              <a:t>Для определения антител  </a:t>
            </a:r>
            <a:r>
              <a:rPr lang="ru-RU" sz="2000" b="1" dirty="0">
                <a:solidFill>
                  <a:schemeClr val="tx1"/>
                </a:solidFill>
              </a:rPr>
              <a:t>смесь известных антигенов </a:t>
            </a:r>
            <a:r>
              <a:rPr lang="ru-RU" sz="2000" b="1" dirty="0" smtClean="0">
                <a:solidFill>
                  <a:schemeClr val="tx1"/>
                </a:solidFill>
              </a:rPr>
              <a:t>предварительно разделяют </a:t>
            </a:r>
            <a:r>
              <a:rPr lang="ru-RU" sz="2000" b="1" dirty="0">
                <a:solidFill>
                  <a:schemeClr val="tx1"/>
                </a:solidFill>
              </a:rPr>
              <a:t>с помощью электрофореза в полиакриламидном геле и переносят на нитроцеллюлозную </a:t>
            </a:r>
            <a:r>
              <a:rPr lang="ru-RU" sz="2000" b="1" dirty="0" smtClean="0">
                <a:solidFill>
                  <a:schemeClr val="tx1"/>
                </a:solidFill>
              </a:rPr>
              <a:t>мембрану, которую </a:t>
            </a:r>
            <a:r>
              <a:rPr lang="ru-RU" sz="2000" b="1" dirty="0">
                <a:solidFill>
                  <a:schemeClr val="tx1"/>
                </a:solidFill>
              </a:rPr>
              <a:t>инкубируют с исследуемой пробой, например сывороткой, а затем — с мечеными антителами к иммуноглобулинам. Для выявления антигенов электрофоретическому разделению подвергаются белки исследуемой пробы, которые затем переносятся на мембрану с последующим добавлением меченых антител к известным антигенам. </a:t>
            </a:r>
            <a:endParaRPr lang="ru-RU" sz="2000" b="1" dirty="0" smtClean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В </a:t>
            </a:r>
            <a:r>
              <a:rPr lang="ru-RU" sz="2000" b="1" dirty="0">
                <a:solidFill>
                  <a:schemeClr val="tx1"/>
                </a:solidFill>
              </a:rPr>
              <a:t>настоящее время выпускаются готовые наборы для проведения </a:t>
            </a:r>
            <a:r>
              <a:rPr lang="ru-RU" sz="2000" b="1" dirty="0" err="1">
                <a:solidFill>
                  <a:schemeClr val="tx1"/>
                </a:solidFill>
              </a:rPr>
              <a:t>иммуноблоттинга</a:t>
            </a:r>
            <a:r>
              <a:rPr lang="ru-RU" sz="2000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Этот метод широко применяется для подтверждения результатов твердофазного ИФА при диагностике ВИЧ-инфекции. </a:t>
            </a:r>
          </a:p>
        </p:txBody>
      </p:sp>
    </p:spTree>
    <p:extLst>
      <p:ext uri="{BB962C8B-B14F-4D97-AF65-F5344CB8AC3E}">
        <p14:creationId xmlns:p14="http://schemas.microsoft.com/office/powerpoint/2010/main" val="9847189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ммуноблотинг. Техника иммуноблотинга. Методика выполнения иммуноблотинга. Реакция иммунофлюоресценции (РИФ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036496" cy="674136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1979712" y="2996952"/>
            <a:ext cx="3168352" cy="7920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chemeClr val="tx1"/>
                </a:solidFill>
              </a:rPr>
              <a:t>иммуноблоттинг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585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Другие методы иммунодиагностики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Непрямая </a:t>
            </a:r>
            <a:r>
              <a:rPr lang="ru-RU" b="1" dirty="0" err="1"/>
              <a:t>иммунофлюоресценция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b="1" dirty="0"/>
              <a:t>Методы, основанные на реакции агглютинации. </a:t>
            </a:r>
            <a:endParaRPr lang="ru-RU" b="1" dirty="0" smtClean="0"/>
          </a:p>
          <a:p>
            <a:r>
              <a:rPr lang="ru-RU" b="1"/>
              <a:t>Определение поверхностных антигенов лимфоцитов — CD 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393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051720" y="116632"/>
            <a:ext cx="5112568" cy="137299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Непрямая </a:t>
            </a:r>
            <a:r>
              <a:rPr lang="ru-RU" sz="3200" b="1" dirty="0" err="1">
                <a:solidFill>
                  <a:schemeClr val="tx1"/>
                </a:solidFill>
              </a:rPr>
              <a:t>иммунофлюоресценция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3779912" y="1532868"/>
            <a:ext cx="136815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2044894"/>
            <a:ext cx="8640960" cy="462446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Метод  выявления антител </a:t>
            </a:r>
            <a:r>
              <a:rPr lang="ru-RU" sz="2400" b="1" dirty="0">
                <a:solidFill>
                  <a:schemeClr val="tx1"/>
                </a:solidFill>
              </a:rPr>
              <a:t>к известным </a:t>
            </a:r>
            <a:r>
              <a:rPr lang="ru-RU" sz="2400" b="1" dirty="0" smtClean="0">
                <a:solidFill>
                  <a:schemeClr val="tx1"/>
                </a:solidFill>
              </a:rPr>
              <a:t>антигенам срезов тканей </a:t>
            </a:r>
            <a:r>
              <a:rPr lang="ru-RU" sz="2400" b="1" dirty="0">
                <a:solidFill>
                  <a:schemeClr val="tx1"/>
                </a:solidFill>
              </a:rPr>
              <a:t>или культуры клеток. </a:t>
            </a:r>
            <a:endParaRPr lang="ru-RU" sz="2400" b="1" dirty="0" smtClean="0">
              <a:solidFill>
                <a:schemeClr val="tx1"/>
              </a:solidFill>
            </a:endParaRPr>
          </a:p>
          <a:p>
            <a:r>
              <a:rPr lang="ru-RU" sz="2400" b="1" dirty="0" smtClean="0">
                <a:solidFill>
                  <a:schemeClr val="tx1"/>
                </a:solidFill>
              </a:rPr>
              <a:t>Проводится </a:t>
            </a:r>
            <a:r>
              <a:rPr lang="ru-RU" sz="2400" b="1" dirty="0" err="1" smtClean="0">
                <a:solidFill>
                  <a:schemeClr val="tx1"/>
                </a:solidFill>
              </a:rPr>
              <a:t>настекле</a:t>
            </a:r>
            <a:r>
              <a:rPr lang="ru-RU" sz="2400" b="1" dirty="0" smtClean="0">
                <a:solidFill>
                  <a:schemeClr val="tx1"/>
                </a:solidFill>
              </a:rPr>
              <a:t> с использованием меченных </a:t>
            </a:r>
            <a:r>
              <a:rPr lang="ru-RU" sz="2400" b="1" dirty="0" err="1">
                <a:solidFill>
                  <a:schemeClr val="tx1"/>
                </a:solidFill>
              </a:rPr>
              <a:t>флюорохромом</a:t>
            </a:r>
            <a:r>
              <a:rPr lang="ru-RU" sz="2400" b="1" dirty="0">
                <a:solidFill>
                  <a:schemeClr val="tx1"/>
                </a:solidFill>
              </a:rPr>
              <a:t> антител к </a:t>
            </a:r>
            <a:r>
              <a:rPr lang="ru-RU" sz="2400" b="1" dirty="0" smtClean="0">
                <a:solidFill>
                  <a:schemeClr val="tx1"/>
                </a:solidFill>
              </a:rPr>
              <a:t>иммуноглобулинам, связанные </a:t>
            </a:r>
            <a:r>
              <a:rPr lang="ru-RU" sz="2400" b="1" dirty="0">
                <a:solidFill>
                  <a:schemeClr val="tx1"/>
                </a:solidFill>
              </a:rPr>
              <a:t>с субстратом антитела выявляют с помощью </a:t>
            </a:r>
            <a:r>
              <a:rPr lang="ru-RU" sz="2400" b="1" dirty="0" err="1">
                <a:solidFill>
                  <a:schemeClr val="tx1"/>
                </a:solidFill>
              </a:rPr>
              <a:t>флюоресцентного</a:t>
            </a:r>
            <a:r>
              <a:rPr lang="ru-RU" sz="2400" b="1" dirty="0">
                <a:solidFill>
                  <a:schemeClr val="tx1"/>
                </a:solidFill>
              </a:rPr>
              <a:t> микроскопа. </a:t>
            </a:r>
            <a:endParaRPr lang="ru-RU" sz="2400" b="1" dirty="0" smtClean="0">
              <a:solidFill>
                <a:schemeClr val="tx1"/>
              </a:solidFill>
            </a:endParaRPr>
          </a:p>
          <a:p>
            <a:r>
              <a:rPr lang="ru-RU" sz="2400" b="1" dirty="0" smtClean="0">
                <a:solidFill>
                  <a:schemeClr val="tx1"/>
                </a:solidFill>
              </a:rPr>
              <a:t>Этот </a:t>
            </a:r>
            <a:r>
              <a:rPr lang="ru-RU" sz="2400" b="1" dirty="0">
                <a:solidFill>
                  <a:schemeClr val="tx1"/>
                </a:solidFill>
              </a:rPr>
              <a:t>метод обычно применяется для выявления антинуклеарных антител и антител к некоторым вирусам. Хотя метод не является количественным, он достаточно чувствителен и прост. </a:t>
            </a:r>
          </a:p>
        </p:txBody>
      </p:sp>
    </p:spTree>
    <p:extLst>
      <p:ext uri="{BB962C8B-B14F-4D97-AF65-F5344CB8AC3E}">
        <p14:creationId xmlns:p14="http://schemas.microsoft.com/office/powerpoint/2010/main" val="11811097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051720" y="116632"/>
            <a:ext cx="5112568" cy="137299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Методы, основанные на реакции агглютинации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3779912" y="1532868"/>
            <a:ext cx="136815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2044894"/>
            <a:ext cx="8640960" cy="462446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</a:rPr>
              <a:t>Для реакции агглютинации обычно используют эритроциты (гемагглютинация) или частицы латекса (латекс-агглютинация), покрытые известным антигеном. </a:t>
            </a:r>
            <a:endParaRPr lang="ru-RU" sz="2400" b="1" dirty="0" smtClean="0">
              <a:solidFill>
                <a:schemeClr val="tx1"/>
              </a:solidFill>
            </a:endParaRPr>
          </a:p>
          <a:p>
            <a:r>
              <a:rPr lang="ru-RU" sz="2400" b="1" dirty="0" smtClean="0">
                <a:solidFill>
                  <a:schemeClr val="tx1"/>
                </a:solidFill>
              </a:rPr>
              <a:t>В </a:t>
            </a:r>
            <a:r>
              <a:rPr lang="ru-RU" sz="2400" b="1" dirty="0">
                <a:solidFill>
                  <a:schemeClr val="tx1"/>
                </a:solidFill>
              </a:rPr>
              <a:t>присутствии антител к этому антигену происходит агглютинация эритроцитов или частиц латекса. Гемагглютинация применяется для выявления антител к </a:t>
            </a:r>
            <a:r>
              <a:rPr lang="ru-RU" sz="2400" b="1" dirty="0" err="1">
                <a:solidFill>
                  <a:schemeClr val="tx1"/>
                </a:solidFill>
              </a:rPr>
              <a:t>тиреоглобулину</a:t>
            </a:r>
            <a:r>
              <a:rPr lang="ru-RU" sz="2400" b="1" dirty="0">
                <a:solidFill>
                  <a:schemeClr val="tx1"/>
                </a:solidFill>
              </a:rPr>
              <a:t> и </a:t>
            </a:r>
            <a:r>
              <a:rPr lang="ru-RU" sz="2400" b="1" dirty="0" err="1">
                <a:solidFill>
                  <a:schemeClr val="tx1"/>
                </a:solidFill>
              </a:rPr>
              <a:t>микросомальным</a:t>
            </a:r>
            <a:r>
              <a:rPr lang="ru-RU" sz="2400" b="1" dirty="0">
                <a:solidFill>
                  <a:schemeClr val="tx1"/>
                </a:solidFill>
              </a:rPr>
              <a:t> антигенам, латекс-агглютинация — для выявления ревматоидного фактора и некоторых других антител. </a:t>
            </a:r>
            <a:endParaRPr lang="ru-RU" sz="2400" b="1" dirty="0" smtClean="0">
              <a:solidFill>
                <a:schemeClr val="tx1"/>
              </a:solidFill>
            </a:endParaRPr>
          </a:p>
          <a:p>
            <a:r>
              <a:rPr lang="ru-RU" sz="2400" b="1" dirty="0" smtClean="0">
                <a:solidFill>
                  <a:schemeClr val="tx1"/>
                </a:solidFill>
              </a:rPr>
              <a:t>Эти </a:t>
            </a:r>
            <a:r>
              <a:rPr lang="ru-RU" sz="2400" b="1" dirty="0">
                <a:solidFill>
                  <a:schemeClr val="tx1"/>
                </a:solidFill>
              </a:rPr>
              <a:t>методы просты и позволяют количественно определить антиген, однако менее чувствительны, чем РИА и твердофазный ИФА. </a:t>
            </a:r>
          </a:p>
        </p:txBody>
      </p:sp>
    </p:spTree>
    <p:extLst>
      <p:ext uri="{BB962C8B-B14F-4D97-AF65-F5344CB8AC3E}">
        <p14:creationId xmlns:p14="http://schemas.microsoft.com/office/powerpoint/2010/main" val="24121243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051720" y="116632"/>
            <a:ext cx="5112568" cy="137299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Определение поверхностных антигенов лимфоцитов — CD 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3779912" y="1532868"/>
            <a:ext cx="136815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2044894"/>
            <a:ext cx="8640960" cy="462446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</a:rPr>
              <a:t>Ш</a:t>
            </a:r>
            <a:r>
              <a:rPr lang="ru-RU" sz="2400" b="1" dirty="0" smtClean="0">
                <a:solidFill>
                  <a:schemeClr val="tx1"/>
                </a:solidFill>
              </a:rPr>
              <a:t>ироко </a:t>
            </a:r>
            <a:r>
              <a:rPr lang="ru-RU" sz="2400" b="1" dirty="0">
                <a:solidFill>
                  <a:schemeClr val="tx1"/>
                </a:solidFill>
              </a:rPr>
              <a:t>применяется при обследовании ВИЧ-инфицированных, в диагностике </a:t>
            </a:r>
            <a:r>
              <a:rPr lang="ru-RU" sz="2400" b="1" dirty="0" err="1">
                <a:solidFill>
                  <a:schemeClr val="tx1"/>
                </a:solidFill>
              </a:rPr>
              <a:t>гемобластозов</a:t>
            </a:r>
            <a:r>
              <a:rPr lang="ru-RU" sz="2400" b="1" dirty="0">
                <a:solidFill>
                  <a:schemeClr val="tx1"/>
                </a:solidFill>
              </a:rPr>
              <a:t>, иммунодефицитов и других заболеваний, обусловленных нарушением иммунитета, а также для контроля за приживлением трансплантата и эффективностью иммунотерапии. </a:t>
            </a:r>
            <a:endParaRPr lang="ru-RU" sz="2400" b="1" dirty="0" smtClean="0">
              <a:solidFill>
                <a:schemeClr val="tx1"/>
              </a:solidFill>
            </a:endParaRPr>
          </a:p>
          <a:p>
            <a:r>
              <a:rPr lang="ru-RU" sz="2400" b="1" dirty="0" smtClean="0">
                <a:solidFill>
                  <a:schemeClr val="tx1"/>
                </a:solidFill>
              </a:rPr>
              <a:t>В </a:t>
            </a:r>
            <a:r>
              <a:rPr lang="ru-RU" sz="2400" b="1" dirty="0">
                <a:solidFill>
                  <a:schemeClr val="tx1"/>
                </a:solidFill>
              </a:rPr>
              <a:t>настоящее время для определения поверхностных антигенов лимфоцитов применяются </a:t>
            </a:r>
            <a:r>
              <a:rPr lang="ru-RU" sz="2400" b="1" dirty="0" err="1">
                <a:solidFill>
                  <a:schemeClr val="tx1"/>
                </a:solidFill>
              </a:rPr>
              <a:t>моноклональные</a:t>
            </a:r>
            <a:r>
              <a:rPr lang="ru-RU" sz="2400" b="1" dirty="0">
                <a:solidFill>
                  <a:schemeClr val="tx1"/>
                </a:solidFill>
              </a:rPr>
              <a:t> антитела, меченные </a:t>
            </a:r>
            <a:r>
              <a:rPr lang="ru-RU" sz="2400" b="1" dirty="0" err="1">
                <a:solidFill>
                  <a:schemeClr val="tx1"/>
                </a:solidFill>
              </a:rPr>
              <a:t>флюорохромом</a:t>
            </a:r>
            <a:r>
              <a:rPr lang="ru-RU" sz="2400" b="1" dirty="0">
                <a:solidFill>
                  <a:schemeClr val="tx1"/>
                </a:solidFill>
              </a:rPr>
              <a:t>, и проточный </a:t>
            </a:r>
            <a:r>
              <a:rPr lang="ru-RU" sz="2400" b="1" dirty="0" err="1">
                <a:solidFill>
                  <a:schemeClr val="tx1"/>
                </a:solidFill>
              </a:rPr>
              <a:t>цитофлюориметр</a:t>
            </a:r>
            <a:r>
              <a:rPr lang="ru-RU" sz="2400" b="1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7047374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Идентификация лимфоидных и </a:t>
            </a:r>
            <a:r>
              <a:rPr lang="ru-RU" sz="3200" b="1" dirty="0" err="1" smtClean="0">
                <a:solidFill>
                  <a:srgbClr val="FF0000"/>
                </a:solidFill>
                <a:latin typeface="Comic Sans MS" pitchFamily="66" charset="0"/>
              </a:rPr>
              <a:t>нелимфоидных</a:t>
            </a: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 клеток</a:t>
            </a:r>
            <a:r>
              <a:rPr lang="ru-RU" sz="4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b="1" dirty="0" smtClean="0">
                <a:latin typeface="Comic Sans MS" pitchFamily="66" charset="0"/>
              </a:rPr>
              <a:t>Клетки могут быть идентифицированы по морфологическим и функциональным критериям.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dirty="0" smtClean="0">
                <a:latin typeface="Comic Sans MS" pitchFamily="66" charset="0"/>
              </a:rPr>
              <a:t>Они могут быть опознаны и разделены по молекулам клеточной поверхности (маркерам), против которых можно получить </a:t>
            </a:r>
            <a:r>
              <a:rPr lang="ru-RU" sz="2400" b="1" dirty="0" err="1" smtClean="0">
                <a:latin typeface="Comic Sans MS" pitchFamily="66" charset="0"/>
              </a:rPr>
              <a:t>моноклональные</a:t>
            </a:r>
            <a:r>
              <a:rPr lang="ru-RU" sz="2400" b="1" dirty="0" smtClean="0">
                <a:latin typeface="Comic Sans MS" pitchFamily="66" charset="0"/>
              </a:rPr>
              <a:t> антитела (</a:t>
            </a:r>
            <a:r>
              <a:rPr lang="ru-RU" sz="2400" b="1" dirty="0" err="1" smtClean="0">
                <a:latin typeface="Comic Sans MS" pitchFamily="66" charset="0"/>
              </a:rPr>
              <a:t>Г.Кёлер</a:t>
            </a:r>
            <a:r>
              <a:rPr lang="ru-RU" sz="2400" b="1" dirty="0" smtClean="0">
                <a:latin typeface="Comic Sans MS" pitchFamily="66" charset="0"/>
              </a:rPr>
              <a:t>, </a:t>
            </a:r>
            <a:r>
              <a:rPr lang="ru-RU" sz="2400" b="1" dirty="0" err="1" smtClean="0">
                <a:latin typeface="Comic Sans MS" pitchFamily="66" charset="0"/>
              </a:rPr>
              <a:t>Ц.Мильстейн</a:t>
            </a:r>
            <a:r>
              <a:rPr lang="ru-RU" sz="2400" b="1" dirty="0" smtClean="0">
                <a:latin typeface="Comic Sans MS" pitchFamily="66" charset="0"/>
              </a:rPr>
              <a:t>, 1975, 1982).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dirty="0" smtClean="0">
                <a:latin typeface="Comic Sans MS" pitchFamily="66" charset="0"/>
              </a:rPr>
              <a:t>Термин "маркер" применяется для обозначения клеточных антигенов, которые способны реагировать со специфическими антителами.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dirty="0" smtClean="0">
                <a:latin typeface="Comic Sans MS" pitchFamily="66" charset="0"/>
              </a:rPr>
              <a:t>Сокращение CD рекомендовано ВОЗ и происходит от английского “</a:t>
            </a:r>
            <a:r>
              <a:rPr lang="ru-RU" sz="2400" b="1" dirty="0" err="1" smtClean="0">
                <a:latin typeface="Comic Sans MS" pitchFamily="66" charset="0"/>
              </a:rPr>
              <a:t>Cluster</a:t>
            </a: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400" b="1" dirty="0" err="1" smtClean="0">
                <a:latin typeface="Comic Sans MS" pitchFamily="66" charset="0"/>
              </a:rPr>
              <a:t>designation</a:t>
            </a:r>
            <a:r>
              <a:rPr lang="ru-RU" sz="2400" b="1" dirty="0" smtClean="0">
                <a:latin typeface="Comic Sans MS" pitchFamily="66" charset="0"/>
              </a:rPr>
              <a:t>”</a:t>
            </a: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126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036496" cy="62068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000" b="1" dirty="0" err="1" smtClean="0">
                <a:solidFill>
                  <a:srgbClr val="FF0000"/>
                </a:solidFill>
                <a:latin typeface="Comic Sans MS" pitchFamily="66" charset="0"/>
              </a:rPr>
              <a:t>Дифференцировочные</a:t>
            </a:r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Comic Sans MS" pitchFamily="66" charset="0"/>
              </a:rPr>
              <a:t>антигены (CD-маркёры) лимфоцитов человека</a:t>
            </a:r>
            <a:br>
              <a:rPr lang="ru-RU" sz="2000" b="1" dirty="0">
                <a:solidFill>
                  <a:srgbClr val="FF0000"/>
                </a:solidFill>
                <a:latin typeface="Comic Sans MS" pitchFamily="66" charset="0"/>
              </a:rPr>
            </a:br>
            <a:endParaRPr lang="ru-RU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711935"/>
              </p:ext>
            </p:extLst>
          </p:nvPr>
        </p:nvGraphicFramePr>
        <p:xfrm>
          <a:off x="107504" y="620688"/>
          <a:ext cx="8928991" cy="623731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576064"/>
                <a:gridCol w="4450958"/>
                <a:gridCol w="3901969"/>
              </a:tblGrid>
              <a:tr h="6329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CD-маркёр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42579" marR="42579" marT="11039" marB="1103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omic Sans MS" pitchFamily="66" charset="0"/>
                        </a:rPr>
                        <a:t>Клеточная экспрессия</a:t>
                      </a:r>
                      <a:endParaRPr lang="ru-RU" sz="1800" dirty="0"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42579" marR="42579" marT="11039" marB="11039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omic Sans MS" pitchFamily="66" charset="0"/>
                        </a:rPr>
                        <a:t>Функция</a:t>
                      </a:r>
                      <a:endParaRPr lang="ru-RU" sz="1800" dirty="0"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42579" marR="42579" marT="11039" marB="11039">
                    <a:solidFill>
                      <a:srgbClr val="002060"/>
                    </a:solidFill>
                  </a:tcPr>
                </a:tc>
              </a:tr>
              <a:tr h="4977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CD2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42579" marR="42579" marT="11039" marB="11039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omic Sans MS" pitchFamily="66" charset="0"/>
                        </a:rPr>
                        <a:t>Т‑лимфоциты периферической крови, </a:t>
                      </a:r>
                      <a:r>
                        <a:rPr lang="ru-RU" sz="1400" b="1" dirty="0" err="1">
                          <a:effectLst/>
                          <a:latin typeface="Comic Sans MS" pitchFamily="66" charset="0"/>
                        </a:rPr>
                        <a:t>тимоциты</a:t>
                      </a:r>
                      <a:r>
                        <a:rPr lang="ru-RU" sz="1400" b="1" dirty="0">
                          <a:effectLst/>
                          <a:latin typeface="Comic Sans MS" pitchFamily="66" charset="0"/>
                        </a:rPr>
                        <a:t>, NК-клетки.</a:t>
                      </a:r>
                      <a:endParaRPr lang="ru-RU" sz="1400" b="1" dirty="0"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42579" marR="42579" marT="11039" marB="11039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omic Sans MS" pitchFamily="66" charset="0"/>
                        </a:rPr>
                        <a:t>Адгезивная молекула взаимодействия с CD58, активирует Т‑клетки.</a:t>
                      </a:r>
                      <a:endParaRPr lang="ru-RU" sz="1200" dirty="0"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42579" marR="42579" marT="11039" marB="11039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6329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CD3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42579" marR="42579" marT="11039" marB="11039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Comic Sans MS" pitchFamily="66" charset="0"/>
                        </a:rPr>
                        <a:t>Тимоциты</a:t>
                      </a:r>
                      <a:r>
                        <a:rPr lang="ru-RU" sz="1400" b="1" dirty="0">
                          <a:effectLst/>
                          <a:latin typeface="Comic Sans MS" pitchFamily="66" charset="0"/>
                        </a:rPr>
                        <a:t>, зрелые Т‑лимфоциты.</a:t>
                      </a:r>
                      <a:endParaRPr lang="ru-RU" sz="1400" b="1" dirty="0"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42579" marR="42579" marT="11039" marB="11039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omic Sans MS" pitchFamily="66" charset="0"/>
                        </a:rPr>
                        <a:t>Молекула ассоциирована с Т‑клеточным рецептором, необходима для экспрессии на клеточной поверхности.</a:t>
                      </a:r>
                      <a:endParaRPr lang="ru-RU" sz="1200" dirty="0"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42579" marR="42579" marT="11039" marB="11039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55230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CD4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42579" marR="42579" marT="11039" marB="11039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omic Sans MS" pitchFamily="66" charset="0"/>
                        </a:rPr>
                        <a:t>Т‑лимфоциты хелперы, моноциты, макрофаги.</a:t>
                      </a:r>
                      <a:endParaRPr lang="ru-RU" sz="1400" b="1" dirty="0"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42579" marR="42579" marT="11039" marB="11039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Comic Sans MS" pitchFamily="66" charset="0"/>
                        </a:rPr>
                        <a:t>Корецептор</a:t>
                      </a:r>
                      <a:r>
                        <a:rPr lang="ru-RU" sz="1200" dirty="0">
                          <a:effectLst/>
                          <a:latin typeface="Comic Sans MS" pitchFamily="66" charset="0"/>
                        </a:rPr>
                        <a:t> молекул МНС II. Рецептор для ВИЧ-1 </a:t>
                      </a:r>
                      <a:r>
                        <a:rPr lang="ru-RU" sz="1200" dirty="0" smtClean="0">
                          <a:effectLst/>
                          <a:latin typeface="Comic Sans MS" pitchFamily="66" charset="0"/>
                        </a:rPr>
                        <a:t>и</a:t>
                      </a:r>
                      <a:r>
                        <a:rPr lang="ru-RU" sz="1200" baseline="0" dirty="0" smtClean="0"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Comic Sans MS" pitchFamily="66" charset="0"/>
                        </a:rPr>
                        <a:t>ВИЧ-2</a:t>
                      </a:r>
                      <a:r>
                        <a:rPr lang="ru-RU" sz="1200" dirty="0">
                          <a:effectLst/>
                          <a:latin typeface="Comic Sans MS" pitchFamily="66" charset="0"/>
                        </a:rPr>
                        <a:t>.</a:t>
                      </a:r>
                      <a:endParaRPr lang="ru-RU" sz="1200" dirty="0"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42579" marR="42579" marT="11039" marB="11039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48068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CD5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42579" marR="42579" marT="11039" marB="11039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effectLst/>
                          <a:latin typeface="Comic Sans MS" pitchFamily="66" charset="0"/>
                        </a:rPr>
                        <a:t>Тимоциты</a:t>
                      </a:r>
                      <a:r>
                        <a:rPr lang="ru-RU" sz="1400" b="1" dirty="0">
                          <a:effectLst/>
                          <a:latin typeface="Comic Sans MS" pitchFamily="66" charset="0"/>
                        </a:rPr>
                        <a:t>, </a:t>
                      </a:r>
                      <a:r>
                        <a:rPr lang="ru-RU" sz="1400" b="1" dirty="0" smtClean="0">
                          <a:effectLst/>
                          <a:latin typeface="Comic Sans MS" pitchFamily="66" charset="0"/>
                        </a:rPr>
                        <a:t>Т‑</a:t>
                      </a:r>
                      <a:r>
                        <a:rPr lang="ru-RU" sz="1400" b="1" dirty="0" err="1" smtClean="0">
                          <a:effectLst/>
                          <a:latin typeface="Comic Sans MS" pitchFamily="66" charset="0"/>
                        </a:rPr>
                        <a:t>лф</a:t>
                      </a:r>
                      <a:r>
                        <a:rPr lang="ru-RU" sz="1400" b="1" dirty="0" smtClean="0">
                          <a:effectLst/>
                          <a:latin typeface="Comic Sans MS" pitchFamily="66" charset="0"/>
                        </a:rPr>
                        <a:t>, </a:t>
                      </a:r>
                      <a:r>
                        <a:rPr lang="ru-RU" sz="1400" b="1" dirty="0" err="1" smtClean="0">
                          <a:effectLst/>
                          <a:latin typeface="Comic Sans MS" pitchFamily="66" charset="0"/>
                        </a:rPr>
                        <a:t>субпопуляция</a:t>
                      </a:r>
                      <a:r>
                        <a:rPr lang="ru-RU" sz="1400" b="1" baseline="0" dirty="0" smtClean="0"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lang="ru-RU" sz="1400" b="1" dirty="0" smtClean="0">
                          <a:effectLst/>
                          <a:latin typeface="Comic Sans MS" pitchFamily="66" charset="0"/>
                        </a:rPr>
                        <a:t>В‑</a:t>
                      </a:r>
                      <a:r>
                        <a:rPr lang="ru-RU" sz="1400" b="1" dirty="0" err="1" smtClean="0">
                          <a:effectLst/>
                          <a:latin typeface="Comic Sans MS" pitchFamily="66" charset="0"/>
                        </a:rPr>
                        <a:t>лф</a:t>
                      </a:r>
                      <a:r>
                        <a:rPr lang="ru-RU" sz="1400" b="1" dirty="0" smtClean="0">
                          <a:effectLst/>
                          <a:latin typeface="Comic Sans MS" pitchFamily="66" charset="0"/>
                        </a:rPr>
                        <a:t>.</a:t>
                      </a:r>
                      <a:endParaRPr lang="ru-RU" sz="1400" b="1" dirty="0"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42579" marR="42579" marT="11039" marB="11039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Comic Sans MS" pitchFamily="66" charset="0"/>
                        </a:rPr>
                        <a:t>Костимуляция</a:t>
                      </a:r>
                      <a:r>
                        <a:rPr lang="ru-RU" sz="1200" dirty="0">
                          <a:effectLst/>
                          <a:latin typeface="Comic Sans MS" pitchFamily="66" charset="0"/>
                        </a:rPr>
                        <a:t> Т‑клеток. Взаимодействие с CD72. Активация продукции ИЛ-2 </a:t>
                      </a:r>
                      <a:endParaRPr lang="ru-RU" sz="1200" dirty="0"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42579" marR="42579" marT="11039" marB="11039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4977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CD8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42579" marR="42579" marT="11039" marB="11039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omic Sans MS" pitchFamily="66" charset="0"/>
                        </a:rPr>
                        <a:t>Т‑цитотоксические клетки, </a:t>
                      </a:r>
                      <a:r>
                        <a:rPr lang="ru-RU" sz="1400" b="1" dirty="0" err="1">
                          <a:effectLst/>
                          <a:latin typeface="Comic Sans MS" pitchFamily="66" charset="0"/>
                        </a:rPr>
                        <a:t>тимоциты</a:t>
                      </a:r>
                      <a:r>
                        <a:rPr lang="ru-RU" sz="1400" b="1" dirty="0">
                          <a:effectLst/>
                          <a:latin typeface="Comic Sans MS" pitchFamily="66" charset="0"/>
                        </a:rPr>
                        <a:t>, NК-клетки.</a:t>
                      </a:r>
                      <a:endParaRPr lang="ru-RU" sz="1400" b="1" dirty="0"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42579" marR="42579" marT="11039" marB="11039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Comic Sans MS" pitchFamily="66" charset="0"/>
                        </a:rPr>
                        <a:t>Корецептор</a:t>
                      </a:r>
                      <a:r>
                        <a:rPr lang="ru-RU" sz="1200" dirty="0">
                          <a:effectLst/>
                          <a:latin typeface="Comic Sans MS" pitchFamily="66" charset="0"/>
                        </a:rPr>
                        <a:t> молекулы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omic Sans MS" pitchFamily="66" charset="0"/>
                        </a:rPr>
                        <a:t>МНС I.</a:t>
                      </a:r>
                      <a:endParaRPr lang="ru-RU" sz="1200" dirty="0"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42579" marR="42579" marT="11039" marB="11039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63063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CD16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42579" marR="42579" marT="11039" marB="11039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omic Sans MS" pitchFamily="66" charset="0"/>
                        </a:rPr>
                        <a:t>Моноциты, макрофаги, NК-клетки, Т‑лимфоциты.</a:t>
                      </a:r>
                      <a:endParaRPr lang="ru-RU" sz="1400" b="1" dirty="0"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42579" marR="42579" marT="11039" marB="11039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omic Sans MS" pitchFamily="66" charset="0"/>
                        </a:rPr>
                        <a:t>Рецептор </a:t>
                      </a:r>
                      <a:r>
                        <a:rPr lang="ru-RU" sz="1200" dirty="0" err="1">
                          <a:effectLst/>
                          <a:latin typeface="Comic Sans MS" pitchFamily="66" charset="0"/>
                        </a:rPr>
                        <a:t>IgG</a:t>
                      </a:r>
                      <a:r>
                        <a:rPr lang="ru-RU" sz="1200" dirty="0">
                          <a:effectLst/>
                          <a:latin typeface="Comic Sans MS" pitchFamily="66" charset="0"/>
                        </a:rPr>
                        <a:t>. Опосредует </a:t>
                      </a:r>
                      <a:r>
                        <a:rPr lang="ru-RU" sz="1200" dirty="0" err="1">
                          <a:effectLst/>
                          <a:latin typeface="Comic Sans MS" pitchFamily="66" charset="0"/>
                        </a:rPr>
                        <a:t>антителозависимую</a:t>
                      </a:r>
                      <a:r>
                        <a:rPr lang="ru-RU" sz="1200" dirty="0">
                          <a:effectLst/>
                          <a:latin typeface="Comic Sans MS" pitchFamily="66" charset="0"/>
                        </a:rPr>
                        <a:t> клеточную </a:t>
                      </a:r>
                      <a:r>
                        <a:rPr lang="ru-RU" sz="1200" dirty="0" err="1">
                          <a:effectLst/>
                          <a:latin typeface="Comic Sans MS" pitchFamily="66" charset="0"/>
                        </a:rPr>
                        <a:t>цитотоксичность</a:t>
                      </a:r>
                      <a:r>
                        <a:rPr lang="ru-RU" sz="1200" dirty="0">
                          <a:effectLst/>
                          <a:latin typeface="Comic Sans MS" pitchFamily="66" charset="0"/>
                        </a:rPr>
                        <a:t>.</a:t>
                      </a:r>
                      <a:endParaRPr lang="ru-RU" sz="1200" dirty="0"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42579" marR="42579" marT="11039" marB="11039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43113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CD56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42579" marR="42579" marT="11039" marB="11039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omic Sans MS" pitchFamily="66" charset="0"/>
                        </a:rPr>
                        <a:t>NК-клетки</a:t>
                      </a:r>
                      <a:endParaRPr lang="ru-RU" sz="1400" b="1" dirty="0"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42579" marR="42579" marT="11039" marB="11039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omic Sans MS" pitchFamily="66" charset="0"/>
                        </a:rPr>
                        <a:t>Адгезивная молекула. Медиатор </a:t>
                      </a:r>
                      <a:r>
                        <a:rPr lang="ru-RU" sz="1200" dirty="0" err="1">
                          <a:effectLst/>
                          <a:latin typeface="Comic Sans MS" pitchFamily="66" charset="0"/>
                        </a:rPr>
                        <a:t>цитотоксичности</a:t>
                      </a:r>
                      <a:r>
                        <a:rPr lang="ru-RU" sz="1200" dirty="0">
                          <a:effectLst/>
                          <a:latin typeface="Comic Sans MS" pitchFamily="66" charset="0"/>
                        </a:rPr>
                        <a:t>.</a:t>
                      </a:r>
                      <a:endParaRPr lang="ru-RU" sz="1200" dirty="0"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42579" marR="42579" marT="11039" marB="11039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4977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CD25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42579" marR="42579" marT="11039" marB="11039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omic Sans MS" pitchFamily="66" charset="0"/>
                        </a:rPr>
                        <a:t>Т‑, В‑активированные лимфоциты, активированные моноциты/макрофаги.</a:t>
                      </a:r>
                      <a:endParaRPr lang="ru-RU" sz="1400" b="1" dirty="0"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42579" marR="42579" marT="11039" marB="11039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omic Sans MS" pitchFamily="66" charset="0"/>
                        </a:rPr>
                        <a:t>Маркёр активации. а-цепь рецептора для ИЛ-2.</a:t>
                      </a:r>
                      <a:endParaRPr lang="ru-RU" sz="1200" dirty="0"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42579" marR="42579" marT="11039" marB="11039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26111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CD19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42579" marR="42579" marT="11039" marB="11039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omic Sans MS" pitchFamily="66" charset="0"/>
                        </a:rPr>
                        <a:t>В‑лимфоциты незрелые и зрелые.</a:t>
                      </a:r>
                      <a:endParaRPr lang="ru-RU" sz="1400" b="1" dirty="0"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42579" marR="42579" marT="11039" marB="11039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omic Sans MS" pitchFamily="66" charset="0"/>
                        </a:rPr>
                        <a:t>Часть </a:t>
                      </a:r>
                      <a:r>
                        <a:rPr lang="ru-RU" sz="1200" dirty="0" err="1">
                          <a:effectLst/>
                          <a:latin typeface="Comic Sans MS" pitchFamily="66" charset="0"/>
                        </a:rPr>
                        <a:t>корецептора</a:t>
                      </a:r>
                      <a:r>
                        <a:rPr lang="ru-RU" sz="1200" dirty="0">
                          <a:effectLst/>
                          <a:latin typeface="Comic Sans MS" pitchFamily="66" charset="0"/>
                        </a:rPr>
                        <a:t> В‑лимфоцита.</a:t>
                      </a:r>
                      <a:endParaRPr lang="ru-RU" sz="1200" dirty="0"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42579" marR="42579" marT="11039" marB="11039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43113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CD20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42579" marR="42579" marT="11039" marB="11039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Comic Sans MS" pitchFamily="66" charset="0"/>
                        </a:rPr>
                        <a:t>Зрелые В‑лимфоциты.</a:t>
                      </a:r>
                      <a:endParaRPr lang="ru-RU" sz="1400" b="1" dirty="0"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42579" marR="42579" marT="11039" marB="11039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omic Sans MS" pitchFamily="66" charset="0"/>
                        </a:rPr>
                        <a:t>Кальциевый канал. Регуляция активации В‑клеток.</a:t>
                      </a:r>
                      <a:endParaRPr lang="ru-RU" sz="1200" dirty="0"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42579" marR="42579" marT="11039" marB="11039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69121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CD21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42579" marR="42579" marT="11039" marB="11039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Зрелые В‑лимфоциты, фолликулярные дендритные клетки.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42579" marR="42579" marT="11039" marB="11039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omic Sans MS" pitchFamily="66" charset="0"/>
                        </a:rPr>
                        <a:t>Образует </a:t>
                      </a:r>
                      <a:r>
                        <a:rPr lang="ru-RU" sz="1200" dirty="0" err="1">
                          <a:effectLst/>
                          <a:latin typeface="Comic Sans MS" pitchFamily="66" charset="0"/>
                        </a:rPr>
                        <a:t>корецептор</a:t>
                      </a:r>
                      <a:r>
                        <a:rPr lang="ru-RU" sz="1200" dirty="0">
                          <a:effectLst/>
                          <a:latin typeface="Comic Sans MS" pitchFamily="66" charset="0"/>
                        </a:rPr>
                        <a:t> В‑лимфоцита. </a:t>
                      </a:r>
                      <a:r>
                        <a:rPr lang="ru-RU" sz="1200" dirty="0" smtClean="0">
                          <a:effectLst/>
                          <a:latin typeface="Comic Sans MS" pitchFamily="66" charset="0"/>
                        </a:rPr>
                        <a:t> Рецептор </a:t>
                      </a:r>
                      <a:r>
                        <a:rPr lang="ru-RU" sz="1200" dirty="0">
                          <a:effectLst/>
                          <a:latin typeface="Comic Sans MS" pitchFamily="66" charset="0"/>
                        </a:rPr>
                        <a:t>для компонента комплемента С3b, вируса Эпштейна-</a:t>
                      </a:r>
                      <a:r>
                        <a:rPr lang="ru-RU" sz="1200" dirty="0" err="1">
                          <a:effectLst/>
                          <a:latin typeface="Comic Sans MS" pitchFamily="66" charset="0"/>
                        </a:rPr>
                        <a:t>Барр</a:t>
                      </a:r>
                      <a:r>
                        <a:rPr lang="ru-RU" sz="1200" dirty="0">
                          <a:effectLst/>
                          <a:latin typeface="Comic Sans MS" pitchFamily="66" charset="0"/>
                        </a:rPr>
                        <a:t>, совместно с CD19 и CD81.</a:t>
                      </a:r>
                      <a:endParaRPr lang="ru-RU" sz="1200" dirty="0"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42579" marR="42579" marT="11039" marB="11039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807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051720" y="116632"/>
            <a:ext cx="5112568" cy="137299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Исследование функций NK-лимфоцитов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3779912" y="1532868"/>
            <a:ext cx="136815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2044894"/>
            <a:ext cx="8640960" cy="462446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</a:rPr>
              <a:t>О</a:t>
            </a:r>
            <a:r>
              <a:rPr lang="ru-RU" sz="2400" b="1" dirty="0" smtClean="0">
                <a:solidFill>
                  <a:schemeClr val="tx1"/>
                </a:solidFill>
              </a:rPr>
              <a:t>ценивают 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при использовании </a:t>
            </a:r>
            <a:r>
              <a:rPr lang="ru-RU" sz="2400" b="1" dirty="0">
                <a:solidFill>
                  <a:schemeClr val="tx1"/>
                </a:solidFill>
              </a:rPr>
              <a:t>в качестве клеток-мишеней </a:t>
            </a:r>
            <a:r>
              <a:rPr lang="ru-RU" sz="2400" b="1" dirty="0" smtClean="0">
                <a:solidFill>
                  <a:schemeClr val="tx1"/>
                </a:solidFill>
              </a:rPr>
              <a:t>разных </a:t>
            </a:r>
            <a:r>
              <a:rPr lang="ru-RU" sz="2400" b="1" dirty="0">
                <a:solidFill>
                  <a:schemeClr val="tx1"/>
                </a:solidFill>
              </a:rPr>
              <a:t>линии трансформированных клеток, чувствительных к действию NK-лимфоцитов. Разрушение клеток-мишеней осуществляется лишь при образовании тесного контакта с NK-лимфоцитами. 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sz="2400" b="1" dirty="0" err="1" smtClean="0">
                <a:solidFill>
                  <a:schemeClr val="tx1"/>
                </a:solidFill>
              </a:rPr>
              <a:t>Антителозависимую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клеточную </a:t>
            </a:r>
            <a:r>
              <a:rPr lang="ru-RU" sz="2400" b="1" dirty="0" err="1">
                <a:solidFill>
                  <a:schemeClr val="tx1"/>
                </a:solidFill>
              </a:rPr>
              <a:t>цитотоксичность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оценивают, </a:t>
            </a:r>
            <a:r>
              <a:rPr lang="ru-RU" sz="2400" b="1" dirty="0">
                <a:solidFill>
                  <a:schemeClr val="tx1"/>
                </a:solidFill>
              </a:rPr>
              <a:t>используя клетки-мишени, покрытые антителами класса </a:t>
            </a:r>
            <a:r>
              <a:rPr lang="ru-RU" sz="2400" b="1" dirty="0" err="1">
                <a:solidFill>
                  <a:schemeClr val="tx1"/>
                </a:solidFill>
              </a:rPr>
              <a:t>IgG</a:t>
            </a:r>
            <a:r>
              <a:rPr lang="ru-RU" sz="2400" b="1" dirty="0">
                <a:solidFill>
                  <a:schemeClr val="tx1"/>
                </a:solidFill>
              </a:rPr>
              <a:t>. </a:t>
            </a:r>
            <a:r>
              <a:rPr lang="ru-RU" sz="2400" b="1" dirty="0" smtClean="0">
                <a:solidFill>
                  <a:schemeClr val="tx1"/>
                </a:solidFill>
              </a:rPr>
              <a:t> Снижение </a:t>
            </a:r>
            <a:r>
              <a:rPr lang="ru-RU" sz="2400" b="1" dirty="0">
                <a:solidFill>
                  <a:schemeClr val="tx1"/>
                </a:solidFill>
              </a:rPr>
              <a:t>цитотоксической активности NK-лимфоцитов выявляется при многих заболеваниях, в том числе при злокачественных новообразованиях, а отсутствие наблюдается крайне редко. </a:t>
            </a:r>
          </a:p>
        </p:txBody>
      </p:sp>
    </p:spTree>
    <p:extLst>
      <p:ext uri="{BB962C8B-B14F-4D97-AF65-F5344CB8AC3E}">
        <p14:creationId xmlns:p14="http://schemas.microsoft.com/office/powerpoint/2010/main" val="1412258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259632" y="1772816"/>
            <a:ext cx="6875818" cy="4732486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r>
              <a:rPr lang="ru-RU" dirty="0" smtClean="0"/>
              <a:t>1</a:t>
            </a:r>
            <a:r>
              <a:rPr lang="ru-RU" dirty="0"/>
              <a:t>.	</a:t>
            </a:r>
            <a:r>
              <a:rPr lang="ru-RU" b="1" dirty="0"/>
              <a:t>Иммунокомпетентные клетки: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	Т-лимфоциты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	В-лимфоциты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	</a:t>
            </a:r>
            <a:r>
              <a:rPr lang="ru-RU" dirty="0" smtClean="0"/>
              <a:t>Моноциты</a:t>
            </a:r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>2.	</a:t>
            </a:r>
            <a:r>
              <a:rPr lang="ru-RU" b="1" dirty="0" smtClean="0"/>
              <a:t>Регуляторные </a:t>
            </a:r>
            <a:r>
              <a:rPr lang="ru-RU" b="1" dirty="0"/>
              <a:t>и </a:t>
            </a:r>
            <a:r>
              <a:rPr lang="ru-RU" b="1" dirty="0" err="1"/>
              <a:t>эффекторные</a:t>
            </a:r>
            <a:r>
              <a:rPr lang="ru-RU" b="1" dirty="0"/>
              <a:t> молекулы: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	Цитокины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	Иммуноглобулины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	Компоненты комплемента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	Активные формы кислорода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	Оксид азота (NO)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3342" y="260648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 algn="ctr">
              <a:buNone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Основные объекты иммунологического обследования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809098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051720" y="116632"/>
            <a:ext cx="5112568" cy="137299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Исследование функций фагоцитов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3779912" y="1532868"/>
            <a:ext cx="136815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2044894"/>
            <a:ext cx="8640960" cy="462446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800" b="1" dirty="0" err="1">
                <a:solidFill>
                  <a:schemeClr val="tx1"/>
                </a:solidFill>
              </a:rPr>
              <a:t>антителозависимую</a:t>
            </a:r>
            <a:r>
              <a:rPr lang="ru-RU" sz="2800" b="1" dirty="0">
                <a:solidFill>
                  <a:schemeClr val="tx1"/>
                </a:solidFill>
              </a:rPr>
              <a:t> клеточную </a:t>
            </a:r>
            <a:r>
              <a:rPr lang="ru-RU" sz="2800" b="1" dirty="0" err="1">
                <a:solidFill>
                  <a:schemeClr val="tx1"/>
                </a:solidFill>
              </a:rPr>
              <a:t>цитотоксичность</a:t>
            </a:r>
            <a:r>
              <a:rPr lang="ru-RU" sz="2800" b="1" dirty="0">
                <a:solidFill>
                  <a:schemeClr val="tx1"/>
                </a:solidFill>
              </a:rPr>
              <a:t>, </a:t>
            </a:r>
            <a:endParaRPr lang="ru-RU" sz="2800" b="1" dirty="0" smtClean="0">
              <a:solidFill>
                <a:schemeClr val="tx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1"/>
                </a:solidFill>
              </a:rPr>
              <a:t>противоопухолевую </a:t>
            </a:r>
            <a:r>
              <a:rPr lang="ru-RU" sz="2800" b="1" dirty="0" err="1" smtClean="0">
                <a:solidFill>
                  <a:schemeClr val="tx1"/>
                </a:solidFill>
              </a:rPr>
              <a:t>цитотоксичность</a:t>
            </a:r>
            <a:r>
              <a:rPr lang="ru-RU" sz="2800" b="1" dirty="0" smtClean="0">
                <a:solidFill>
                  <a:schemeClr val="tx1"/>
                </a:solidFill>
              </a:rPr>
              <a:t>,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1"/>
                </a:solidFill>
              </a:rPr>
              <a:t>хемотаксис</a:t>
            </a:r>
            <a:r>
              <a:rPr lang="ru-RU" sz="2800" b="1" dirty="0">
                <a:solidFill>
                  <a:schemeClr val="tx1"/>
                </a:solidFill>
              </a:rPr>
              <a:t>, </a:t>
            </a:r>
            <a:endParaRPr lang="ru-RU" sz="2800" b="1" dirty="0" smtClean="0">
              <a:solidFill>
                <a:schemeClr val="tx1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>
                <a:solidFill>
                  <a:schemeClr val="tx1"/>
                </a:solidFill>
              </a:rPr>
              <a:t>ф</a:t>
            </a:r>
            <a:r>
              <a:rPr lang="ru-RU" sz="2800" b="1" dirty="0" smtClean="0">
                <a:solidFill>
                  <a:schemeClr val="tx1"/>
                </a:solidFill>
              </a:rPr>
              <a:t>агоцитоз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1"/>
                </a:solidFill>
              </a:rPr>
              <a:t>бактерицидную активность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>
                <a:solidFill>
                  <a:schemeClr val="tx1"/>
                </a:solidFill>
              </a:rPr>
              <a:t>продукцию свободных радикалов </a:t>
            </a:r>
            <a:r>
              <a:rPr lang="ru-RU" sz="2800" b="1" dirty="0" smtClean="0">
                <a:solidFill>
                  <a:schemeClr val="tx1"/>
                </a:solidFill>
              </a:rPr>
              <a:t>кислорода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1"/>
                </a:solidFill>
              </a:rPr>
              <a:t>адгезию. 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7644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051720" y="116632"/>
            <a:ext cx="5112568" cy="137299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Исследование </a:t>
            </a:r>
            <a:r>
              <a:rPr lang="ru-RU" sz="3200" b="1" dirty="0" smtClean="0">
                <a:solidFill>
                  <a:schemeClr val="tx1"/>
                </a:solidFill>
              </a:rPr>
              <a:t>системы комплемента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3779912" y="1532868"/>
            <a:ext cx="136815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2044894"/>
            <a:ext cx="8640960" cy="462446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u="sng" dirty="0" smtClean="0">
                <a:solidFill>
                  <a:schemeClr val="tx1"/>
                </a:solidFill>
              </a:rPr>
              <a:t>Количественное </a:t>
            </a:r>
            <a:r>
              <a:rPr lang="ru-RU" sz="2400" b="1" u="sng" dirty="0">
                <a:solidFill>
                  <a:schemeClr val="tx1"/>
                </a:solidFill>
              </a:rPr>
              <a:t>определение  </a:t>
            </a:r>
            <a:r>
              <a:rPr lang="ru-RU" sz="2400" b="1" dirty="0" smtClean="0">
                <a:solidFill>
                  <a:schemeClr val="tx1"/>
                </a:solidFill>
              </a:rPr>
              <a:t>КК - с </a:t>
            </a:r>
            <a:r>
              <a:rPr lang="ru-RU" sz="2400" b="1" dirty="0">
                <a:solidFill>
                  <a:schemeClr val="tx1"/>
                </a:solidFill>
              </a:rPr>
              <a:t>помощью простой радиальной </a:t>
            </a:r>
            <a:r>
              <a:rPr lang="ru-RU" sz="2400" b="1" dirty="0" err="1">
                <a:solidFill>
                  <a:schemeClr val="tx1"/>
                </a:solidFill>
              </a:rPr>
              <a:t>иммунодиффузии</a:t>
            </a:r>
            <a:r>
              <a:rPr lang="ru-RU" sz="2400" b="1" dirty="0">
                <a:solidFill>
                  <a:schemeClr val="tx1"/>
                </a:solidFill>
              </a:rPr>
              <a:t> и нефелометрии. </a:t>
            </a:r>
            <a:r>
              <a:rPr lang="ru-RU" sz="2400" b="1" dirty="0" smtClean="0">
                <a:solidFill>
                  <a:schemeClr val="tx1"/>
                </a:solidFill>
              </a:rPr>
              <a:t>(если нет качественных дефектов КК)  </a:t>
            </a:r>
            <a:endParaRPr lang="ru-RU" sz="2400" b="1" dirty="0">
              <a:solidFill>
                <a:schemeClr val="tx1"/>
              </a:solidFill>
            </a:endParaRPr>
          </a:p>
          <a:p>
            <a:r>
              <a:rPr lang="ru-RU" sz="2400" b="1" u="sng" dirty="0" smtClean="0">
                <a:solidFill>
                  <a:schemeClr val="tx1"/>
                </a:solidFill>
              </a:rPr>
              <a:t>Функциональные </a:t>
            </a:r>
            <a:r>
              <a:rPr lang="ru-RU" sz="2400" b="1" u="sng" dirty="0">
                <a:solidFill>
                  <a:schemeClr val="tx1"/>
                </a:solidFill>
              </a:rPr>
              <a:t>исследования </a:t>
            </a:r>
            <a:r>
              <a:rPr lang="ru-RU" sz="2400" b="1" dirty="0" smtClean="0">
                <a:solidFill>
                  <a:schemeClr val="tx1"/>
                </a:solidFill>
              </a:rPr>
              <a:t>- оценка активности </a:t>
            </a:r>
            <a:r>
              <a:rPr lang="ru-RU" sz="2400" b="1" dirty="0">
                <a:solidFill>
                  <a:schemeClr val="tx1"/>
                </a:solidFill>
              </a:rPr>
              <a:t>отдельных  </a:t>
            </a:r>
            <a:r>
              <a:rPr lang="ru-RU" sz="2400" b="1" dirty="0" smtClean="0">
                <a:solidFill>
                  <a:schemeClr val="tx1"/>
                </a:solidFill>
              </a:rPr>
              <a:t>КК </a:t>
            </a:r>
            <a:r>
              <a:rPr lang="ru-RU" sz="2400" b="1" dirty="0">
                <a:solidFill>
                  <a:schemeClr val="tx1"/>
                </a:solidFill>
              </a:rPr>
              <a:t>в </a:t>
            </a:r>
            <a:r>
              <a:rPr lang="ru-RU" sz="2400" b="1" dirty="0" smtClean="0">
                <a:solidFill>
                  <a:schemeClr val="tx1"/>
                </a:solidFill>
              </a:rPr>
              <a:t>сыворотке по определению гемолитической активности </a:t>
            </a:r>
            <a:r>
              <a:rPr lang="ru-RU" sz="2400" b="1" dirty="0">
                <a:solidFill>
                  <a:schemeClr val="tx1"/>
                </a:solidFill>
              </a:rPr>
              <a:t>комплемента </a:t>
            </a:r>
            <a:r>
              <a:rPr lang="ru-RU" sz="2400" b="1" dirty="0" smtClean="0">
                <a:solidFill>
                  <a:schemeClr val="tx1"/>
                </a:solidFill>
              </a:rPr>
              <a:t> Иногда </a:t>
            </a:r>
            <a:r>
              <a:rPr lang="ru-RU" sz="2400" b="1" dirty="0">
                <a:solidFill>
                  <a:schemeClr val="tx1"/>
                </a:solidFill>
              </a:rPr>
              <a:t>дополнительно оценивают активность регуляторных компонентов комплемента, например ингибитора C1-эстеразы 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Исследование активности компонентов комплемента проводится только в специализированных лабораториях. </a:t>
            </a:r>
          </a:p>
        </p:txBody>
      </p:sp>
    </p:spTree>
    <p:extLst>
      <p:ext uri="{BB962C8B-B14F-4D97-AF65-F5344CB8AC3E}">
        <p14:creationId xmlns:p14="http://schemas.microsoft.com/office/powerpoint/2010/main" val="7805757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8255" y="116632"/>
            <a:ext cx="8229600" cy="633412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Нормативные значения </a:t>
            </a:r>
            <a:r>
              <a:rPr lang="ru-RU" sz="2400" b="1" dirty="0" err="1">
                <a:solidFill>
                  <a:srgbClr val="FF0000"/>
                </a:solidFill>
                <a:latin typeface="Comic Sans MS" pitchFamily="66" charset="0"/>
              </a:rPr>
              <a:t>иммунограммы</a:t>
            </a: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 у взрослых</a:t>
            </a:r>
            <a:b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</a:br>
            <a:endParaRPr lang="ru-RU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825622"/>
              </p:ext>
            </p:extLst>
          </p:nvPr>
        </p:nvGraphicFramePr>
        <p:xfrm>
          <a:off x="143507" y="2060848"/>
          <a:ext cx="8496945" cy="439249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832315"/>
                <a:gridCol w="2832315"/>
                <a:gridCol w="2832315"/>
              </a:tblGrid>
              <a:tr h="3660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omic Sans MS" pitchFamily="66" charset="0"/>
                        </a:rPr>
                        <a:t>Показатель.</a:t>
                      </a:r>
                      <a:endParaRPr lang="ru-RU" sz="1800" b="1" dirty="0"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omic Sans MS" pitchFamily="66" charset="0"/>
                        </a:rPr>
                        <a:t>Относительное (%)</a:t>
                      </a:r>
                      <a:endParaRPr lang="ru-RU" sz="1800" b="1" dirty="0"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omic Sans MS" pitchFamily="66" charset="0"/>
                        </a:rPr>
                        <a:t>Абсолютное в мм3</a:t>
                      </a:r>
                      <a:endParaRPr lang="ru-RU" sz="1800" b="1" dirty="0"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68580" marR="68580" marT="17780" marB="17780"/>
                </a:tc>
              </a:tr>
              <a:tr h="3660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omic Sans MS" pitchFamily="66" charset="0"/>
                        </a:rPr>
                        <a:t>Общие лейкоциты</a:t>
                      </a:r>
                      <a:endParaRPr lang="ru-RU" sz="1800" b="1"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omic Sans MS" pitchFamily="66" charset="0"/>
                        </a:rPr>
                        <a:t>-</a:t>
                      </a:r>
                      <a:endParaRPr lang="ru-RU" sz="1800" b="1"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omic Sans MS" pitchFamily="66" charset="0"/>
                        </a:rPr>
                        <a:t>4,0-9,0*10</a:t>
                      </a:r>
                      <a:r>
                        <a:rPr lang="ru-RU" sz="1800" b="1" baseline="30000" dirty="0">
                          <a:effectLst/>
                          <a:latin typeface="Comic Sans MS" pitchFamily="66" charset="0"/>
                        </a:rPr>
                        <a:t>3</a:t>
                      </a:r>
                      <a:endParaRPr lang="ru-RU" sz="1800" b="1" dirty="0"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68580" marR="68580" marT="17780" marB="17780" anchor="ctr"/>
                </a:tc>
              </a:tr>
              <a:tr h="3660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omic Sans MS" pitchFamily="66" charset="0"/>
                        </a:rPr>
                        <a:t>Лимфоциты</a:t>
                      </a:r>
                      <a:endParaRPr lang="ru-RU" sz="1800" b="1"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omic Sans MS" pitchFamily="66" charset="0"/>
                        </a:rPr>
                        <a:t>19-37</a:t>
                      </a:r>
                      <a:endParaRPr lang="ru-RU" sz="1800" b="1"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omic Sans MS" pitchFamily="66" charset="0"/>
                        </a:rPr>
                        <a:t>1,2-2,5*10</a:t>
                      </a:r>
                      <a:r>
                        <a:rPr lang="ru-RU" sz="1800" b="1" baseline="30000" dirty="0">
                          <a:effectLst/>
                          <a:latin typeface="Comic Sans MS" pitchFamily="66" charset="0"/>
                        </a:rPr>
                        <a:t>3</a:t>
                      </a:r>
                      <a:endParaRPr lang="ru-RU" sz="1800" b="1" dirty="0"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68580" marR="68580" marT="17780" marB="17780" anchor="ctr"/>
                </a:tc>
              </a:tr>
              <a:tr h="3660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omic Sans MS" pitchFamily="66" charset="0"/>
                        </a:rPr>
                        <a:t>CD3</a:t>
                      </a:r>
                      <a:endParaRPr lang="ru-RU" sz="1800" b="1"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omic Sans MS" pitchFamily="66" charset="0"/>
                        </a:rPr>
                        <a:t>52-76</a:t>
                      </a:r>
                      <a:endParaRPr lang="ru-RU" sz="1800" b="1"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omic Sans MS" pitchFamily="66" charset="0"/>
                        </a:rPr>
                        <a:t>950-1800</a:t>
                      </a:r>
                      <a:endParaRPr lang="ru-RU" sz="1800" b="1" dirty="0"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68580" marR="68580" marT="17780" marB="17780" anchor="ctr"/>
                </a:tc>
              </a:tr>
              <a:tr h="3660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omic Sans MS" pitchFamily="66" charset="0"/>
                        </a:rPr>
                        <a:t>CD4</a:t>
                      </a:r>
                      <a:endParaRPr lang="ru-RU" sz="1800" b="1"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omic Sans MS" pitchFamily="66" charset="0"/>
                        </a:rPr>
                        <a:t>31-46</a:t>
                      </a:r>
                      <a:endParaRPr lang="ru-RU" sz="1800" b="1"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omic Sans MS" pitchFamily="66" charset="0"/>
                        </a:rPr>
                        <a:t>570-1100</a:t>
                      </a:r>
                      <a:endParaRPr lang="ru-RU" sz="1800" b="1" dirty="0"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68580" marR="68580" marT="17780" marB="17780" anchor="ctr"/>
                </a:tc>
              </a:tr>
              <a:tr h="3660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omic Sans MS" pitchFamily="66" charset="0"/>
                        </a:rPr>
                        <a:t>CD8</a:t>
                      </a:r>
                      <a:endParaRPr lang="ru-RU" sz="1800" b="1"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omic Sans MS" pitchFamily="66" charset="0"/>
                        </a:rPr>
                        <a:t>23-40</a:t>
                      </a:r>
                      <a:endParaRPr lang="ru-RU" sz="1800" b="1"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omic Sans MS" pitchFamily="66" charset="0"/>
                        </a:rPr>
                        <a:t>450-850</a:t>
                      </a:r>
                      <a:endParaRPr lang="ru-RU" sz="1800" b="1" dirty="0"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68580" marR="68580" marT="17780" marB="17780" anchor="ctr"/>
                </a:tc>
              </a:tr>
              <a:tr h="3660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omic Sans MS" pitchFamily="66" charset="0"/>
                        </a:rPr>
                        <a:t>Соотношение CD4/CD8</a:t>
                      </a:r>
                      <a:endParaRPr lang="ru-RU" sz="1800" b="1"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omic Sans MS" pitchFamily="66" charset="0"/>
                        </a:rPr>
                        <a:t>1,0-1,7</a:t>
                      </a:r>
                      <a:endParaRPr lang="ru-RU" sz="1800" b="1"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omic Sans MS" pitchFamily="66" charset="0"/>
                        </a:rPr>
                        <a:t> </a:t>
                      </a:r>
                      <a:endParaRPr lang="ru-RU" sz="1800" b="1" dirty="0"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68580" marR="68580" marT="17780" marB="17780" anchor="ctr"/>
                </a:tc>
              </a:tr>
              <a:tr h="3660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omic Sans MS" pitchFamily="66" charset="0"/>
                        </a:rPr>
                        <a:t>CD16</a:t>
                      </a:r>
                      <a:endParaRPr lang="ru-RU" sz="1800" b="1"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omic Sans MS" pitchFamily="66" charset="0"/>
                        </a:rPr>
                        <a:t>9-19</a:t>
                      </a:r>
                      <a:endParaRPr lang="ru-RU" sz="1800" b="1"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omic Sans MS" pitchFamily="66" charset="0"/>
                        </a:rPr>
                        <a:t>180-420</a:t>
                      </a:r>
                      <a:endParaRPr lang="ru-RU" sz="1800" b="1" dirty="0"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68580" marR="68580" marT="17780" marB="17780" anchor="ctr"/>
                </a:tc>
              </a:tr>
              <a:tr h="3660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omic Sans MS" pitchFamily="66" charset="0"/>
                        </a:rPr>
                        <a:t>CD20</a:t>
                      </a:r>
                      <a:endParaRPr lang="ru-RU" sz="1800" b="1"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omic Sans MS" pitchFamily="66" charset="0"/>
                        </a:rPr>
                        <a:t>6-18</a:t>
                      </a:r>
                      <a:endParaRPr lang="ru-RU" sz="1800" b="1"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Comic Sans MS" pitchFamily="66" charset="0"/>
                        </a:rPr>
                        <a:t>150-400</a:t>
                      </a:r>
                      <a:endParaRPr lang="ru-RU" sz="1800" b="1" dirty="0"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68580" marR="68580" marT="17780" marB="17780" anchor="ctr"/>
                </a:tc>
              </a:tr>
              <a:tr h="3660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Comic Sans MS" pitchFamily="66" charset="0"/>
                        </a:rPr>
                        <a:t>CD25</a:t>
                      </a:r>
                      <a:endParaRPr lang="ru-RU" sz="1800" b="1"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omic Sans MS" pitchFamily="66" charset="0"/>
                        </a:rPr>
                        <a:t>4-9</a:t>
                      </a:r>
                      <a:endParaRPr lang="ru-RU" sz="1800" b="1"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omic Sans MS" pitchFamily="66" charset="0"/>
                        </a:rPr>
                        <a:t>80-225</a:t>
                      </a:r>
                      <a:endParaRPr lang="ru-RU" sz="1800" b="1" dirty="0"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68580" marR="68580" marT="17780" marB="17780" anchor="ctr"/>
                </a:tc>
              </a:tr>
              <a:tr h="3660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omic Sans MS" pitchFamily="66" charset="0"/>
                        </a:rPr>
                        <a:t>HLA II</a:t>
                      </a:r>
                      <a:endParaRPr lang="ru-RU" sz="1800" b="1"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omic Sans MS" pitchFamily="66" charset="0"/>
                        </a:rPr>
                        <a:t>6-22</a:t>
                      </a:r>
                      <a:endParaRPr lang="ru-RU" sz="1800" b="1"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omic Sans MS" pitchFamily="66" charset="0"/>
                        </a:rPr>
                        <a:t>120-550</a:t>
                      </a:r>
                      <a:endParaRPr lang="ru-RU" sz="1800" b="1" dirty="0"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68580" marR="68580" marT="17780" marB="17780" anchor="ctr"/>
                </a:tc>
              </a:tr>
              <a:tr h="36604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omic Sans MS" pitchFamily="66" charset="0"/>
                        </a:rPr>
                        <a:t>CD95</a:t>
                      </a:r>
                      <a:endParaRPr lang="ru-RU" sz="1800" b="1"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omic Sans MS" pitchFamily="66" charset="0"/>
                        </a:rPr>
                        <a:t>5-20</a:t>
                      </a:r>
                      <a:endParaRPr lang="ru-RU" sz="1800" b="1"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68580" marR="68580" marT="17780" marB="1778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omic Sans MS" pitchFamily="66" charset="0"/>
                        </a:rPr>
                        <a:t>100-500</a:t>
                      </a:r>
                      <a:endParaRPr lang="ru-RU" sz="1800" b="1" dirty="0"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68580" marR="68580" marT="17780" marB="17780" anchor="ctr"/>
                </a:tc>
              </a:tr>
            </a:tbl>
          </a:graphicData>
        </a:graphic>
      </p:graphicFrame>
      <p:sp>
        <p:nvSpPr>
          <p:cNvPr id="5" name="Скругленная прямоугольная выноска 4"/>
          <p:cNvSpPr/>
          <p:nvPr/>
        </p:nvSpPr>
        <p:spPr>
          <a:xfrm>
            <a:off x="395536" y="620688"/>
            <a:ext cx="7992888" cy="1080120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2"/>
                </a:solidFill>
                <a:latin typeface="Comic Sans MS" pitchFamily="66" charset="0"/>
              </a:rPr>
              <a:t>Количество лимфоцитов и их </a:t>
            </a:r>
            <a:r>
              <a:rPr lang="ru-RU" sz="2000" b="1" dirty="0" err="1">
                <a:solidFill>
                  <a:schemeClr val="tx2"/>
                </a:solidFill>
                <a:latin typeface="Comic Sans MS" pitchFamily="66" charset="0"/>
              </a:rPr>
              <a:t>субпопуляций</a:t>
            </a:r>
            <a:r>
              <a:rPr lang="ru-RU" sz="2000" b="1" dirty="0">
                <a:solidFill>
                  <a:schemeClr val="tx2"/>
                </a:solidFill>
                <a:latin typeface="Comic Sans MS" pitchFamily="66" charset="0"/>
              </a:rPr>
              <a:t> в периферической крови взрослого человека (18-60 лет)</a:t>
            </a:r>
          </a:p>
        </p:txBody>
      </p:sp>
    </p:spTree>
    <p:extLst>
      <p:ext uri="{BB962C8B-B14F-4D97-AF65-F5344CB8AC3E}">
        <p14:creationId xmlns:p14="http://schemas.microsoft.com/office/powerpoint/2010/main" val="252299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84947"/>
              </p:ext>
            </p:extLst>
          </p:nvPr>
        </p:nvGraphicFramePr>
        <p:xfrm>
          <a:off x="251517" y="2204863"/>
          <a:ext cx="8640962" cy="432048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320481"/>
                <a:gridCol w="4320481"/>
              </a:tblGrid>
              <a:tr h="720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omic Sans MS" pitchFamily="66" charset="0"/>
                        </a:rPr>
                        <a:t>Иммуноглобулин</a:t>
                      </a:r>
                      <a:endParaRPr lang="ru-RU" sz="2000" dirty="0"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omic Sans MS" pitchFamily="66" charset="0"/>
                        </a:rPr>
                        <a:t>Содержание в сыворотке</a:t>
                      </a:r>
                      <a:endParaRPr lang="ru-RU" sz="2000" dirty="0"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68580" marR="68580" marT="17780" marB="17780"/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Comic Sans MS" pitchFamily="66" charset="0"/>
                        </a:rPr>
                        <a:t>IgM</a:t>
                      </a:r>
                      <a:r>
                        <a:rPr lang="en-US" sz="2000" dirty="0">
                          <a:effectLst/>
                          <a:latin typeface="Comic Sans MS" pitchFamily="66" charset="0"/>
                        </a:rPr>
                        <a:t> (</a:t>
                      </a:r>
                      <a:r>
                        <a:rPr lang="ru-RU" sz="2000" dirty="0" smtClean="0">
                          <a:effectLst/>
                          <a:latin typeface="Comic Sans MS" pitchFamily="66" charset="0"/>
                        </a:rPr>
                        <a:t>мг/мл</a:t>
                      </a:r>
                      <a:r>
                        <a:rPr lang="en-US" sz="2000" dirty="0">
                          <a:effectLst/>
                          <a:latin typeface="Comic Sans MS" pitchFamily="66" charset="0"/>
                        </a:rPr>
                        <a:t>)</a:t>
                      </a:r>
                      <a:endParaRPr lang="ru-RU" sz="2000" dirty="0"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omic Sans MS" pitchFamily="66" charset="0"/>
                        </a:rPr>
                        <a:t>0,6-2,5</a:t>
                      </a:r>
                      <a:endParaRPr lang="ru-RU" sz="2000" dirty="0"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68580" marR="68580" marT="17780" marB="17780"/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Comic Sans MS" pitchFamily="66" charset="0"/>
                        </a:rPr>
                        <a:t>IgG</a:t>
                      </a:r>
                      <a:r>
                        <a:rPr lang="en-US" sz="2000" dirty="0">
                          <a:effectLst/>
                          <a:latin typeface="Comic Sans MS" pitchFamily="66" charset="0"/>
                        </a:rPr>
                        <a:t> (</a:t>
                      </a:r>
                      <a:r>
                        <a:rPr lang="ru-RU" sz="2000" dirty="0" smtClean="0">
                          <a:effectLst/>
                          <a:latin typeface="Comic Sans MS" pitchFamily="66" charset="0"/>
                        </a:rPr>
                        <a:t>мг/мл</a:t>
                      </a:r>
                      <a:r>
                        <a:rPr lang="en-US" sz="2000" dirty="0">
                          <a:effectLst/>
                          <a:latin typeface="Comic Sans MS" pitchFamily="66" charset="0"/>
                        </a:rPr>
                        <a:t>)</a:t>
                      </a:r>
                      <a:endParaRPr lang="ru-RU" sz="2000" dirty="0"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omic Sans MS" pitchFamily="66" charset="0"/>
                        </a:rPr>
                        <a:t>8-18</a:t>
                      </a:r>
                      <a:endParaRPr lang="ru-RU" sz="2000" dirty="0"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68580" marR="68580" marT="17780" marB="17780"/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omic Sans MS" pitchFamily="66" charset="0"/>
                        </a:rPr>
                        <a:t>IgA (</a:t>
                      </a:r>
                      <a:r>
                        <a:rPr lang="ru-RU" sz="2000" dirty="0" smtClean="0">
                          <a:effectLst/>
                          <a:latin typeface="Comic Sans MS" pitchFamily="66" charset="0"/>
                        </a:rPr>
                        <a:t>мг/мл</a:t>
                      </a:r>
                      <a:r>
                        <a:rPr lang="en-US" sz="2000" dirty="0">
                          <a:effectLst/>
                          <a:latin typeface="Comic Sans MS" pitchFamily="66" charset="0"/>
                        </a:rPr>
                        <a:t>)</a:t>
                      </a:r>
                      <a:endParaRPr lang="ru-RU" sz="2000" dirty="0"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omic Sans MS" pitchFamily="66" charset="0"/>
                        </a:rPr>
                        <a:t>0,9-4,5</a:t>
                      </a:r>
                      <a:endParaRPr lang="ru-RU" sz="2000" dirty="0"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68580" marR="68580" marT="17780" marB="17780"/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omic Sans MS" pitchFamily="66" charset="0"/>
                        </a:rPr>
                        <a:t>IgE (КЕ/л)</a:t>
                      </a:r>
                      <a:endParaRPr lang="ru-RU" sz="2000"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omic Sans MS" pitchFamily="66" charset="0"/>
                        </a:rPr>
                        <a:t>20-100</a:t>
                      </a:r>
                      <a:endParaRPr lang="ru-RU" sz="2000" dirty="0"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68580" marR="68580" marT="17780" marB="17780"/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Comic Sans MS" pitchFamily="66" charset="0"/>
                        </a:rPr>
                        <a:t>sIgA (мкг/мл)</a:t>
                      </a:r>
                      <a:endParaRPr lang="ru-RU" sz="2000"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Comic Sans MS" pitchFamily="66" charset="0"/>
                        </a:rPr>
                        <a:t>1,5-3,0</a:t>
                      </a:r>
                      <a:endParaRPr lang="ru-RU" sz="2000" dirty="0"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68580" marR="68580" marT="17780" marB="17780"/>
                </a:tc>
              </a:tr>
            </a:tbl>
          </a:graphicData>
        </a:graphic>
      </p:graphicFrame>
      <p:sp>
        <p:nvSpPr>
          <p:cNvPr id="3" name="Скругленная прямоугольная выноска 2"/>
          <p:cNvSpPr/>
          <p:nvPr/>
        </p:nvSpPr>
        <p:spPr>
          <a:xfrm>
            <a:off x="395536" y="620688"/>
            <a:ext cx="7992888" cy="1080120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Comic Sans MS" pitchFamily="66" charset="0"/>
              </a:rPr>
              <a:t>Содержание иммуноглобулинов в сыворотке крови взрослого человека (18-60 лет)</a:t>
            </a:r>
          </a:p>
        </p:txBody>
      </p:sp>
    </p:spTree>
    <p:extLst>
      <p:ext uri="{BB962C8B-B14F-4D97-AF65-F5344CB8AC3E}">
        <p14:creationId xmlns:p14="http://schemas.microsoft.com/office/powerpoint/2010/main" val="339084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365432"/>
              </p:ext>
            </p:extLst>
          </p:nvPr>
        </p:nvGraphicFramePr>
        <p:xfrm>
          <a:off x="179510" y="1772813"/>
          <a:ext cx="8856988" cy="482453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214247"/>
                <a:gridCol w="2214247"/>
                <a:gridCol w="2214247"/>
                <a:gridCol w="2214247"/>
              </a:tblGrid>
              <a:tr h="90897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omic Sans MS" pitchFamily="66" charset="0"/>
                        </a:rPr>
                        <a:t>Цитокины</a:t>
                      </a:r>
                      <a:endParaRPr lang="ru-RU" sz="1800" dirty="0"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omic Sans MS" pitchFamily="66" charset="0"/>
                        </a:rPr>
                        <a:t>Спонтанная</a:t>
                      </a:r>
                      <a:endParaRPr lang="ru-RU" sz="1800" dirty="0"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omic Sans MS" pitchFamily="66" charset="0"/>
                        </a:rPr>
                        <a:t>Индуцированная</a:t>
                      </a:r>
                      <a:endParaRPr lang="ru-RU" sz="1800" dirty="0"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omic Sans MS" pitchFamily="66" charset="0"/>
                        </a:rPr>
                        <a:t>В сыворотке крови</a:t>
                      </a:r>
                      <a:endParaRPr lang="ru-RU" sz="1800"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68580" marR="68580" marT="17780" marB="17780"/>
                </a:tc>
              </a:tr>
              <a:tr h="4894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omic Sans MS" pitchFamily="66" charset="0"/>
                        </a:rPr>
                        <a:t>ИНФ-α (пг/мл)</a:t>
                      </a:r>
                      <a:endParaRPr lang="ru-RU" sz="1800"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omic Sans MS" pitchFamily="66" charset="0"/>
                        </a:rPr>
                        <a:t>30-50</a:t>
                      </a:r>
                      <a:endParaRPr lang="ru-RU" sz="1800"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omic Sans MS" pitchFamily="66" charset="0"/>
                        </a:rPr>
                        <a:t>100-500</a:t>
                      </a:r>
                      <a:endParaRPr lang="ru-RU" sz="1800"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omic Sans MS" pitchFamily="66" charset="0"/>
                        </a:rPr>
                        <a:t>0-50</a:t>
                      </a:r>
                      <a:endParaRPr lang="ru-RU" sz="1800" dirty="0"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68580" marR="68580" marT="17780" marB="17780"/>
                </a:tc>
              </a:tr>
              <a:tr h="4894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omic Sans MS" pitchFamily="66" charset="0"/>
                        </a:rPr>
                        <a:t>ИЛ-1β (пг/мл)</a:t>
                      </a:r>
                      <a:endParaRPr lang="ru-RU" sz="1800"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omic Sans MS" pitchFamily="66" charset="0"/>
                        </a:rPr>
                        <a:t>30-5</a:t>
                      </a:r>
                      <a:endParaRPr lang="ru-RU" sz="1800"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omic Sans MS" pitchFamily="66" charset="0"/>
                        </a:rPr>
                        <a:t>1000-5000</a:t>
                      </a:r>
                      <a:endParaRPr lang="ru-RU" sz="1800"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omic Sans MS" pitchFamily="66" charset="0"/>
                        </a:rPr>
                        <a:t>0-50</a:t>
                      </a:r>
                      <a:endParaRPr lang="ru-RU" sz="1800" dirty="0"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68580" marR="68580" marT="17780" marB="17780"/>
                </a:tc>
              </a:tr>
              <a:tr h="4894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omic Sans MS" pitchFamily="66" charset="0"/>
                        </a:rPr>
                        <a:t>ИЛ-2</a:t>
                      </a:r>
                      <a:endParaRPr lang="ru-RU" sz="1800"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omic Sans MS" pitchFamily="66" charset="0"/>
                        </a:rPr>
                        <a:t>0-5,0</a:t>
                      </a:r>
                      <a:endParaRPr lang="ru-RU" sz="1800"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omic Sans MS" pitchFamily="66" charset="0"/>
                        </a:rPr>
                        <a:t>10-100</a:t>
                      </a:r>
                      <a:endParaRPr lang="ru-RU" sz="1800"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omic Sans MS" pitchFamily="66" charset="0"/>
                        </a:rPr>
                        <a:t>-</a:t>
                      </a:r>
                      <a:endParaRPr lang="ru-RU" sz="1800" dirty="0"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68580" marR="68580" marT="17780" marB="17780"/>
                </a:tc>
              </a:tr>
              <a:tr h="4894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omic Sans MS" pitchFamily="66" charset="0"/>
                        </a:rPr>
                        <a:t>ИЛ-4</a:t>
                      </a:r>
                      <a:endParaRPr lang="ru-RU" sz="1800"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omic Sans MS" pitchFamily="66" charset="0"/>
                        </a:rPr>
                        <a:t>30-50</a:t>
                      </a:r>
                      <a:endParaRPr lang="ru-RU" sz="1800"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omic Sans MS" pitchFamily="66" charset="0"/>
                        </a:rPr>
                        <a:t>100-400</a:t>
                      </a:r>
                      <a:endParaRPr lang="ru-RU" sz="1800"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omic Sans MS" pitchFamily="66" charset="0"/>
                        </a:rPr>
                        <a:t>0-50</a:t>
                      </a:r>
                      <a:endParaRPr lang="ru-RU" sz="1800" dirty="0"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68580" marR="68580" marT="17780" marB="17780"/>
                </a:tc>
              </a:tr>
              <a:tr h="4894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omic Sans MS" pitchFamily="66" charset="0"/>
                        </a:rPr>
                        <a:t>ИЛ-6</a:t>
                      </a:r>
                      <a:endParaRPr lang="ru-RU" sz="1800"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omic Sans MS" pitchFamily="66" charset="0"/>
                        </a:rPr>
                        <a:t>30-50</a:t>
                      </a:r>
                      <a:endParaRPr lang="ru-RU" sz="1800"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omic Sans MS" pitchFamily="66" charset="0"/>
                        </a:rPr>
                        <a:t>1000-3000</a:t>
                      </a:r>
                      <a:endParaRPr lang="ru-RU" sz="1800"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omic Sans MS" pitchFamily="66" charset="0"/>
                        </a:rPr>
                        <a:t>0-50</a:t>
                      </a:r>
                      <a:endParaRPr lang="ru-RU" sz="1800" dirty="0"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68580" marR="68580" marT="17780" marB="17780"/>
                </a:tc>
              </a:tr>
              <a:tr h="4894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omic Sans MS" pitchFamily="66" charset="0"/>
                        </a:rPr>
                        <a:t>ИЛ-8</a:t>
                      </a:r>
                      <a:endParaRPr lang="ru-RU" sz="1800"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omic Sans MS" pitchFamily="66" charset="0"/>
                        </a:rPr>
                        <a:t>30-100</a:t>
                      </a:r>
                      <a:endParaRPr lang="ru-RU" sz="1800"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omic Sans MS" pitchFamily="66" charset="0"/>
                        </a:rPr>
                        <a:t>1000-5000</a:t>
                      </a:r>
                      <a:endParaRPr lang="ru-RU" sz="1800"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omic Sans MS" pitchFamily="66" charset="0"/>
                        </a:rPr>
                        <a:t>0-50</a:t>
                      </a:r>
                      <a:endParaRPr lang="ru-RU" sz="1800" dirty="0"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68580" marR="68580" marT="17780" marB="17780"/>
                </a:tc>
              </a:tr>
              <a:tr h="4894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omic Sans MS" pitchFamily="66" charset="0"/>
                        </a:rPr>
                        <a:t>ФНО-α</a:t>
                      </a:r>
                      <a:endParaRPr lang="ru-RU" sz="1800"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omic Sans MS" pitchFamily="66" charset="0"/>
                        </a:rPr>
                        <a:t>30-50</a:t>
                      </a:r>
                      <a:endParaRPr lang="ru-RU" sz="1800"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omic Sans MS" pitchFamily="66" charset="0"/>
                        </a:rPr>
                        <a:t>500-3000</a:t>
                      </a:r>
                      <a:endParaRPr lang="ru-RU" sz="1800"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omic Sans MS" pitchFamily="66" charset="0"/>
                        </a:rPr>
                        <a:t>0-50</a:t>
                      </a:r>
                      <a:endParaRPr lang="ru-RU" sz="1800" dirty="0"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68580" marR="68580" marT="17780" marB="17780"/>
                </a:tc>
              </a:tr>
              <a:tr h="4894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omic Sans MS" pitchFamily="66" charset="0"/>
                        </a:rPr>
                        <a:t>ИНФ-γ</a:t>
                      </a:r>
                      <a:endParaRPr lang="ru-RU" sz="1800"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omic Sans MS" pitchFamily="66" charset="0"/>
                        </a:rPr>
                        <a:t>30-50</a:t>
                      </a:r>
                      <a:endParaRPr lang="ru-RU" sz="1800"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omic Sans MS" pitchFamily="66" charset="0"/>
                        </a:rPr>
                        <a:t>1000-5000</a:t>
                      </a:r>
                      <a:endParaRPr lang="ru-RU" sz="1800"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68580" marR="6858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omic Sans MS" pitchFamily="66" charset="0"/>
                        </a:rPr>
                        <a:t>0-500</a:t>
                      </a:r>
                      <a:endParaRPr lang="ru-RU" sz="1800" dirty="0">
                        <a:effectLst/>
                        <a:latin typeface="Comic Sans MS" pitchFamily="66" charset="0"/>
                        <a:ea typeface="Calibri"/>
                      </a:endParaRPr>
                    </a:p>
                  </a:txBody>
                  <a:tcPr marL="68580" marR="68580" marT="17780" marB="17780"/>
                </a:tc>
              </a:tr>
            </a:tbl>
          </a:graphicData>
        </a:graphic>
      </p:graphicFrame>
      <p:sp>
        <p:nvSpPr>
          <p:cNvPr id="3" name="Скругленная прямоугольная выноска 2"/>
          <p:cNvSpPr/>
          <p:nvPr/>
        </p:nvSpPr>
        <p:spPr>
          <a:xfrm>
            <a:off x="398947" y="332656"/>
            <a:ext cx="7992888" cy="1080120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Comic Sans MS" pitchFamily="66" charset="0"/>
              </a:rPr>
              <a:t>Параметры </a:t>
            </a:r>
            <a:r>
              <a:rPr lang="ru-RU" sz="2000" b="1" dirty="0" err="1">
                <a:solidFill>
                  <a:schemeClr val="tx2"/>
                </a:solidFill>
                <a:latin typeface="Comic Sans MS" pitchFamily="66" charset="0"/>
              </a:rPr>
              <a:t>цитокинового</a:t>
            </a:r>
            <a:r>
              <a:rPr lang="ru-RU" sz="2000" b="1" dirty="0">
                <a:solidFill>
                  <a:schemeClr val="tx2"/>
                </a:solidFill>
                <a:latin typeface="Comic Sans MS" pitchFamily="66" charset="0"/>
              </a:rPr>
              <a:t> звена в периферической крови взрослого человека (18-60 лет)</a:t>
            </a:r>
          </a:p>
        </p:txBody>
      </p:sp>
    </p:spTree>
    <p:extLst>
      <p:ext uri="{BB962C8B-B14F-4D97-AF65-F5344CB8AC3E}">
        <p14:creationId xmlns:p14="http://schemas.microsoft.com/office/powerpoint/2010/main" val="60690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88640"/>
            <a:ext cx="8229600" cy="6480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smtClean="0">
                <a:solidFill>
                  <a:srgbClr val="FF0000"/>
                </a:solidFill>
                <a:latin typeface="Comic Sans MS" pitchFamily="66" charset="0"/>
              </a:rPr>
              <a:t>Правила оценки иммунного статуса клиницистом </a:t>
            </a:r>
            <a:r>
              <a:rPr lang="ru-RU" sz="2000" b="1" smtClean="0">
                <a:latin typeface="Comic Sans MS" pitchFamily="66" charset="0"/>
              </a:rPr>
              <a:t>(Лебедев К. А., Понякина И. Д., 2003).</a:t>
            </a:r>
            <a:br>
              <a:rPr lang="ru-RU" sz="2000" b="1" smtClean="0">
                <a:latin typeface="Comic Sans MS" pitchFamily="66" charset="0"/>
              </a:rPr>
            </a:br>
            <a:endParaRPr lang="ru-RU" sz="2000" b="1" dirty="0"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1124744"/>
            <a:ext cx="8712968" cy="93610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>
                <a:solidFill>
                  <a:schemeClr val="tx1"/>
                </a:solidFill>
                <a:latin typeface="Comic Sans MS" pitchFamily="66" charset="0"/>
              </a:rPr>
              <a:t>Комплексный анализ </a:t>
            </a:r>
            <a:r>
              <a:rPr lang="ru-RU" sz="2000" b="1" dirty="0" err="1">
                <a:solidFill>
                  <a:schemeClr val="tx1"/>
                </a:solidFill>
                <a:latin typeface="Comic Sans MS" pitchFamily="66" charset="0"/>
              </a:rPr>
              <a:t>иммунограммы</a:t>
            </a:r>
            <a:r>
              <a:rPr lang="ru-RU" sz="2000" b="1" dirty="0">
                <a:solidFill>
                  <a:schemeClr val="tx1"/>
                </a:solidFill>
                <a:latin typeface="Comic Sans MS" pitchFamily="66" charset="0"/>
              </a:rPr>
              <a:t> более информативен, чем оценка каждого показателя в отдельности.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5860" y="2348880"/>
            <a:ext cx="8712968" cy="10801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>
                <a:solidFill>
                  <a:schemeClr val="tx1"/>
                </a:solidFill>
                <a:latin typeface="Comic Sans MS" pitchFamily="66" charset="0"/>
              </a:rPr>
              <a:t>Клинический анализ </a:t>
            </a:r>
            <a:r>
              <a:rPr lang="ru-RU" sz="2000" b="1" dirty="0" err="1">
                <a:solidFill>
                  <a:schemeClr val="tx1"/>
                </a:solidFill>
                <a:latin typeface="Comic Sans MS" pitchFamily="66" charset="0"/>
              </a:rPr>
              <a:t>иммунограммы</a:t>
            </a:r>
            <a:r>
              <a:rPr lang="ru-RU" sz="2000" b="1" dirty="0">
                <a:solidFill>
                  <a:schemeClr val="tx1"/>
                </a:solidFill>
                <a:latin typeface="Comic Sans MS" pitchFamily="66" charset="0"/>
              </a:rPr>
              <a:t> можно проводить лишь в комплексе с оценкой клинической картины заболевания и данных анамнеза у больного.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5860" y="3555014"/>
            <a:ext cx="8712968" cy="158417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>
                <a:solidFill>
                  <a:schemeClr val="tx1"/>
                </a:solidFill>
                <a:latin typeface="Comic Sans MS" pitchFamily="66" charset="0"/>
              </a:rPr>
              <a:t>Реальную информацию об изменении </a:t>
            </a:r>
            <a:r>
              <a:rPr lang="ru-RU" sz="2000" b="1" dirty="0" err="1">
                <a:solidFill>
                  <a:schemeClr val="tx1"/>
                </a:solidFill>
                <a:latin typeface="Comic Sans MS" pitchFamily="66" charset="0"/>
              </a:rPr>
              <a:t>иммунограммы</a:t>
            </a:r>
            <a:r>
              <a:rPr lang="ru-RU" sz="2000" b="1" dirty="0">
                <a:solidFill>
                  <a:schemeClr val="tx1"/>
                </a:solidFill>
                <a:latin typeface="Comic Sans MS" pitchFamily="66" charset="0"/>
              </a:rPr>
              <a:t> несут лишь сильные сдвиги показателей (±20-40% от нормы и более), а слабые сдвиги лишь позволяют повысить уверенность в правильности сделанного заключения.</a:t>
            </a:r>
          </a:p>
        </p:txBody>
      </p:sp>
      <p:sp>
        <p:nvSpPr>
          <p:cNvPr id="8" name="Овал 7"/>
          <p:cNvSpPr/>
          <p:nvPr/>
        </p:nvSpPr>
        <p:spPr>
          <a:xfrm>
            <a:off x="8491972" y="1592796"/>
            <a:ext cx="446856" cy="4680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9" name="Овал 8"/>
          <p:cNvSpPr/>
          <p:nvPr/>
        </p:nvSpPr>
        <p:spPr>
          <a:xfrm>
            <a:off x="8491972" y="2888940"/>
            <a:ext cx="446856" cy="4680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2</a:t>
            </a:r>
          </a:p>
        </p:txBody>
      </p:sp>
      <p:sp>
        <p:nvSpPr>
          <p:cNvPr id="10" name="Овал 9"/>
          <p:cNvSpPr/>
          <p:nvPr/>
        </p:nvSpPr>
        <p:spPr>
          <a:xfrm>
            <a:off x="8511747" y="4712500"/>
            <a:ext cx="446856" cy="4680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3</a:t>
            </a:r>
            <a:endParaRPr lang="ru-RU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45635" y="5517232"/>
            <a:ext cx="8712968" cy="108012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>
                <a:solidFill>
                  <a:schemeClr val="tx1"/>
                </a:solidFill>
                <a:latin typeface="Comic Sans MS" pitchFamily="66" charset="0"/>
              </a:rPr>
              <a:t>При оценке показателей </a:t>
            </a:r>
            <a:r>
              <a:rPr lang="ru-RU" sz="2000" b="1" dirty="0" err="1">
                <a:solidFill>
                  <a:schemeClr val="tx1"/>
                </a:solidFill>
                <a:latin typeface="Comic Sans MS" pitchFamily="66" charset="0"/>
              </a:rPr>
              <a:t>иммунограммы</a:t>
            </a:r>
            <a:r>
              <a:rPr lang="ru-RU" sz="2000" b="1" dirty="0">
                <a:solidFill>
                  <a:schemeClr val="tx1"/>
                </a:solidFill>
                <a:latin typeface="Comic Sans MS" pitchFamily="66" charset="0"/>
              </a:rPr>
              <a:t> следует исключить возможность их колебаний в связи с приемом пищи, физическими нагрузками, чувством страха, временем суток.</a:t>
            </a:r>
          </a:p>
        </p:txBody>
      </p:sp>
      <p:sp>
        <p:nvSpPr>
          <p:cNvPr id="12" name="Овал 11"/>
          <p:cNvSpPr/>
          <p:nvPr/>
        </p:nvSpPr>
        <p:spPr>
          <a:xfrm>
            <a:off x="8511747" y="6071269"/>
            <a:ext cx="446856" cy="4680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3805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188640"/>
            <a:ext cx="8229600" cy="6480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smtClean="0">
                <a:solidFill>
                  <a:srgbClr val="FF0000"/>
                </a:solidFill>
                <a:latin typeface="Comic Sans MS" pitchFamily="66" charset="0"/>
              </a:rPr>
              <a:t>Правила оценки иммунного статуса клиницистом </a:t>
            </a:r>
            <a:r>
              <a:rPr lang="ru-RU" sz="2000" b="1" smtClean="0">
                <a:latin typeface="Comic Sans MS" pitchFamily="66" charset="0"/>
              </a:rPr>
              <a:t>(Лебедев К. А., Понякина И. Д., 2003).</a:t>
            </a:r>
            <a:br>
              <a:rPr lang="ru-RU" sz="2000" b="1" smtClean="0">
                <a:latin typeface="Comic Sans MS" pitchFamily="66" charset="0"/>
              </a:rPr>
            </a:br>
            <a:endParaRPr lang="ru-RU" sz="2000" b="1" dirty="0"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1124744"/>
            <a:ext cx="8712968" cy="18002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>
                <a:solidFill>
                  <a:schemeClr val="tx1"/>
                </a:solidFill>
                <a:latin typeface="Comic Sans MS" pitchFamily="66" charset="0"/>
              </a:rPr>
              <a:t>Анализ </a:t>
            </a:r>
            <a:r>
              <a:rPr lang="ru-RU" sz="2000" b="1" dirty="0" err="1">
                <a:solidFill>
                  <a:schemeClr val="tx1"/>
                </a:solidFill>
                <a:latin typeface="Comic Sans MS" pitchFamily="66" charset="0"/>
              </a:rPr>
              <a:t>иммунограммы</a:t>
            </a:r>
            <a:r>
              <a:rPr lang="ru-RU" sz="2000" b="1" dirty="0">
                <a:solidFill>
                  <a:schemeClr val="tx1"/>
                </a:solidFill>
                <a:latin typeface="Comic Sans MS" pitchFamily="66" charset="0"/>
              </a:rPr>
              <a:t> в динамике (особенно в сопоставлении с клинической динамикой) более информативен с точки зрения, как диагностики, так и прогноза течения заболевания по сравнению с однократно полученной </a:t>
            </a:r>
            <a:r>
              <a:rPr lang="ru-RU" sz="2000" b="1" dirty="0" err="1">
                <a:solidFill>
                  <a:schemeClr val="tx1"/>
                </a:solidFill>
                <a:latin typeface="Comic Sans MS" pitchFamily="66" charset="0"/>
              </a:rPr>
              <a:t>иммунограммой</a:t>
            </a:r>
            <a:r>
              <a:rPr lang="ru-RU" sz="2000" b="1" dirty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1935" y="3068960"/>
            <a:ext cx="8712968" cy="172819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>
                <a:solidFill>
                  <a:schemeClr val="tx1"/>
                </a:solidFill>
                <a:latin typeface="Comic Sans MS" pitchFamily="66" charset="0"/>
              </a:rPr>
              <a:t>Для диагностической и прогностической оценки </a:t>
            </a:r>
            <a:r>
              <a:rPr lang="ru-RU" sz="2000" b="1" dirty="0" err="1">
                <a:solidFill>
                  <a:schemeClr val="tx1"/>
                </a:solidFill>
                <a:latin typeface="Comic Sans MS" pitchFamily="66" charset="0"/>
              </a:rPr>
              <a:t>иммунограммы</a:t>
            </a:r>
            <a:r>
              <a:rPr lang="ru-RU" sz="2000" b="1" dirty="0">
                <a:solidFill>
                  <a:schemeClr val="tx1"/>
                </a:solidFill>
                <a:latin typeface="Comic Sans MS" pitchFamily="66" charset="0"/>
              </a:rPr>
              <a:t> значение имеют индивидуальные показатели нормы у данного больного (особенно с учетом возраста и наличия сопутствующей и хронической патологии).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4941168"/>
            <a:ext cx="8712968" cy="178219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2000" b="1" dirty="0">
                <a:solidFill>
                  <a:schemeClr val="tx1"/>
                </a:solidFill>
                <a:latin typeface="Comic Sans MS" pitchFamily="66" charset="0"/>
              </a:rPr>
              <a:t>Первостепенную практическую значимость при оценке </a:t>
            </a:r>
            <a:r>
              <a:rPr lang="ru-RU" sz="2000" b="1" dirty="0" err="1">
                <a:solidFill>
                  <a:schemeClr val="tx1"/>
                </a:solidFill>
                <a:latin typeface="Comic Sans MS" pitchFamily="66" charset="0"/>
              </a:rPr>
              <a:t>иммунограммы</a:t>
            </a:r>
            <a:r>
              <a:rPr lang="ru-RU" sz="2000" b="1" dirty="0">
                <a:solidFill>
                  <a:schemeClr val="tx1"/>
                </a:solidFill>
                <a:latin typeface="Comic Sans MS" pitchFamily="66" charset="0"/>
              </a:rPr>
              <a:t> имеют соотношения показателей </a:t>
            </a:r>
            <a:r>
              <a:rPr lang="ru-RU" sz="2000" b="1" dirty="0" err="1">
                <a:solidFill>
                  <a:schemeClr val="tx1"/>
                </a:solidFill>
                <a:latin typeface="Comic Sans MS" pitchFamily="66" charset="0"/>
              </a:rPr>
              <a:t>иммунограммы</a:t>
            </a:r>
            <a:r>
              <a:rPr lang="ru-RU" sz="2000" b="1" dirty="0">
                <a:solidFill>
                  <a:schemeClr val="tx1"/>
                </a:solidFill>
                <a:latin typeface="Comic Sans MS" pitchFamily="66" charset="0"/>
              </a:rPr>
              <a:t>, а не их абсолютное значение (в наибольшей степени это относится к детям в возрасте до 6 лет, у которых показатели </a:t>
            </a:r>
            <a:r>
              <a:rPr lang="ru-RU" sz="2000" b="1" dirty="0" err="1">
                <a:solidFill>
                  <a:schemeClr val="tx1"/>
                </a:solidFill>
                <a:latin typeface="Comic Sans MS" pitchFamily="66" charset="0"/>
              </a:rPr>
              <a:t>иммунограммы</a:t>
            </a:r>
            <a:r>
              <a:rPr lang="ru-RU" sz="2000" b="1" dirty="0">
                <a:solidFill>
                  <a:schemeClr val="tx1"/>
                </a:solidFill>
                <a:latin typeface="Comic Sans MS" pitchFamily="66" charset="0"/>
              </a:rPr>
              <a:t> высоко вариабельны).</a:t>
            </a:r>
          </a:p>
        </p:txBody>
      </p:sp>
      <p:sp>
        <p:nvSpPr>
          <p:cNvPr id="8" name="Овал 7"/>
          <p:cNvSpPr/>
          <p:nvPr/>
        </p:nvSpPr>
        <p:spPr>
          <a:xfrm>
            <a:off x="8407294" y="2276872"/>
            <a:ext cx="446856" cy="4680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5</a:t>
            </a:r>
            <a:endParaRPr lang="ru-RU" b="1" dirty="0"/>
          </a:p>
        </p:txBody>
      </p:sp>
      <p:sp>
        <p:nvSpPr>
          <p:cNvPr id="9" name="Овал 8"/>
          <p:cNvSpPr/>
          <p:nvPr/>
        </p:nvSpPr>
        <p:spPr>
          <a:xfrm>
            <a:off x="8306447" y="4281361"/>
            <a:ext cx="446856" cy="4680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6</a:t>
            </a:r>
          </a:p>
        </p:txBody>
      </p:sp>
      <p:sp>
        <p:nvSpPr>
          <p:cNvPr id="10" name="Овал 9"/>
          <p:cNvSpPr/>
          <p:nvPr/>
        </p:nvSpPr>
        <p:spPr>
          <a:xfrm>
            <a:off x="8416081" y="4970246"/>
            <a:ext cx="446856" cy="4680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08403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276872"/>
            <a:ext cx="403027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</a:t>
            </a:r>
            <a:b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 </a:t>
            </a:r>
            <a:b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ВНИМАНИЕ 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6200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ru-RU" sz="3200" b="1" dirty="0">
                <a:solidFill>
                  <a:srgbClr val="FF0000"/>
                </a:solidFill>
                <a:latin typeface="Comic Sans MS" pitchFamily="66" charset="0"/>
              </a:rPr>
              <a:t>Методики, используемые для оценки иммунного статуса</a:t>
            </a:r>
            <a:br>
              <a:rPr lang="ru-RU" sz="3200" b="1" dirty="0">
                <a:solidFill>
                  <a:srgbClr val="FF0000"/>
                </a:solidFill>
                <a:latin typeface="Comic Sans MS" pitchFamily="66" charset="0"/>
              </a:rPr>
            </a:br>
            <a:endParaRPr lang="ru-RU" sz="32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" name="Picture 4" descr="Implak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1196752"/>
            <a:ext cx="3402012" cy="4964113"/>
          </a:xfrm>
          <a:prstGeom prst="rect">
            <a:avLst/>
          </a:prstGeom>
          <a:noFill/>
        </p:spPr>
      </p:pic>
      <p:sp>
        <p:nvSpPr>
          <p:cNvPr id="6" name="Скругленная прямоугольная выноска 5"/>
          <p:cNvSpPr/>
          <p:nvPr/>
        </p:nvSpPr>
        <p:spPr>
          <a:xfrm>
            <a:off x="4283968" y="1191296"/>
            <a:ext cx="4608512" cy="2741760"/>
          </a:xfrm>
          <a:prstGeom prst="wedgeRoundRectCallout">
            <a:avLst>
              <a:gd name="adj1" fmla="val -60241"/>
              <a:gd name="adj2" fmla="val -1905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Основой клинической иммунологии является оценка иммунного статуса человека, т. е. определение количественных показателей и функциональной активности иммунной системы, как в норме, так и при патологии.</a:t>
            </a:r>
          </a:p>
          <a:p>
            <a:endParaRPr lang="ru-RU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49080"/>
            <a:ext cx="3476625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758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Тесты первого уровня 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просты</a:t>
            </a:r>
            <a:r>
              <a:rPr lang="ru-RU" sz="2400" b="1" dirty="0">
                <a:latin typeface="Comic Sans MS" pitchFamily="66" charset="0"/>
              </a:rPr>
              <a:t>, немногочисленны, экономически доступны любому лечебному учреждению и включают следующие:</a:t>
            </a:r>
            <a:br>
              <a:rPr lang="ru-RU" sz="2400" b="1" dirty="0">
                <a:latin typeface="Comic Sans MS" pitchFamily="66" charset="0"/>
              </a:rPr>
            </a:b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395536" y="2304728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ru-RU" sz="2400" b="1" dirty="0">
                <a:solidFill>
                  <a:schemeClr val="tx2"/>
                </a:solidFill>
                <a:latin typeface="Comic Sans MS" pitchFamily="66" charset="0"/>
              </a:rPr>
              <a:t>определение формулы крови (микроскопия на мазке и подсчет клеток в камере Горяева) и общеклинический анализ крови;</a:t>
            </a:r>
          </a:p>
          <a:p>
            <a:pPr lvl="0"/>
            <a:r>
              <a:rPr lang="ru-RU" sz="2400" b="1" dirty="0">
                <a:solidFill>
                  <a:schemeClr val="tx2"/>
                </a:solidFill>
                <a:latin typeface="Comic Sans MS" pitchFamily="66" charset="0"/>
              </a:rPr>
              <a:t>определение количества Т‑ и В‑лимфоцитов в крови;</a:t>
            </a:r>
          </a:p>
          <a:p>
            <a:pPr lvl="0"/>
            <a:r>
              <a:rPr lang="ru-RU" sz="2400" b="1" dirty="0">
                <a:solidFill>
                  <a:schemeClr val="tx2"/>
                </a:solidFill>
                <a:latin typeface="Comic Sans MS" pitchFamily="66" charset="0"/>
              </a:rPr>
              <a:t>определение содержания иммуноглобулинов классов M, G и A в сыворотке крови;</a:t>
            </a:r>
          </a:p>
          <a:p>
            <a:pPr lvl="0"/>
            <a:r>
              <a:rPr lang="ru-RU" sz="2400" b="1" dirty="0">
                <a:solidFill>
                  <a:schemeClr val="tx2"/>
                </a:solidFill>
                <a:latin typeface="Comic Sans MS" pitchFamily="66" charset="0"/>
              </a:rPr>
              <a:t>в связи с появлением такого нового заболевания как СПИД, к тестам первого уровня следует добавить анализ на ВИЧ-инфекцию.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608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AutoShape 3"/>
          <p:cNvSpPr>
            <a:spLocks noChangeArrowheads="1"/>
          </p:cNvSpPr>
          <p:nvPr/>
        </p:nvSpPr>
        <p:spPr bwMode="auto">
          <a:xfrm>
            <a:off x="3332242" y="1917675"/>
            <a:ext cx="2736850" cy="2376488"/>
          </a:xfrm>
          <a:custGeom>
            <a:avLst/>
            <a:gdLst>
              <a:gd name="G0" fmla="+- 5400 0 0"/>
              <a:gd name="G1" fmla="+- 8100 0 0"/>
              <a:gd name="G2" fmla="+- 2700 0 0"/>
              <a:gd name="G3" fmla="+- 9450 0 0"/>
              <a:gd name="G4" fmla="+- 21600 0 8100"/>
              <a:gd name="G5" fmla="+- 21600 0 9450"/>
              <a:gd name="G6" fmla="+- 5400 21600 0"/>
              <a:gd name="G7" fmla="*/ G6 1 2"/>
              <a:gd name="G8" fmla="+- 21600 0 5400"/>
              <a:gd name="G9" fmla="+- 21600 0 2700"/>
              <a:gd name="T0" fmla="*/ G0 w 21600"/>
              <a:gd name="T1" fmla="*/ G0 h 21600"/>
              <a:gd name="T2" fmla="*/ G8 w 21600"/>
              <a:gd name="T3" fmla="*/ G8 h 21600"/>
            </a:gdLst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T0" t="T1" r="T2" b="T3"/>
            <a:pathLst>
              <a:path w="21600" h="21600">
                <a:moveTo>
                  <a:pt x="5400" y="5400"/>
                </a:moveTo>
                <a:lnTo>
                  <a:pt x="9450" y="5400"/>
                </a:lnTo>
                <a:lnTo>
                  <a:pt x="9450" y="2700"/>
                </a:lnTo>
                <a:lnTo>
                  <a:pt x="8100" y="2700"/>
                </a:lnTo>
                <a:lnTo>
                  <a:pt x="10800" y="0"/>
                </a:lnTo>
                <a:lnTo>
                  <a:pt x="13500" y="2700"/>
                </a:lnTo>
                <a:lnTo>
                  <a:pt x="12150" y="2700"/>
                </a:lnTo>
                <a:lnTo>
                  <a:pt x="12150" y="5400"/>
                </a:lnTo>
                <a:lnTo>
                  <a:pt x="16200" y="5400"/>
                </a:lnTo>
                <a:lnTo>
                  <a:pt x="16200" y="9450"/>
                </a:lnTo>
                <a:lnTo>
                  <a:pt x="18900" y="9450"/>
                </a:lnTo>
                <a:lnTo>
                  <a:pt x="18900" y="8100"/>
                </a:lnTo>
                <a:lnTo>
                  <a:pt x="21600" y="10800"/>
                </a:lnTo>
                <a:lnTo>
                  <a:pt x="18900" y="13500"/>
                </a:lnTo>
                <a:lnTo>
                  <a:pt x="18900" y="12150"/>
                </a:lnTo>
                <a:lnTo>
                  <a:pt x="16200" y="12150"/>
                </a:lnTo>
                <a:lnTo>
                  <a:pt x="16200" y="16200"/>
                </a:lnTo>
                <a:lnTo>
                  <a:pt x="12150" y="16200"/>
                </a:lnTo>
                <a:lnTo>
                  <a:pt x="12150" y="18900"/>
                </a:lnTo>
                <a:lnTo>
                  <a:pt x="13500" y="18900"/>
                </a:lnTo>
                <a:lnTo>
                  <a:pt x="10800" y="21600"/>
                </a:lnTo>
                <a:lnTo>
                  <a:pt x="8100" y="18900"/>
                </a:lnTo>
                <a:lnTo>
                  <a:pt x="9450" y="18900"/>
                </a:lnTo>
                <a:lnTo>
                  <a:pt x="9450" y="16200"/>
                </a:lnTo>
                <a:lnTo>
                  <a:pt x="5400" y="16200"/>
                </a:lnTo>
                <a:lnTo>
                  <a:pt x="5400" y="12150"/>
                </a:lnTo>
                <a:lnTo>
                  <a:pt x="2700" y="12150"/>
                </a:lnTo>
                <a:lnTo>
                  <a:pt x="2700" y="13500"/>
                </a:lnTo>
                <a:lnTo>
                  <a:pt x="0" y="10800"/>
                </a:lnTo>
                <a:lnTo>
                  <a:pt x="2700" y="8100"/>
                </a:lnTo>
                <a:lnTo>
                  <a:pt x="2700" y="9450"/>
                </a:lnTo>
                <a:lnTo>
                  <a:pt x="5400" y="945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Comic Sans MS" pitchFamily="66" charset="0"/>
              </a:rPr>
              <a:t>Тесты </a:t>
            </a:r>
            <a:endParaRPr lang="ru-RU" b="1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algn="ctr"/>
            <a:r>
              <a:rPr lang="ru-RU" b="1" dirty="0" smtClean="0">
                <a:solidFill>
                  <a:srgbClr val="000000"/>
                </a:solidFill>
                <a:latin typeface="Comic Sans MS" pitchFamily="66" charset="0"/>
              </a:rPr>
              <a:t>1 </a:t>
            </a:r>
            <a:r>
              <a:rPr lang="ru-RU" b="1" dirty="0">
                <a:solidFill>
                  <a:srgbClr val="000000"/>
                </a:solidFill>
                <a:latin typeface="Comic Sans MS" pitchFamily="66" charset="0"/>
              </a:rPr>
              <a:t>уровня</a:t>
            </a:r>
          </a:p>
        </p:txBody>
      </p:sp>
      <p:sp>
        <p:nvSpPr>
          <p:cNvPr id="62468" name="AutoShape 4"/>
          <p:cNvSpPr>
            <a:spLocks noChangeArrowheads="1"/>
          </p:cNvSpPr>
          <p:nvPr/>
        </p:nvSpPr>
        <p:spPr bwMode="auto">
          <a:xfrm>
            <a:off x="560467" y="2204864"/>
            <a:ext cx="2771775" cy="2592388"/>
          </a:xfrm>
          <a:prstGeom prst="wedgeRoundRectCallout">
            <a:avLst>
              <a:gd name="adj1" fmla="val -43759"/>
              <a:gd name="adj2" fmla="val 2446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omic Sans MS" pitchFamily="66" charset="0"/>
              </a:rPr>
              <a:t>определение формулы крови (микроскопия на мазке и подсчет клеток в камере Горяева) и общеклинический анализ крови </a:t>
            </a:r>
          </a:p>
        </p:txBody>
      </p:sp>
      <p:sp>
        <p:nvSpPr>
          <p:cNvPr id="62469" name="AutoShape 5"/>
          <p:cNvSpPr>
            <a:spLocks noChangeArrowheads="1"/>
          </p:cNvSpPr>
          <p:nvPr/>
        </p:nvSpPr>
        <p:spPr bwMode="auto">
          <a:xfrm>
            <a:off x="3079829" y="4797252"/>
            <a:ext cx="3241675" cy="1150937"/>
          </a:xfrm>
          <a:prstGeom prst="wedgeRoundRectCallout">
            <a:avLst>
              <a:gd name="adj1" fmla="val -36778"/>
              <a:gd name="adj2" fmla="val 4903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omic Sans MS" pitchFamily="66" charset="0"/>
              </a:rPr>
              <a:t>определение количества Т‑ и В‑лимфоцитов в крови </a:t>
            </a:r>
          </a:p>
        </p:txBody>
      </p:sp>
      <p:sp>
        <p:nvSpPr>
          <p:cNvPr id="62470" name="AutoShape 6"/>
          <p:cNvSpPr>
            <a:spLocks noChangeArrowheads="1"/>
          </p:cNvSpPr>
          <p:nvPr/>
        </p:nvSpPr>
        <p:spPr bwMode="auto">
          <a:xfrm>
            <a:off x="2555875" y="620688"/>
            <a:ext cx="3816350" cy="1296987"/>
          </a:xfrm>
          <a:prstGeom prst="wedgeRoundRectCallout">
            <a:avLst>
              <a:gd name="adj1" fmla="val -43343"/>
              <a:gd name="adj2" fmla="val 44616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/>
            <a:r>
              <a:rPr lang="ru-RU" b="1" dirty="0">
                <a:solidFill>
                  <a:schemeClr val="bg1"/>
                </a:solidFill>
                <a:latin typeface="Comic Sans MS" pitchFamily="66" charset="0"/>
              </a:rPr>
              <a:t>определение содержания иммуноглобулинов классов M, G и A в сыворотке крови;</a:t>
            </a:r>
          </a:p>
        </p:txBody>
      </p:sp>
      <p:sp>
        <p:nvSpPr>
          <p:cNvPr id="62471" name="AutoShape 7"/>
          <p:cNvSpPr>
            <a:spLocks noChangeArrowheads="1"/>
          </p:cNvSpPr>
          <p:nvPr/>
        </p:nvSpPr>
        <p:spPr bwMode="auto">
          <a:xfrm>
            <a:off x="6084888" y="2492375"/>
            <a:ext cx="3059112" cy="2592388"/>
          </a:xfrm>
          <a:prstGeom prst="wedgeRoundRectCallout">
            <a:avLst>
              <a:gd name="adj1" fmla="val -34949"/>
              <a:gd name="adj2" fmla="val 48593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/>
            <a:r>
              <a:rPr lang="ru-RU" b="1" dirty="0">
                <a:solidFill>
                  <a:schemeClr val="bg1"/>
                </a:solidFill>
                <a:latin typeface="Comic Sans MS" pitchFamily="66" charset="0"/>
              </a:rPr>
              <a:t>в связи с появлением такого нового заболевания как СПИД, к тестам первого уровня следует добавить анализ на ВИЧ-инфекцию.</a:t>
            </a:r>
          </a:p>
        </p:txBody>
      </p:sp>
    </p:spTree>
    <p:extLst>
      <p:ext uri="{BB962C8B-B14F-4D97-AF65-F5344CB8AC3E}">
        <p14:creationId xmlns:p14="http://schemas.microsoft.com/office/powerpoint/2010/main" val="221035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460432" cy="72008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Comic Sans MS" pitchFamily="66" charset="0"/>
              </a:rPr>
              <a:t>Тесты второго уровня </a:t>
            </a:r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- </a:t>
            </a:r>
            <a:r>
              <a:rPr lang="ru-RU" sz="1800" b="1" dirty="0" smtClean="0">
                <a:solidFill>
                  <a:srgbClr val="0070C0"/>
                </a:solidFill>
                <a:latin typeface="Comic Sans MS" pitchFamily="66" charset="0"/>
              </a:rPr>
              <a:t>это </a:t>
            </a:r>
            <a:r>
              <a:rPr lang="ru-RU" sz="1800" b="1" dirty="0">
                <a:solidFill>
                  <a:srgbClr val="0070C0"/>
                </a:solidFill>
                <a:latin typeface="Comic Sans MS" pitchFamily="66" charset="0"/>
              </a:rPr>
              <a:t>более детальное и углубленное исследование различных параметров:</a:t>
            </a:r>
            <a:br>
              <a:rPr lang="ru-RU" sz="1800" b="1" dirty="0">
                <a:solidFill>
                  <a:srgbClr val="0070C0"/>
                </a:solidFill>
                <a:latin typeface="Comic Sans MS" pitchFamily="66" charset="0"/>
              </a:rPr>
            </a:br>
            <a:endParaRPr lang="ru-RU" sz="18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328592"/>
          </a:xfrm>
        </p:spPr>
        <p:txBody>
          <a:bodyPr>
            <a:noAutofit/>
          </a:bodyPr>
          <a:lstStyle/>
          <a:p>
            <a:pPr lvl="0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мембранных маркёров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субпопуляций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лимфоцитов и лейкоцитов;</a:t>
            </a:r>
          </a:p>
          <a:p>
            <a:pPr lvl="0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пролиферативных свойств лимфоцитов в культурах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in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vitro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с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митогенами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;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pPr lvl="0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продукции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цитокинов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в культуре клеток из периферической крови,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пунктата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костного мозга или иного биологического материала;</a:t>
            </a:r>
          </a:p>
          <a:p>
            <a:pPr lvl="0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активность катаболических ферментов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(МПО,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NO-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синтазы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, каталазы и др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.)</a:t>
            </a:r>
          </a:p>
          <a:p>
            <a:pPr lvl="0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функции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расщепления в фагоцитах поглощенного материала;</a:t>
            </a:r>
          </a:p>
          <a:p>
            <a:pPr lvl="0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продукции биологически активных веществ эозинофилов (ECP-эозинофильного катионного протеина и др.), тучных клеток (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триптаза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, гистамин) в крови, мокроте или смывах со слизистых оболочек;</a:t>
            </a:r>
          </a:p>
          <a:p>
            <a:pPr lvl="0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белков острой фазы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и белков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системы комплемента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;</a:t>
            </a:r>
          </a:p>
          <a:p>
            <a:pPr lvl="0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п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ри аллергии –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анализ общего и аллерген-специфических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IgE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;</a:t>
            </a:r>
          </a:p>
          <a:p>
            <a:pPr lvl="0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анализ на наличие </a:t>
            </a:r>
            <a:r>
              <a:rPr lang="ru-RU" sz="1600" b="1" dirty="0" err="1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аутоантител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;</a:t>
            </a:r>
          </a:p>
          <a:p>
            <a:pPr lvl="0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кожные пробы с антигенами на гиперчувствительность немедленного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типа (ГНТ)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при </a:t>
            </a:r>
            <a:r>
              <a:rPr lang="ru-RU" sz="1600" b="1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аллергодиагностике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;</a:t>
            </a:r>
          </a:p>
          <a:p>
            <a:pPr lvl="0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кожные пробы замедленного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типа (ГЗТ)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на широко распространённые или вакцинные микробные антигены (стрептококковый, столбнячный, дифтерийный, туберкулин и т. п.).</a:t>
            </a:r>
          </a:p>
          <a:p>
            <a:pPr lvl="0"/>
            <a:endParaRPr lang="ru-RU" sz="16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10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3568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Comic Sans MS" pitchFamily="66" charset="0"/>
              </a:rPr>
              <a:t> 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Классификация </a:t>
            </a: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методов оценки иммунного 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статуса </a:t>
            </a:r>
            <a:r>
              <a:rPr lang="ru-RU" sz="2000" b="1" dirty="0" smtClean="0">
                <a:latin typeface="Comic Sans MS" pitchFamily="66" charset="0"/>
              </a:rPr>
              <a:t>(</a:t>
            </a:r>
            <a:r>
              <a:rPr lang="ru-RU" sz="2000" b="1" dirty="0" err="1" smtClean="0">
                <a:latin typeface="Comic Sans MS" pitchFamily="66" charset="0"/>
              </a:rPr>
              <a:t>С.А.Кетлинский</a:t>
            </a:r>
            <a:r>
              <a:rPr lang="ru-RU" sz="2000" b="1" dirty="0" smtClean="0">
                <a:latin typeface="Comic Sans MS" pitchFamily="66" charset="0"/>
              </a:rPr>
              <a:t> и </a:t>
            </a:r>
            <a:r>
              <a:rPr lang="ru-RU" sz="2000" b="1" dirty="0" err="1" smtClean="0">
                <a:latin typeface="Comic Sans MS" pitchFamily="66" charset="0"/>
              </a:rPr>
              <a:t>Н.М.Калинина</a:t>
            </a:r>
            <a:r>
              <a:rPr lang="ru-RU" sz="2000" b="1" dirty="0" smtClean="0">
                <a:latin typeface="Comic Sans MS" pitchFamily="66" charset="0"/>
              </a:rPr>
              <a:t> (1998)</a:t>
            </a:r>
            <a:br>
              <a:rPr lang="ru-RU" sz="2000" b="1" dirty="0" smtClean="0">
                <a:latin typeface="Comic Sans MS" pitchFamily="66" charset="0"/>
              </a:rPr>
            </a:b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</a:br>
            <a:endParaRPr lang="ru-RU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1475656" y="1124744"/>
            <a:ext cx="5688632" cy="576064"/>
          </a:xfrm>
          <a:prstGeom prst="wedgeRoundRectCallout">
            <a:avLst>
              <a:gd name="adj1" fmla="val -20833"/>
              <a:gd name="adj2" fmla="val 4908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Comic Sans MS" pitchFamily="66" charset="0"/>
              </a:rPr>
              <a:t>Методы иммунодиагностики</a:t>
            </a:r>
            <a:endParaRPr lang="ru-RU" sz="2400" b="1" dirty="0">
              <a:latin typeface="Comic Sans MS" pitchFamily="66" charset="0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107504" y="2204864"/>
            <a:ext cx="3024336" cy="504056"/>
          </a:xfrm>
          <a:prstGeom prst="wedgeRoundRectCallout">
            <a:avLst>
              <a:gd name="adj1" fmla="val 20474"/>
              <a:gd name="adj2" fmla="val -14956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latin typeface="Comic Sans MS" pitchFamily="66" charset="0"/>
              </a:rPr>
              <a:t>скриннинговые</a:t>
            </a:r>
            <a:endParaRPr lang="ru-RU" sz="2000" b="1" dirty="0">
              <a:latin typeface="Comic Sans MS" pitchFamily="66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5292080" y="2194195"/>
            <a:ext cx="3024336" cy="504056"/>
          </a:xfrm>
          <a:prstGeom prst="wedgeRoundRectCallout">
            <a:avLst>
              <a:gd name="adj1" fmla="val -25943"/>
              <a:gd name="adj2" fmla="val -13934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omic Sans MS" pitchFamily="66" charset="0"/>
              </a:rPr>
              <a:t>уточняющие</a:t>
            </a:r>
            <a:endParaRPr lang="ru-RU" sz="2000" b="1" dirty="0">
              <a:latin typeface="Comic Sans MS" pitchFamily="66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107504" y="3616198"/>
            <a:ext cx="3384376" cy="1440160"/>
          </a:xfrm>
          <a:prstGeom prst="wedgeRoundRectCallout">
            <a:avLst>
              <a:gd name="adj1" fmla="val -19311"/>
              <a:gd name="adj2" fmla="val -1114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Comic Sans MS" pitchFamily="66" charset="0"/>
              </a:rPr>
              <a:t>д</a:t>
            </a:r>
            <a:r>
              <a:rPr lang="ru-RU" b="1" dirty="0" smtClean="0">
                <a:latin typeface="Comic Sans MS" pitchFamily="66" charset="0"/>
              </a:rPr>
              <a:t>ля фиксирования нарушений в ИС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3851920" y="3616198"/>
            <a:ext cx="5112568" cy="1856526"/>
          </a:xfrm>
          <a:prstGeom prst="wedgeRoundRectCallout">
            <a:avLst>
              <a:gd name="adj1" fmla="val 839"/>
              <a:gd name="adj2" fmla="val -1004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latin typeface="Comic Sans MS" pitchFamily="66" charset="0"/>
              </a:rPr>
              <a:t>для установления механизмов, задействованных в их реализации с целью дальнейшей </a:t>
            </a:r>
            <a:r>
              <a:rPr lang="ru-RU" b="1" dirty="0" err="1" smtClean="0">
                <a:latin typeface="Comic Sans MS" pitchFamily="66" charset="0"/>
              </a:rPr>
              <a:t>иммунокоррекции</a:t>
            </a:r>
            <a:endParaRPr lang="ru-RU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51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5544616" cy="11430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Иммунологическое обследование проводится натощак. 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Одновременно </a:t>
            </a:r>
            <a:r>
              <a:rPr lang="ru-RU" sz="2400" b="1" dirty="0">
                <a:solidFill>
                  <a:srgbClr val="FF0000"/>
                </a:solidFill>
                <a:latin typeface="Comic Sans MS" pitchFamily="66" charset="0"/>
              </a:rPr>
              <a:t>необходимо сделать клинический анализ 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крови </a:t>
            </a:r>
            <a:r>
              <a:rPr lang="ru-RU" sz="2000" b="1" dirty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Comic Sans MS" pitchFamily="66" charset="0"/>
              </a:rPr>
            </a:br>
            <a:endParaRPr lang="ru-RU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680520"/>
          </a:xfrm>
        </p:spPr>
        <p:txBody>
          <a:bodyPr>
            <a:normAutofit fontScale="92500" lnSpcReduction="20000"/>
          </a:bodyPr>
          <a:lstStyle/>
          <a:p>
            <a:r>
              <a:rPr lang="ru-RU" sz="2600" b="1" dirty="0" err="1" smtClean="0">
                <a:solidFill>
                  <a:srgbClr val="0070C0"/>
                </a:solidFill>
                <a:latin typeface="Comic Sans MS" pitchFamily="66" charset="0"/>
              </a:rPr>
              <a:t>Иммуноанализы</a:t>
            </a:r>
            <a:r>
              <a:rPr lang="ru-RU" sz="2600" b="1" dirty="0" smtClean="0">
                <a:solidFill>
                  <a:srgbClr val="0070C0"/>
                </a:solidFill>
                <a:latin typeface="Comic Sans MS" pitchFamily="66" charset="0"/>
              </a:rPr>
              <a:t>:</a:t>
            </a:r>
          </a:p>
          <a:p>
            <a:r>
              <a:rPr lang="ru-RU" sz="2600" b="1" dirty="0" smtClean="0">
                <a:latin typeface="Comic Sans MS" pitchFamily="66" charset="0"/>
              </a:rPr>
              <a:t>методы </a:t>
            </a:r>
            <a:r>
              <a:rPr lang="ru-RU" sz="2600" b="1" dirty="0">
                <a:latin typeface="Comic Sans MS" pitchFamily="66" charset="0"/>
              </a:rPr>
              <a:t>качественного и количественного определения растворимых веществ, в основе которых лежит взаимодействие антигена с антителом (т. е. иммунологическое распознавание), которое детектируется (</a:t>
            </a:r>
            <a:r>
              <a:rPr lang="ru-RU" sz="2600" b="1" dirty="0" err="1">
                <a:latin typeface="Comic Sans MS" pitchFamily="66" charset="0"/>
              </a:rPr>
              <a:t>визуализуется</a:t>
            </a:r>
            <a:r>
              <a:rPr lang="ru-RU" sz="2600" b="1" dirty="0">
                <a:latin typeface="Comic Sans MS" pitchFamily="66" charset="0"/>
              </a:rPr>
              <a:t>) с помощью специальной метки, заранее конъюгированной либо с антителом, либо с антигеном. </a:t>
            </a:r>
            <a:endParaRPr lang="ru-RU" sz="2600" b="1" dirty="0" smtClean="0">
              <a:latin typeface="Comic Sans MS" pitchFamily="66" charset="0"/>
            </a:endParaRPr>
          </a:p>
          <a:p>
            <a:r>
              <a:rPr lang="ru-RU" sz="2600" b="1" dirty="0" smtClean="0">
                <a:latin typeface="Comic Sans MS" pitchFamily="66" charset="0"/>
              </a:rPr>
              <a:t>В </a:t>
            </a:r>
            <a:r>
              <a:rPr lang="ru-RU" sz="2600" b="1" dirty="0">
                <a:latin typeface="Comic Sans MS" pitchFamily="66" charset="0"/>
              </a:rPr>
              <a:t>качестве меток используют вещества, которые при определенных условиях может видеть либо тот или иной прибор, либо глаз человека</a:t>
            </a:r>
            <a:r>
              <a:rPr lang="ru-RU" sz="2600" b="1" dirty="0" smtClean="0">
                <a:latin typeface="Comic Sans MS" pitchFamily="66" charset="0"/>
              </a:rPr>
              <a:t>.</a:t>
            </a:r>
          </a:p>
          <a:p>
            <a:r>
              <a:rPr lang="ru-RU" sz="2600" b="1" dirty="0" smtClean="0">
                <a:latin typeface="Comic Sans MS" pitchFamily="66" charset="0"/>
              </a:rPr>
              <a:t> </a:t>
            </a:r>
            <a:r>
              <a:rPr lang="ru-RU" sz="2600" b="1" dirty="0">
                <a:latin typeface="Comic Sans MS" pitchFamily="66" charset="0"/>
              </a:rPr>
              <a:t>Приборы могут не только увидеть, но и измерить количество метки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4" descr="Расшифровка общего клинического анализа крови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88640"/>
            <a:ext cx="2870951" cy="1736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273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1989</Words>
  <Application>Microsoft Office PowerPoint</Application>
  <PresentationFormat>Экран (4:3)</PresentationFormat>
  <Paragraphs>276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Методы исследования иммунного статуса и принципы его оценки (тесты 1 и 2 уровня). Принципы интерпретации полученных данных. </vt:lpstr>
      <vt:lpstr>Презентация PowerPoint</vt:lpstr>
      <vt:lpstr>Презентация PowerPoint</vt:lpstr>
      <vt:lpstr>Методики, используемые для оценки иммунного статуса </vt:lpstr>
      <vt:lpstr>Тесты первого уровня  просты, немногочисленны, экономически доступны любому лечебному учреждению и включают следующие: </vt:lpstr>
      <vt:lpstr>Презентация PowerPoint</vt:lpstr>
      <vt:lpstr>Тесты второго уровня - это более детальное и углубленное исследование различных параметров: </vt:lpstr>
      <vt:lpstr>  Классификация методов оценки иммунного статуса (С.А.Кетлинский и Н.М.Калинина (1998)  </vt:lpstr>
      <vt:lpstr>Иммунологическое обследование проводится натощак.  Одновременно необходимо сделать клинический анализ крови  </vt:lpstr>
      <vt:lpstr>Презентация PowerPoint</vt:lpstr>
      <vt:lpstr>Качественные и количественные методы определения IgA, IgG и IgM.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Другие методы иммунодиагностики</vt:lpstr>
      <vt:lpstr>Презентация PowerPoint</vt:lpstr>
      <vt:lpstr>Презентация PowerPoint</vt:lpstr>
      <vt:lpstr>Презентация PowerPoint</vt:lpstr>
      <vt:lpstr>Идентификация лимфоидных и нелимфоидных клеток </vt:lpstr>
      <vt:lpstr> Дифференцировочные антигены (CD-маркёры) лимфоцитов человека </vt:lpstr>
      <vt:lpstr>Презентация PowerPoint</vt:lpstr>
      <vt:lpstr>Презентация PowerPoint</vt:lpstr>
      <vt:lpstr>Презентация PowerPoint</vt:lpstr>
      <vt:lpstr>Нормативные значения иммунограммы у взрослых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Методы исследования иммунного статуса и принципы его оценки (тесты 1 и 2 уровня). Принципы интерпретации полученных данных. Физиологические и возрастные особенности иммунитета.</dc:title>
  <dc:creator>Admin</dc:creator>
  <cp:lastModifiedBy>komacrazyzaq@gmail.com</cp:lastModifiedBy>
  <cp:revision>39</cp:revision>
  <dcterms:created xsi:type="dcterms:W3CDTF">2013-07-20T10:12:38Z</dcterms:created>
  <dcterms:modified xsi:type="dcterms:W3CDTF">2020-01-06T07:27:40Z</dcterms:modified>
</cp:coreProperties>
</file>