
<file path=[Content_Types].xml><?xml version="1.0" encoding="utf-8"?>
<Types xmlns="http://schemas.openxmlformats.org/package/2006/content-types">
  <Default Extension="png" ContentType="image/png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325" r:id="rId3"/>
    <p:sldId id="360" r:id="rId4"/>
    <p:sldId id="363" r:id="rId5"/>
    <p:sldId id="400" r:id="rId6"/>
    <p:sldId id="402" r:id="rId7"/>
    <p:sldId id="391" r:id="rId8"/>
    <p:sldId id="368" r:id="rId9"/>
    <p:sldId id="389" r:id="rId10"/>
    <p:sldId id="369" r:id="rId11"/>
    <p:sldId id="405" r:id="rId12"/>
    <p:sldId id="406" r:id="rId13"/>
    <p:sldId id="417" r:id="rId14"/>
    <p:sldId id="394" r:id="rId15"/>
    <p:sldId id="422" r:id="rId16"/>
    <p:sldId id="273" r:id="rId17"/>
    <p:sldId id="404" r:id="rId18"/>
    <p:sldId id="407" r:id="rId19"/>
    <p:sldId id="419" r:id="rId20"/>
    <p:sldId id="408" r:id="rId21"/>
    <p:sldId id="409" r:id="rId22"/>
    <p:sldId id="410" r:id="rId23"/>
    <p:sldId id="411" r:id="rId24"/>
    <p:sldId id="412" r:id="rId25"/>
    <p:sldId id="413" r:id="rId26"/>
    <p:sldId id="416" r:id="rId27"/>
    <p:sldId id="418" r:id="rId28"/>
    <p:sldId id="338" r:id="rId29"/>
    <p:sldId id="392" r:id="rId30"/>
    <p:sldId id="395" r:id="rId31"/>
    <p:sldId id="396" r:id="rId32"/>
    <p:sldId id="316" r:id="rId33"/>
    <p:sldId id="320" r:id="rId34"/>
    <p:sldId id="370" r:id="rId35"/>
    <p:sldId id="373" r:id="rId36"/>
    <p:sldId id="293" r:id="rId37"/>
    <p:sldId id="374" r:id="rId38"/>
    <p:sldId id="366" r:id="rId39"/>
    <p:sldId id="375" r:id="rId40"/>
    <p:sldId id="387" r:id="rId41"/>
    <p:sldId id="376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06" r:id="rId52"/>
    <p:sldId id="398" r:id="rId53"/>
    <p:sldId id="321" r:id="rId54"/>
    <p:sldId id="421" r:id="rId55"/>
    <p:sldId id="318" r:id="rId56"/>
    <p:sldId id="319" r:id="rId57"/>
    <p:sldId id="420" r:id="rId58"/>
    <p:sldId id="313" r:id="rId59"/>
    <p:sldId id="314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5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4" autoAdjust="0"/>
    <p:restoredTop sz="82151" autoAdjust="0"/>
  </p:normalViewPr>
  <p:slideViewPr>
    <p:cSldViewPr>
      <p:cViewPr varScale="1">
        <p:scale>
          <a:sx n="95" d="100"/>
          <a:sy n="95" d="100"/>
        </p:scale>
        <p:origin x="-2082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32305336832897"/>
          <c:y val="7.5044944891343834E-2"/>
          <c:w val="0.79664413823272151"/>
          <c:h val="0.50611987643300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-1.3888888888888913E-3"/>
                  <c:y val="6.75103631065257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Институт Стоматологии</c:v>
                </c:pt>
                <c:pt idx="1">
                  <c:v>Медицинская кибернетика</c:v>
                </c:pt>
                <c:pt idx="2">
                  <c:v>Отделение иностранных обучающихся</c:v>
                </c:pt>
                <c:pt idx="3">
                  <c:v>Педиатрический факультет</c:v>
                </c:pt>
                <c:pt idx="4">
                  <c:v>Социальная работа</c:v>
                </c:pt>
                <c:pt idx="5">
                  <c:v>Лечебный факультет</c:v>
                </c:pt>
                <c:pt idx="6">
                  <c:v>Клиническая психология</c:v>
                </c:pt>
                <c:pt idx="7">
                  <c:v>Фармацевтический факультет</c:v>
                </c:pt>
                <c:pt idx="8">
                  <c:v>ФФМО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</c:v>
                </c:pt>
                <c:pt idx="1">
                  <c:v>5</c:v>
                </c:pt>
                <c:pt idx="2">
                  <c:v>8</c:v>
                </c:pt>
                <c:pt idx="3">
                  <c:v>9</c:v>
                </c:pt>
                <c:pt idx="4">
                  <c:v>12</c:v>
                </c:pt>
                <c:pt idx="5">
                  <c:v>12</c:v>
                </c:pt>
                <c:pt idx="6">
                  <c:v>16</c:v>
                </c:pt>
                <c:pt idx="7">
                  <c:v>22</c:v>
                </c:pt>
                <c:pt idx="8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4"/>
              <c:layout>
                <c:manualLayout>
                  <c:x val="1.5449438202247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49438202247191E-2"/>
                  <c:y val="6.87482158845549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0224719101123594E-3"/>
                  <c:y val="-2.29160719615191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617977528089887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2640338848093529E-2"/>
                  <c:y val="-2.5207679157670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Институт Стоматологии</c:v>
                </c:pt>
                <c:pt idx="1">
                  <c:v>Медицинская кибернетика</c:v>
                </c:pt>
                <c:pt idx="2">
                  <c:v>Отделение иностранных обучающихся</c:v>
                </c:pt>
                <c:pt idx="3">
                  <c:v>Педиатрический факультет</c:v>
                </c:pt>
                <c:pt idx="4">
                  <c:v>Социальная работа</c:v>
                </c:pt>
                <c:pt idx="5">
                  <c:v>Лечебный факультет</c:v>
                </c:pt>
                <c:pt idx="6">
                  <c:v>Клиническая психология</c:v>
                </c:pt>
                <c:pt idx="7">
                  <c:v>Фармацевтический факультет</c:v>
                </c:pt>
                <c:pt idx="8">
                  <c:v>ФФМО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5</c:v>
                </c:pt>
                <c:pt idx="1">
                  <c:v>1</c:v>
                </c:pt>
                <c:pt idx="2">
                  <c:v>2</c:v>
                </c:pt>
                <c:pt idx="3">
                  <c:v>9</c:v>
                </c:pt>
                <c:pt idx="4">
                  <c:v>12</c:v>
                </c:pt>
                <c:pt idx="5">
                  <c:v>10</c:v>
                </c:pt>
                <c:pt idx="6">
                  <c:v>5</c:v>
                </c:pt>
                <c:pt idx="7">
                  <c:v>8</c:v>
                </c:pt>
                <c:pt idx="8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376960"/>
        <c:axId val="45204608"/>
      </c:barChart>
      <c:catAx>
        <c:axId val="8637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204608"/>
        <c:crosses val="autoZero"/>
        <c:auto val="1"/>
        <c:lblAlgn val="ctr"/>
        <c:lblOffset val="100"/>
        <c:noMultiLvlLbl val="0"/>
      </c:catAx>
      <c:valAx>
        <c:axId val="45204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376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398257099884965"/>
          <c:y val="0.80409068124249139"/>
          <c:w val="0.12830609130319384"/>
          <c:h val="0.127139810774595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44E96-80A5-429E-BD4D-FB9DD8F583AD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94DEF-77C8-49B1-B91C-B99DB23B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35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9734C1-8FE7-4683-9978-4BC48A1B9343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Красный цвет -100%, сиреневый (в скобках) нет долгов в "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297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Yt</a:t>
            </a:r>
            <a:r>
              <a:rPr lang="en-US" dirty="0" smtClean="0"/>
              <a:t> </a:t>
            </a:r>
            <a:r>
              <a:rPr lang="en-US" smtClean="0"/>
              <a:t>ghfdbkf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88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Разработан модуль «электронный чек-лист», в который внесены чек-листы практических навыков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3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5 шагов работы в модуле</a:t>
            </a:r>
          </a:p>
          <a:p>
            <a:r>
              <a:rPr lang="ru-RU" dirty="0" smtClean="0"/>
              <a:t>1</a:t>
            </a:r>
            <a:r>
              <a:rPr lang="ru-RU" baseline="0" dirty="0" smtClean="0"/>
              <a:t> шаг-внесение данных для оформления документов на практику</a:t>
            </a:r>
          </a:p>
          <a:p>
            <a:r>
              <a:rPr lang="ru-RU" baseline="0" dirty="0" smtClean="0"/>
              <a:t>2 выбор базы практики</a:t>
            </a:r>
          </a:p>
          <a:p>
            <a:r>
              <a:rPr lang="ru-RU" baseline="0" dirty="0" smtClean="0"/>
              <a:t>3 если необходимо, оформление индивидуального договора на практику</a:t>
            </a:r>
          </a:p>
          <a:p>
            <a:r>
              <a:rPr lang="ru-RU" baseline="0" dirty="0" smtClean="0"/>
              <a:t>4, 5 информирование о месте, дате и времен прибытия на практику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825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4E961-B76A-494D-9D21-ED0B978CD54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53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Пересчитать</a:t>
            </a:r>
            <a:r>
              <a:rPr lang="ru-RU" baseline="0" dirty="0" smtClean="0"/>
              <a:t> данные за 6 лет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047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Пересчитать и посмотреть наименование вуза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81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УМУ совместно с лабораторией разработки и внедрения ИТ в медицинское образование и здравоохранение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186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Гриф фиро проверить</a:t>
            </a:r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7F0C83-25F2-452B-B452-8921034DF76A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77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02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6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4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52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106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02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1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4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52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9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990D3-674D-402B-A29E-2A62BE9FCA1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91E8F-45C8-4E21-A828-6668768EF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0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7.png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microsoft.com/office/2007/relationships/hdphoto" Target="../media/hdphoto19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6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2.pn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142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1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1619672" y="142875"/>
            <a:ext cx="7087766" cy="14843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  <a:t>Отчет об учебно-методической работе за 201</a:t>
            </a:r>
            <a:r>
              <a:rPr lang="en-US" altLang="ru-RU" sz="3600" b="1" dirty="0" smtClean="0">
                <a:solidFill>
                  <a:srgbClr val="C00000"/>
                </a:solidFill>
                <a:cs typeface="Calibri" pitchFamily="34" charset="0"/>
              </a:rPr>
              <a:t>6</a:t>
            </a:r>
            <a: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  <a:t> год</a:t>
            </a:r>
            <a:b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  <a:t>Отчет о работе ЦКМС</a:t>
            </a: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88" y="5983288"/>
            <a:ext cx="7572375" cy="874712"/>
          </a:xfrm>
        </p:spPr>
        <p:txBody>
          <a:bodyPr/>
          <a:lstStyle/>
          <a:p>
            <a:pPr eaLnBrk="1" hangingPunct="1">
              <a:lnSpc>
                <a:spcPct val="60000"/>
              </a:lnSpc>
              <a:spcBef>
                <a:spcPct val="0"/>
              </a:spcBef>
            </a:pPr>
            <a:endParaRPr lang="ru-RU" altLang="ru-RU" sz="13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ru-RU" altLang="ru-RU" sz="2200" b="1" dirty="0" smtClean="0">
                <a:solidFill>
                  <a:srgbClr val="C00000"/>
                </a:solidFill>
                <a:cs typeface="Calibri" pitchFamily="34" charset="0"/>
              </a:rPr>
              <a:t>Проректор по учебной работе, профессор Никулина С. Ю.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endParaRPr lang="ru-RU" altLang="ru-RU" sz="2200" dirty="0" smtClean="0">
              <a:solidFill>
                <a:srgbClr val="C00000"/>
              </a:solidFill>
              <a:cs typeface="Calibri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ru-RU" altLang="ru-RU" sz="2200" dirty="0" smtClean="0">
                <a:solidFill>
                  <a:srgbClr val="C00000"/>
                </a:solidFill>
                <a:cs typeface="Calibri" pitchFamily="34" charset="0"/>
              </a:rPr>
              <a:t>Ученый совет, 2</a:t>
            </a:r>
            <a:r>
              <a:rPr lang="en-US" altLang="ru-RU" sz="2200" dirty="0" smtClean="0">
                <a:solidFill>
                  <a:srgbClr val="C00000"/>
                </a:solidFill>
                <a:cs typeface="Calibri" pitchFamily="34" charset="0"/>
              </a:rPr>
              <a:t>1</a:t>
            </a:r>
            <a:r>
              <a:rPr lang="ru-RU" altLang="ru-RU" sz="2200" dirty="0" smtClean="0">
                <a:solidFill>
                  <a:srgbClr val="C00000"/>
                </a:solidFill>
                <a:cs typeface="Calibri" pitchFamily="34" charset="0"/>
              </a:rPr>
              <a:t> декабря 201</a:t>
            </a:r>
            <a:r>
              <a:rPr lang="en-US" altLang="ru-RU" sz="2200" dirty="0" smtClean="0">
                <a:solidFill>
                  <a:srgbClr val="C00000"/>
                </a:solidFill>
                <a:cs typeface="Calibri" pitchFamily="34" charset="0"/>
              </a:rPr>
              <a:t>6</a:t>
            </a:r>
            <a:r>
              <a:rPr lang="ru-RU" altLang="ru-RU" sz="2200" dirty="0" smtClean="0">
                <a:solidFill>
                  <a:srgbClr val="C00000"/>
                </a:solidFill>
                <a:cs typeface="Calibri" pitchFamily="34" charset="0"/>
              </a:rPr>
              <a:t> г.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09905"/>
            <a:ext cx="6408712" cy="3929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887"/>
            <a:ext cx="1120374" cy="21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90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17232"/>
            <a:ext cx="8856984" cy="114300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ДЕКАБРЬ 2016Г.</a:t>
            </a:r>
            <a:b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Заключительная экспертиза рабочих программ 23 экспертами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 из числа преподавателей университета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348807"/>
              </p:ext>
            </p:extLst>
          </p:nvPr>
        </p:nvGraphicFramePr>
        <p:xfrm>
          <a:off x="539552" y="1988840"/>
          <a:ext cx="8064896" cy="35052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38411"/>
                <a:gridCol w="4937312"/>
                <a:gridCol w="228917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№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СПЕЦИАЛЬНОСТЬ 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КОЛИЧЕСТВО ПРОГРАММ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Лечебное дело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Педиатрия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Стоматология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Социальная работы (очная)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Социальная работа (заочная)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Менеджмент </a:t>
                      </a: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ru-RU" sz="1600" dirty="0" smtClean="0">
                          <a:effectLst/>
                        </a:rPr>
                        <a:t>магистратура)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Фармация (очная)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Клиническая психология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Мед. кибернетика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ИТОГО: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/>
                        </a:rPr>
                        <a:t>622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48680"/>
            <a:ext cx="8856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АПРЕЛЬ 2016 Г. -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</a:rPr>
              <a:t>ДЕКАБРЬ 2016Г.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Консультирование преподавателей, проверка рабочих программ методистами УМУ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017940" y="5085184"/>
            <a:ext cx="8640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1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90276" cy="321938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02" y="4774252"/>
            <a:ext cx="8027744" cy="166738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5726274" y="6081598"/>
            <a:ext cx="1115224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pic>
        <p:nvPicPr>
          <p:cNvPr id="4" name="Picture 2" descr="http://metta-shop.ru/templates/TravelClub/images/sale/new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623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66F3-CD8F-4080-8B23-98D0B2EB94A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1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7477144" cy="456397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801818" cy="4635093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66F3-CD8F-4080-8B23-98D0B2EB94A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2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940" y="692696"/>
            <a:ext cx="8668215" cy="5175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В 2016 году совместно  с кафедрами, управлением информационной и корпоративной политики и отделом </a:t>
            </a: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</a:rPr>
              <a:t>информатизации </a:t>
            </a: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созданы: </a:t>
            </a:r>
            <a:b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130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видео-лекций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4" y="2009852"/>
            <a:ext cx="2838291" cy="1643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67" y="2009852"/>
            <a:ext cx="2944993" cy="1643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80" y="1964512"/>
            <a:ext cx="2987824" cy="1688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979712" y="3998309"/>
            <a:ext cx="56644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65 </a:t>
            </a:r>
            <a:r>
              <a:rPr lang="ru-RU" altLang="ru-RU" sz="25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видеоуроков</a:t>
            </a:r>
            <a:r>
              <a:rPr lang="ru-RU" altLang="ru-RU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ru-RU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практических навыков</a:t>
            </a:r>
            <a:endParaRPr lang="ru-RU" sz="25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" y="4722983"/>
            <a:ext cx="2935471" cy="1683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97" y="4756131"/>
            <a:ext cx="2944993" cy="1650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52" y="4756131"/>
            <a:ext cx="2961803" cy="1661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" y="87883"/>
            <a:ext cx="764931" cy="147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5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523" y="188640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chemeClr val="tx2"/>
                </a:solidFill>
              </a:rPr>
              <a:t>Проверены и </a:t>
            </a:r>
            <a:r>
              <a:rPr lang="ru-RU" sz="2800" dirty="0" smtClean="0">
                <a:solidFill>
                  <a:schemeClr val="tx2"/>
                </a:solidFill>
              </a:rPr>
              <a:t>редактируются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>
                <a:solidFill>
                  <a:schemeClr val="tx2"/>
                </a:solidFill>
              </a:rPr>
              <a:t>в электронном модуле </a:t>
            </a:r>
            <a:r>
              <a:rPr lang="ru-RU" sz="2800" b="1" dirty="0" smtClean="0">
                <a:solidFill>
                  <a:srgbClr val="C00000"/>
                </a:solidFill>
              </a:rPr>
              <a:t>ООП ВО – программы ординатуры</a:t>
            </a:r>
          </a:p>
          <a:p>
            <a:pPr lvl="0" algn="ctr"/>
            <a:r>
              <a:rPr lang="ru-RU" sz="2800" dirty="0" smtClean="0">
                <a:solidFill>
                  <a:schemeClr val="tx2"/>
                </a:solidFill>
              </a:rPr>
              <a:t>(</a:t>
            </a:r>
            <a:r>
              <a:rPr lang="ru-RU" sz="2800" dirty="0">
                <a:solidFill>
                  <a:schemeClr val="tx2"/>
                </a:solidFill>
              </a:rPr>
              <a:t>уровень подготовки кадров высшей квалификации) по </a:t>
            </a:r>
            <a:r>
              <a:rPr lang="ru-RU" sz="2800" b="1" dirty="0">
                <a:solidFill>
                  <a:srgbClr val="FF0000"/>
                </a:solidFill>
              </a:rPr>
              <a:t>40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специальностям</a:t>
            </a:r>
            <a:r>
              <a:rPr lang="ru-RU" sz="2800" dirty="0">
                <a:solidFill>
                  <a:schemeClr val="tx2"/>
                </a:solidFill>
              </a:rPr>
              <a:t>, включающим в себя </a:t>
            </a:r>
            <a:endParaRPr lang="ru-RU" sz="2800" dirty="0" smtClean="0">
              <a:solidFill>
                <a:schemeClr val="tx2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560 дисциплин</a:t>
            </a:r>
            <a:r>
              <a:rPr lang="ru-RU" sz="2800" dirty="0" smtClean="0">
                <a:solidFill>
                  <a:schemeClr val="tx2"/>
                </a:solidFill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3" y="3068960"/>
            <a:ext cx="289004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02" y="3068960"/>
            <a:ext cx="6020594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425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94" y="0"/>
            <a:ext cx="8229600" cy="105273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ea typeface="+mn-ea"/>
                <a:cs typeface="+mn-cs"/>
              </a:rPr>
              <a:t>Методическая работа фармацевтического колледжа</a:t>
            </a:r>
          </a:p>
        </p:txBody>
      </p:sp>
      <p:sp>
        <p:nvSpPr>
          <p:cNvPr id="5" name="Содержимое 2"/>
          <p:cNvSpPr>
            <a:spLocks noGrp="1"/>
          </p:cNvSpPr>
          <p:nvPr/>
        </p:nvSpPr>
        <p:spPr>
          <a:xfrm>
            <a:off x="179512" y="1079547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Проверено</a:t>
            </a:r>
            <a:r>
              <a:rPr lang="ru-RU" sz="2400" b="1" dirty="0" smtClean="0">
                <a:solidFill>
                  <a:srgbClr val="FF0000"/>
                </a:solidFill>
              </a:rPr>
              <a:t> 234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рабочие программы дисциплин и междисциплинарных курсов с фондами оценочных средств  по пяти учебным планам;</a:t>
            </a:r>
          </a:p>
          <a:p>
            <a:pPr algn="just">
              <a:spcBef>
                <a:spcPts val="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445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учебно-методических пособия размещены в библиотеке «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Colibris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»;</a:t>
            </a:r>
          </a:p>
          <a:p>
            <a:pPr algn="just"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</a:rPr>
              <a:t>Контекстное обучение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– открытый урок и контекстные задачи по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дисциплине информационные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технологии в профессиональной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деятельности;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Проведен конкурс </a:t>
            </a:r>
            <a:r>
              <a:rPr lang="ru-RU" sz="2400" b="1" dirty="0">
                <a:solidFill>
                  <a:srgbClr val="FF0000"/>
                </a:solidFill>
              </a:rPr>
              <a:t>«Лучшее открытое занятие</a:t>
            </a:r>
            <a:r>
              <a:rPr lang="ru-RU" sz="2400" b="1" dirty="0" smtClean="0">
                <a:solidFill>
                  <a:srgbClr val="FF0000"/>
                </a:solidFill>
              </a:rPr>
              <a:t>»;</a:t>
            </a:r>
            <a:endParaRPr lang="ru-RU" sz="24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/>
              <a:t>Проведен </a:t>
            </a:r>
            <a:r>
              <a:rPr lang="ru-RU" sz="2400" b="1" dirty="0">
                <a:solidFill>
                  <a:srgbClr val="FF0000"/>
                </a:solidFill>
              </a:rPr>
              <a:t>конкурс инновационных </a:t>
            </a:r>
            <a:r>
              <a:rPr lang="ru-RU" sz="2400" b="1" dirty="0" smtClean="0">
                <a:solidFill>
                  <a:srgbClr val="FF0000"/>
                </a:solidFill>
              </a:rPr>
              <a:t>проектов;</a:t>
            </a:r>
            <a:endParaRPr lang="ru-RU" sz="24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/>
              <a:t>Внедрены </a:t>
            </a:r>
            <a:r>
              <a:rPr lang="ru-RU" sz="2400" b="1" dirty="0">
                <a:solidFill>
                  <a:srgbClr val="FF0000"/>
                </a:solidFill>
              </a:rPr>
              <a:t>интерактивные и игровые </a:t>
            </a:r>
            <a:r>
              <a:rPr lang="ru-RU" sz="2400" b="1" dirty="0" smtClean="0">
                <a:solidFill>
                  <a:srgbClr val="FF0000"/>
                </a:solidFill>
              </a:rPr>
              <a:t>технологии.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 algn="just">
              <a:spcBef>
                <a:spcPts val="0"/>
              </a:spcBef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4" descr="D:\Методический кабинет\Фото\Открытый урок Воронова, Кузовникова_2016\1465878121_img_20160610_132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5266946"/>
            <a:ext cx="2034322" cy="152574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3" descr="D:\Методический кабинет\Фото\открытый урок Казакова, Гапонова\Фото\Фото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9032" y="5266945"/>
            <a:ext cx="2723764" cy="152574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3" descr="D:\Методический кабинет\Фото\Вузовская педагогика\Вузовская педагогика_2016\DSC_0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266945"/>
            <a:ext cx="2304256" cy="152618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82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28625" y="5000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000" b="1" dirty="0">
                <a:solidFill>
                  <a:srgbClr val="C00000"/>
                </a:solidFill>
                <a:latin typeface="+mj-lt"/>
              </a:rPr>
              <a:t>Совершенствование</a:t>
            </a:r>
            <a:r>
              <a:rPr lang="ru-RU" sz="4000" b="1" dirty="0">
                <a:solidFill>
                  <a:srgbClr val="C00000"/>
                </a:solidFill>
                <a:latin typeface="+mj-lt"/>
                <a:cs typeface="+mn-cs"/>
              </a:rPr>
              <a:t> практической подготовки обучающихся</a:t>
            </a:r>
            <a:br>
              <a:rPr lang="ru-RU" sz="4000" b="1" dirty="0">
                <a:solidFill>
                  <a:srgbClr val="C00000"/>
                </a:solidFill>
                <a:latin typeface="+mj-lt"/>
                <a:cs typeface="+mn-cs"/>
              </a:rPr>
            </a:br>
            <a:endParaRPr lang="ru-RU" sz="2800" b="1" dirty="0">
              <a:solidFill>
                <a:srgbClr val="C00000"/>
              </a:solidFill>
              <a:latin typeface="+mj-lt"/>
              <a:cs typeface="+mn-cs"/>
            </a:endParaRPr>
          </a:p>
        </p:txBody>
      </p:sp>
      <p:pic>
        <p:nvPicPr>
          <p:cNvPr id="28675" name="Picture 5" descr="http://vatspace.com/static/media/images/upload/issue8/bleeding-management-and-reversal-strategies-in-clinical-practice/issue_8_article_3_doct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000250"/>
            <a:ext cx="5643563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taptyginaev\Desktop\Фото для презентации Никулиной\IMG_30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3643313"/>
            <a:ext cx="2197100" cy="293211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14" descr="C:\Users\taptyginaev\Desktop\Фото для презентации Никулиной\IMG_30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785938"/>
            <a:ext cx="2268537" cy="302418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0317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7788"/>
            <a:ext cx="8856983" cy="5635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ОБУЧЕНИЕ </a:t>
            </a:r>
            <a:r>
              <a:rPr lang="ru-RU" sz="2400" b="1" dirty="0" smtClean="0">
                <a:solidFill>
                  <a:srgbClr val="C00000"/>
                </a:solidFill>
              </a:rPr>
              <a:t>И КОНТРОЛЬ </a:t>
            </a:r>
            <a:r>
              <a:rPr lang="ru-RU" sz="2400" b="1" dirty="0" smtClean="0">
                <a:solidFill>
                  <a:srgbClr val="C00000"/>
                </a:solidFill>
              </a:rPr>
              <a:t>ПО </a:t>
            </a:r>
            <a:r>
              <a:rPr lang="ru-RU" sz="2400" b="1" dirty="0" smtClean="0">
                <a:solidFill>
                  <a:srgbClr val="C00000"/>
                </a:solidFill>
              </a:rPr>
              <a:t>АЛГОРИТМАМ. ЭЛЕКТРОННЫЙ ЧЕК-ЛИСТ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5363" name="Picture 5" descr="C:\Users\Владелец\Documents\Gasenkampf\Совещание\Новый рисунок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/>
          <a:stretch>
            <a:fillRect/>
          </a:stretch>
        </p:blipFill>
        <p:spPr bwMode="auto">
          <a:xfrm>
            <a:off x="36513" y="1422400"/>
            <a:ext cx="615632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3789363" y="736235"/>
            <a:ext cx="4381500" cy="1173163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984" y="1746846"/>
            <a:ext cx="4035177" cy="498754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5036" y="3705225"/>
            <a:ext cx="2046287" cy="2928938"/>
          </a:xfrm>
          <a:prstGeom prst="rect">
            <a:avLst/>
          </a:prstGeom>
          <a:noFill/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63361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364-FF56-49E6-8735-B50B2ABDC163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7439025" cy="366712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99675"/>
            <a:ext cx="8784976" cy="3903252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48" y="32436"/>
            <a:ext cx="2970840" cy="3187777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55420" y="3739882"/>
            <a:ext cx="635000" cy="4147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90420" y="3573016"/>
            <a:ext cx="6928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477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Организовано прохождение летней производственной практики </a:t>
            </a:r>
            <a:r>
              <a:rPr lang="ru-RU" sz="2800" b="1" dirty="0" smtClean="0">
                <a:solidFill>
                  <a:srgbClr val="FF0000"/>
                </a:solidFill>
              </a:rPr>
              <a:t>3373</a:t>
            </a:r>
            <a:r>
              <a:rPr lang="ru-RU" sz="2800" b="1" dirty="0" smtClean="0">
                <a:solidFill>
                  <a:schemeClr val="tx2"/>
                </a:solidFill>
              </a:rPr>
              <a:t> студентов.   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0" y="4420258"/>
            <a:ext cx="3335269" cy="2223513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75" y="4410014"/>
            <a:ext cx="3350635" cy="2233757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629958" y="1349526"/>
            <a:ext cx="7620297" cy="2926793"/>
            <a:chOff x="90197" y="1196752"/>
            <a:chExt cx="7620297" cy="2926793"/>
          </a:xfrm>
        </p:grpSpPr>
        <p:pic>
          <p:nvPicPr>
            <p:cNvPr id="6" name="Объект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0"/>
            <a:stretch/>
          </p:blipFill>
          <p:spPr>
            <a:xfrm>
              <a:off x="90197" y="1196753"/>
              <a:ext cx="4704457" cy="2926792"/>
            </a:xfrm>
            <a:prstGeom prst="rect">
              <a:avLst/>
            </a:prstGeom>
            <a:ln w="2857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Объект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8"/>
            <a:stretch/>
          </p:blipFill>
          <p:spPr>
            <a:xfrm>
              <a:off x="3047132" y="1196752"/>
              <a:ext cx="4663362" cy="2926791"/>
            </a:xfrm>
            <a:prstGeom prst="rect">
              <a:avLst/>
            </a:prstGeom>
            <a:ln w="2857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064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008" y="4791869"/>
            <a:ext cx="8712200" cy="646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Позиции организации по основным показателям мониторинга в сравнении с пороговыми значениями показателей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2" y="1275732"/>
            <a:ext cx="8086725" cy="322897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65"/>
          <a:stretch/>
        </p:blipFill>
        <p:spPr bwMode="auto">
          <a:xfrm>
            <a:off x="364112" y="5517232"/>
            <a:ext cx="8401487" cy="116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9063" y="-23813"/>
            <a:ext cx="8891587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Информационно-аналитические материалы по результатам проведения мониторинга 2016 года деятельности КрасГМУ</a:t>
            </a:r>
            <a:endParaRPr lang="ru-RU" sz="26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364-FF56-49E6-8735-B50B2ABDC163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0" y="2285916"/>
            <a:ext cx="8705319" cy="4392488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254872" y="4933446"/>
            <a:ext cx="2160240" cy="4147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25219" y="95684"/>
            <a:ext cx="9022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Особое внимание!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400" b="1" dirty="0">
                <a:solidFill>
                  <a:srgbClr val="002060"/>
                </a:solidFill>
              </a:rPr>
              <a:t>Формирование практических </a:t>
            </a:r>
            <a:r>
              <a:rPr lang="ru-RU" sz="2400" b="1" dirty="0" smtClean="0">
                <a:solidFill>
                  <a:srgbClr val="002060"/>
                </a:solidFill>
              </a:rPr>
              <a:t>навыков на производственной практике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9428" y="1331809"/>
            <a:ext cx="86813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C00000"/>
                </a:solidFill>
              </a:rPr>
              <a:t>Электронный модуль «Производственная практика. Электронный дневник»</a:t>
            </a:r>
          </a:p>
        </p:txBody>
      </p:sp>
    </p:spTree>
    <p:extLst>
      <p:ext uri="{BB962C8B-B14F-4D97-AF65-F5344CB8AC3E}">
        <p14:creationId xmlns:p14="http://schemas.microsoft.com/office/powerpoint/2010/main" val="75656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364-FF56-49E6-8735-B50B2ABDC163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" y="260648"/>
            <a:ext cx="8905875" cy="535305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16" y="3333946"/>
            <a:ext cx="6423567" cy="330803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468" y="764704"/>
            <a:ext cx="11861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7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364-FF56-49E6-8735-B50B2ABDC163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57874" cy="540060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64534" y="825374"/>
            <a:ext cx="24593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71710"/>
            <a:ext cx="6312128" cy="344101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7"/>
          <a:stretch/>
        </p:blipFill>
        <p:spPr bwMode="auto">
          <a:xfrm>
            <a:off x="539552" y="2636912"/>
            <a:ext cx="8455164" cy="412827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17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364-FF56-49E6-8735-B50B2ABDC163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" y="263381"/>
            <a:ext cx="9077325" cy="473392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8426528" cy="3800554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364-FF56-49E6-8735-B50B2ABDC163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90625"/>
            <a:ext cx="8953500" cy="447675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427984" y="1772816"/>
            <a:ext cx="11861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06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0364-FF56-49E6-8735-B50B2ABDC163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73011" cy="581160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64" y="2320436"/>
            <a:ext cx="4524375" cy="212407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H="1" flipV="1">
            <a:off x="7668344" y="4444511"/>
            <a:ext cx="720080" cy="568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64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627" y="61212"/>
            <a:ext cx="8568952" cy="103043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Электронная анкета по итогам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производственной </a:t>
            </a:r>
            <a:r>
              <a:rPr lang="ru-RU" sz="3200" b="1" dirty="0">
                <a:solidFill>
                  <a:srgbClr val="C00000"/>
                </a:solidFill>
              </a:rPr>
              <a:t>практики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3"/>
            <a:ext cx="7848872" cy="5642249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7" y="4069280"/>
            <a:ext cx="8862670" cy="265707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-96116" y="-22448"/>
            <a:ext cx="8929687" cy="1214438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C00000"/>
                </a:solidFill>
              </a:rPr>
              <a:t>Методическое сопровождение мероприятий, организованных кафедрой-центром </a:t>
            </a:r>
            <a:r>
              <a:rPr lang="ru-RU" altLang="ru-RU" sz="2400" b="1" dirty="0" err="1" smtClean="0">
                <a:solidFill>
                  <a:srgbClr val="C00000"/>
                </a:solidFill>
              </a:rPr>
              <a:t>симуляционных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 технологий </a:t>
            </a:r>
            <a:endParaRPr lang="ru-RU" altLang="ru-RU" sz="3600" b="1" dirty="0" smtClean="0">
              <a:solidFill>
                <a:srgbClr val="C00000"/>
              </a:solidFill>
            </a:endParaRP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0" y="3507435"/>
            <a:ext cx="4000500" cy="71437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altLang="ru-RU" sz="2000" dirty="0" smtClean="0"/>
              <a:t>Командный тренинг во врачебно-сестринских бригадах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5358250" y="6098794"/>
            <a:ext cx="336272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altLang="ru-RU" sz="2000" dirty="0">
                <a:latin typeface="+mn-lt"/>
                <a:cs typeface="+mn-cs"/>
              </a:rPr>
              <a:t>Конкурс </a:t>
            </a:r>
            <a:r>
              <a:rPr lang="ru-RU" altLang="ru-RU" sz="2000" dirty="0" smtClean="0">
                <a:latin typeface="+mn-lt"/>
                <a:cs typeface="+mn-cs"/>
              </a:rPr>
              <a:t>практических навыков </a:t>
            </a:r>
            <a:r>
              <a:rPr lang="ru-RU" altLang="ru-RU" sz="2000" dirty="0">
                <a:latin typeface="+mn-lt"/>
                <a:cs typeface="+mn-cs"/>
              </a:rPr>
              <a:t>«Неотложка»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0" y="6066937"/>
            <a:ext cx="522007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altLang="ru-RU" sz="2000" dirty="0">
                <a:latin typeface="+mn-lt"/>
                <a:cs typeface="+mn-cs"/>
              </a:rPr>
              <a:t>Конкурс на лучшее изобретение «Инновации в </a:t>
            </a:r>
            <a:r>
              <a:rPr lang="ru-RU" altLang="ru-RU" sz="2000" dirty="0" err="1" smtClean="0">
                <a:latin typeface="+mn-lt"/>
                <a:cs typeface="+mn-cs"/>
              </a:rPr>
              <a:t>симуляционном</a:t>
            </a:r>
            <a:r>
              <a:rPr lang="ru-RU" altLang="ru-RU" sz="2000" dirty="0" smtClean="0">
                <a:latin typeface="+mn-lt"/>
                <a:cs typeface="+mn-cs"/>
              </a:rPr>
              <a:t> обучении</a:t>
            </a:r>
            <a:r>
              <a:rPr lang="ru-RU" altLang="ru-RU" sz="2000" dirty="0">
                <a:latin typeface="+mn-lt"/>
                <a:cs typeface="+mn-cs"/>
              </a:rPr>
              <a:t>»</a:t>
            </a:r>
          </a:p>
        </p:txBody>
      </p:sp>
      <p:pic>
        <p:nvPicPr>
          <p:cNvPr id="37897" name="Picture 6" descr="http://krasgmu.ru/sys/images/content_list/41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94" y="2132856"/>
            <a:ext cx="1357312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Содержимое 3"/>
          <p:cNvPicPr>
            <a:picLocks noChangeAspect="1"/>
          </p:cNvPicPr>
          <p:nvPr/>
        </p:nvPicPr>
        <p:blipFill rotWithShape="1">
          <a:blip r:embed="rId3"/>
          <a:srcRect l="-18" r="802"/>
          <a:stretch/>
        </p:blipFill>
        <p:spPr>
          <a:xfrm>
            <a:off x="5679877" y="1147569"/>
            <a:ext cx="2532128" cy="256731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200448"/>
            <a:ext cx="2864433" cy="1862826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26" y="1226100"/>
            <a:ext cx="3780022" cy="21198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4005064"/>
            <a:ext cx="3927110" cy="191419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7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kroha-marsianin.clan.su/_nw/0/748125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3"/>
          <a:stretch/>
        </p:blipFill>
        <p:spPr bwMode="auto">
          <a:xfrm>
            <a:off x="6559483" y="4896092"/>
            <a:ext cx="2073290" cy="196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AutoShape 5" descr="https://af12.mail.ru/cgi-bin/readmsg?id=14492733230000000238;0;1;3&amp;mode=attachment&amp;email=meg.77@mail.ru&amp;bs=50475&amp;bl=30355&amp;ct=image%2fjpeg&amp;cn=IMG_3646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9700" name="Заголовок 1"/>
          <p:cNvSpPr txBox="1">
            <a:spLocks/>
          </p:cNvSpPr>
          <p:nvPr/>
        </p:nvSpPr>
        <p:spPr bwMode="auto">
          <a:xfrm>
            <a:off x="0" y="182412"/>
            <a:ext cx="9144000" cy="93632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2800" b="1" dirty="0">
                <a:solidFill>
                  <a:srgbClr val="C00000"/>
                </a:solidFill>
                <a:latin typeface="Calibri" pitchFamily="34" charset="0"/>
              </a:rPr>
              <a:t>С 2016 года </a:t>
            </a: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действуют программы </a:t>
            </a:r>
            <a:r>
              <a:rPr lang="ru-RU" altLang="ru-RU" sz="2800" b="1" dirty="0" err="1" smtClean="0">
                <a:solidFill>
                  <a:srgbClr val="C00000"/>
                </a:solidFill>
                <a:latin typeface="Calibri" pitchFamily="34" charset="0"/>
              </a:rPr>
              <a:t>субординатуры</a:t>
            </a: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по поликлинической терапии</a:t>
            </a:r>
            <a:r>
              <a:rPr lang="en-US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и </a:t>
            </a:r>
            <a:r>
              <a:rPr lang="ru-RU" altLang="ru-RU" sz="2800" b="1" dirty="0" err="1" smtClean="0">
                <a:solidFill>
                  <a:srgbClr val="C00000"/>
                </a:solidFill>
                <a:latin typeface="Calibri" pitchFamily="34" charset="0"/>
              </a:rPr>
              <a:t>поликлиничекой</a:t>
            </a: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 педиатрии</a:t>
            </a:r>
            <a:endParaRPr lang="ru-RU" altLang="ru-RU" sz="1500" b="1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94840" y="4509120"/>
            <a:ext cx="8923337" cy="93632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ru-RU" altLang="ru-RU" sz="15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Calibri" pitchFamily="34" charset="0"/>
                <a:cs typeface="+mn-cs"/>
              </a:rPr>
              <a:t>«Углубленное изучение поликлинической педиатрии» - </a:t>
            </a: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282</a:t>
            </a:r>
            <a:r>
              <a:rPr lang="ru-RU" altLang="ru-RU" sz="2400" b="1" dirty="0">
                <a:solidFill>
                  <a:srgbClr val="002060"/>
                </a:solidFill>
                <a:latin typeface="Calibri" pitchFamily="34" charset="0"/>
                <a:cs typeface="+mn-cs"/>
              </a:rPr>
              <a:t> часа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2060"/>
              </a:solidFill>
              <a:latin typeface="Calibri" pitchFamily="34" charset="0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latin typeface="Calibri" pitchFamily="34" charset="0"/>
              </a:rPr>
              <a:t>Обучается 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29</a:t>
            </a:r>
            <a:r>
              <a:rPr lang="ru-RU" altLang="ru-RU" sz="2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2400" dirty="0" smtClean="0">
                <a:latin typeface="Calibri" pitchFamily="34" charset="0"/>
              </a:rPr>
              <a:t>студентов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1686041" cy="2304256"/>
          </a:xfrm>
          <a:prstGeom prst="rect">
            <a:avLst/>
          </a:prstGeom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667" y="1279213"/>
            <a:ext cx="8865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dirty="0" smtClean="0"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Calibri" pitchFamily="34" charset="0"/>
              </a:rPr>
              <a:t>«Углубленное изучение поликлинической терапии» -</a:t>
            </a:r>
            <a:r>
              <a:rPr lang="ru-RU" altLang="ru-RU" sz="24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282</a:t>
            </a:r>
            <a:r>
              <a:rPr lang="ru-RU" altLang="ru-RU" sz="24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Calibri" pitchFamily="34" charset="0"/>
              </a:rPr>
              <a:t>часа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latin typeface="Calibri" pitchFamily="34" charset="0"/>
              </a:rPr>
              <a:t>Обучается 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16</a:t>
            </a:r>
            <a:r>
              <a:rPr lang="ru-RU" altLang="ru-RU" sz="2400" dirty="0" smtClean="0">
                <a:latin typeface="Calibri" pitchFamily="34" charset="0"/>
              </a:rPr>
              <a:t> </a:t>
            </a:r>
            <a:r>
              <a:rPr lang="ru-RU" altLang="ru-RU" sz="2400" dirty="0">
                <a:latin typeface="Calibri" pitchFamily="34" charset="0"/>
              </a:rPr>
              <a:t>студентов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204864"/>
            <a:ext cx="4677215" cy="2298126"/>
          </a:xfrm>
          <a:prstGeom prst="rect">
            <a:avLst/>
          </a:prstGeom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57811"/>
            <a:ext cx="2354203" cy="1846228"/>
          </a:xfrm>
          <a:prstGeom prst="rect">
            <a:avLst/>
          </a:prstGeom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212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+mn-ea"/>
                <a:cs typeface="Arial" charset="0"/>
              </a:rPr>
              <a:t>Тренинг </a:t>
            </a:r>
            <a:r>
              <a:rPr lang="ru-RU" sz="2800" b="1" dirty="0" err="1">
                <a:solidFill>
                  <a:srgbClr val="C00000"/>
                </a:solidFill>
                <a:latin typeface="Calibri" pitchFamily="34" charset="0"/>
                <a:ea typeface="+mn-ea"/>
                <a:cs typeface="Arial" charset="0"/>
              </a:rPr>
              <a:t>антиконфликтного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+mn-ea"/>
                <a:cs typeface="Arial" charset="0"/>
              </a:rPr>
              <a:t> поведения для студентов 6 курса лечебного факультета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351"/>
            <a:ext cx="3456384" cy="3140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351"/>
            <a:ext cx="4318370" cy="305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48" y="4164368"/>
            <a:ext cx="2995037" cy="2451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84312" y="1124744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Цель: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подготовить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студентов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– выпускников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к неконфликтному поведению в условиях поликлиники и стационара. 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Кафедра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клинической психологии и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психотерапии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 курсом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ПО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4156925"/>
            <a:ext cx="1766535" cy="2481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4" y="91847"/>
            <a:ext cx="534966" cy="103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4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" y="-244"/>
            <a:ext cx="8964487" cy="27363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4643"/>
              </p:ext>
            </p:extLst>
          </p:nvPr>
        </p:nvGraphicFramePr>
        <p:xfrm>
          <a:off x="68741" y="2694494"/>
          <a:ext cx="8983457" cy="4213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387"/>
                <a:gridCol w="6427187"/>
                <a:gridCol w="1095543"/>
                <a:gridCol w="970340"/>
              </a:tblGrid>
              <a:tr h="440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ЕДИНИЦА ИЗМЕРЕНИЯ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ЗНАЧЕНИЕ ПОКАЗАТЕЛЯ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40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Средний балл ЕГЭ студентов, принятых по результатам </a:t>
                      </a:r>
                      <a:r>
                        <a:rPr lang="ru-RU" sz="1200" dirty="0" smtClean="0">
                          <a:effectLst/>
                        </a:rPr>
                        <a:t>ЕГЭ на обучение за </a:t>
                      </a:r>
                      <a:r>
                        <a:rPr lang="ru-RU" sz="1200" dirty="0">
                          <a:effectLst/>
                        </a:rPr>
                        <a:t>счет средств </a:t>
                      </a:r>
                      <a:r>
                        <a:rPr lang="ru-RU" sz="1200" dirty="0" smtClean="0">
                          <a:effectLst/>
                        </a:rPr>
                        <a:t>соответствующих бюджетов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82,71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7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Средний балл ЕГЭ студентов университета, принятых по результатам ЕГЭ на </a:t>
                      </a:r>
                      <a:r>
                        <a:rPr lang="ru-RU" sz="1200" dirty="0" smtClean="0">
                          <a:effectLst/>
                        </a:rPr>
                        <a:t>обучение за </a:t>
                      </a:r>
                      <a:r>
                        <a:rPr lang="ru-RU" sz="1200" dirty="0">
                          <a:effectLst/>
                        </a:rPr>
                        <a:t>счет средств </a:t>
                      </a:r>
                      <a:r>
                        <a:rPr lang="ru-RU" sz="1200" dirty="0" smtClean="0">
                          <a:effectLst/>
                        </a:rPr>
                        <a:t>соответствующих, </a:t>
                      </a:r>
                      <a:r>
                        <a:rPr lang="ru-RU" sz="1200" dirty="0">
                          <a:effectLst/>
                        </a:rPr>
                        <a:t>за исключением лиц, поступивших с учетом особых прав и в рамках квоты целевого приема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81,50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Средний балл ЕГЭ студентов, принятых по результатам ЕГЭ на обучение </a:t>
                      </a:r>
                      <a:r>
                        <a:rPr lang="ru-RU" sz="1200" dirty="0" smtClean="0">
                          <a:effectLst/>
                        </a:rPr>
                        <a:t>с </a:t>
                      </a:r>
                      <a:r>
                        <a:rPr lang="ru-RU" sz="1200" dirty="0">
                          <a:effectLst/>
                        </a:rPr>
                        <a:t>оплатой стоимости </a:t>
                      </a:r>
                      <a:r>
                        <a:rPr lang="ru-RU" sz="1200" dirty="0" smtClean="0">
                          <a:effectLst/>
                        </a:rPr>
                        <a:t>затрат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58,13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Усредненный по реализуемым направлениям (специальностям) минимальный балл ЕГЭ студентов, принятых по результатам ЕГЭ на </a:t>
                      </a:r>
                      <a:r>
                        <a:rPr lang="ru-RU" sz="1200" dirty="0" smtClean="0">
                          <a:effectLst/>
                        </a:rPr>
                        <a:t>обучение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41,39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53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Численность студентов, победителей и призеров заключительного этапа всероссийской олимпиады школьников, членов сборных команд Российской Федерации, участвовавших в международных олимпиадах по общеобразовательным предметам по специальностям и (или) направлениям подготовки, </a:t>
                      </a:r>
                      <a:r>
                        <a:rPr lang="ru-RU" sz="1200" dirty="0" smtClean="0">
                          <a:effectLst/>
                        </a:rPr>
                        <a:t>принятых </a:t>
                      </a:r>
                      <a:r>
                        <a:rPr lang="ru-RU" sz="1200" dirty="0">
                          <a:effectLst/>
                        </a:rPr>
                        <a:t>на очную форму обучения на первый </a:t>
                      </a:r>
                      <a:r>
                        <a:rPr lang="ru-RU" sz="1200" dirty="0" smtClean="0">
                          <a:effectLst/>
                        </a:rPr>
                        <a:t>курс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Численность студентов, победителей и призеров олимпиад школьников, принятых на очную форму обучения на первый курс </a:t>
                      </a:r>
                      <a:r>
                        <a:rPr lang="ru-RU" sz="1200" dirty="0" smtClean="0">
                          <a:effectLst/>
                        </a:rPr>
                        <a:t>без </a:t>
                      </a:r>
                      <a:r>
                        <a:rPr lang="ru-RU" sz="1200" dirty="0">
                          <a:effectLst/>
                        </a:rPr>
                        <a:t>вступительных испытаний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Численность студентов, принятых по результатам целевого приема на первый курс на очную форму </a:t>
                      </a:r>
                      <a:r>
                        <a:rPr lang="ru-RU" sz="1200" dirty="0" smtClean="0">
                          <a:effectLst/>
                        </a:rPr>
                        <a:t>обучения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231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44912"/>
              </p:ext>
            </p:extLst>
          </p:nvPr>
        </p:nvGraphicFramePr>
        <p:xfrm>
          <a:off x="98161" y="2719662"/>
          <a:ext cx="8928994" cy="40445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399"/>
                <a:gridCol w="6254356"/>
                <a:gridCol w="1080120"/>
                <a:gridCol w="1080119"/>
              </a:tblGrid>
              <a:tr h="408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ЗНАЧЕНИЕ ПОКАЗАТЕЛЯ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08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студентов, принятых по результатам целевого приема на первый </a:t>
                      </a:r>
                      <a:r>
                        <a:rPr lang="ru-RU" sz="1300" dirty="0" smtClean="0">
                          <a:effectLst/>
                        </a:rPr>
                        <a:t>курс, в </a:t>
                      </a:r>
                      <a:r>
                        <a:rPr lang="ru-RU" sz="1300" dirty="0">
                          <a:effectLst/>
                        </a:rPr>
                        <a:t>общей численности студентов, принятых на первый </a:t>
                      </a:r>
                      <a:r>
                        <a:rPr lang="ru-RU" sz="1300" dirty="0" smtClean="0">
                          <a:effectLst/>
                        </a:rPr>
                        <a:t>курс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%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</a:rPr>
                        <a:t>25,27</a:t>
                      </a:r>
                      <a:endParaRPr lang="ru-RU" sz="1600" b="1" kern="1200" dirty="0">
                        <a:solidFill>
                          <a:srgbClr val="008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студентов (приведенного контингента), обучающихся по программам магистратуры, в общей численности приведенного контингента обучающихся по образовательным программам </a:t>
                      </a:r>
                      <a:r>
                        <a:rPr lang="ru-RU" sz="1300" dirty="0" err="1">
                          <a:effectLst/>
                        </a:rPr>
                        <a:t>бакалавриата</a:t>
                      </a:r>
                      <a:r>
                        <a:rPr lang="ru-RU" sz="1300" dirty="0">
                          <a:effectLst/>
                        </a:rPr>
                        <a:t>, </a:t>
                      </a:r>
                      <a:r>
                        <a:rPr lang="ru-RU" sz="1300" dirty="0" err="1">
                          <a:effectLst/>
                        </a:rPr>
                        <a:t>специалитета</a:t>
                      </a:r>
                      <a:r>
                        <a:rPr lang="ru-RU" sz="1300" dirty="0">
                          <a:effectLst/>
                        </a:rPr>
                        <a:t> и магистратуры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%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</a:rPr>
                        <a:t>0,36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обучающихся (приведенного контингента), по программам магистратуры, подготовки научно-педагогических кадров в аспирантуре (адъюнктуре), ординатуры, интернатуры, </a:t>
                      </a:r>
                      <a:r>
                        <a:rPr lang="ru-RU" sz="1300" dirty="0" err="1">
                          <a:effectLst/>
                        </a:rPr>
                        <a:t>ассистентуры</a:t>
                      </a:r>
                      <a:r>
                        <a:rPr lang="ru-RU" sz="1300" dirty="0">
                          <a:effectLst/>
                        </a:rPr>
                        <a:t>-стажировки в общей численности приведенного контингента обучающихся по основным образовательным программам высшего образования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%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16,24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студентов, имеющих диплом бакалавра, специалиста или магистра других организаций, принятых на первый курс на обучение по программам магистратуры образовательной организации, в общей численности студентов, принятых на первый курс по программам магистратуры на очную форму обучения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%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66,67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979580"/>
              </p:ext>
            </p:extLst>
          </p:nvPr>
        </p:nvGraphicFramePr>
        <p:xfrm>
          <a:off x="88420" y="2676916"/>
          <a:ext cx="8948075" cy="4216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124"/>
                <a:gridCol w="6408712"/>
                <a:gridCol w="1080120"/>
                <a:gridCol w="1080119"/>
              </a:tblGrid>
              <a:tr h="504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ЗНАЧЕНИЕ ПОКАЗАТЕЛЯ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356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обучающихся по программам магистратуры, подготовки научно-педагогических кадров в аспирантуре (адъюнктуре), ординатуры, </a:t>
                      </a:r>
                      <a:r>
                        <a:rPr lang="ru-RU" sz="1300" dirty="0" err="1">
                          <a:effectLst/>
                        </a:rPr>
                        <a:t>ассистентуры</a:t>
                      </a:r>
                      <a:r>
                        <a:rPr lang="ru-RU" sz="1300" dirty="0">
                          <a:effectLst/>
                        </a:rPr>
                        <a:t>-стажировки, имеющих диплом бакалавра, диплом специалиста или диплом магистра других организаций в общей численности обучающихся по программам магистратуры, подготовки научно-педагогических кадров в аспирантуре (адъюнктуре), ординатуры, </a:t>
                      </a:r>
                      <a:r>
                        <a:rPr lang="ru-RU" sz="1300" dirty="0" err="1">
                          <a:effectLst/>
                        </a:rPr>
                        <a:t>ассистентуры</a:t>
                      </a:r>
                      <a:r>
                        <a:rPr lang="ru-RU" sz="1300" dirty="0">
                          <a:effectLst/>
                        </a:rPr>
                        <a:t>-стажировки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15,25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Численность аспирантов (адъюнктов), ординаторов, интернов, </a:t>
                      </a:r>
                      <a:r>
                        <a:rPr lang="ru-RU" sz="1300" dirty="0" smtClean="0">
                          <a:effectLst/>
                        </a:rPr>
                        <a:t>ассистентов-стажеров</a:t>
                      </a:r>
                      <a:r>
                        <a:rPr lang="ru-RU" sz="1300" baseline="0" dirty="0" smtClean="0">
                          <a:effectLst/>
                        </a:rPr>
                        <a:t> </a:t>
                      </a:r>
                      <a:r>
                        <a:rPr lang="ru-RU" sz="1300" dirty="0" smtClean="0">
                          <a:effectLst/>
                        </a:rPr>
                        <a:t>в </a:t>
                      </a:r>
                      <a:r>
                        <a:rPr lang="ru-RU" sz="1300" dirty="0">
                          <a:effectLst/>
                        </a:rPr>
                        <a:t>расчете на 100 студентов (приведенного контингента)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19,89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слушателей из сторонних организаций в общей численности слушателей, прошедших 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программам повышения квалификации или профессиональной переподготовки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95,50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1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студентов, обучающихся 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областям знаний «Инженерное дело, технологии и технические науки», «Здравоохранение и медицинские науки», «Образование и педагогические науки», с которыми заключены договоры о целевом обучении, в общей численности студентов, обучающихся по указанным областям знаний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22,23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30" y="5238192"/>
            <a:ext cx="2342237" cy="15440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9934" y="385738"/>
            <a:ext cx="5790463" cy="86409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ПЕРВИЧНАЯ </a:t>
            </a:r>
            <a:r>
              <a:rPr lang="ru-RU" sz="3200" b="1" dirty="0" smtClean="0">
                <a:solidFill>
                  <a:srgbClr val="C00000"/>
                </a:solidFill>
              </a:rPr>
              <a:t>АККРЕДИТАЦИЯ СПЕЦИАЛИСТОВ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475" y="1642752"/>
            <a:ext cx="4785366" cy="5157192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200" b="1" u="sng" dirty="0">
                <a:solidFill>
                  <a:srgbClr val="C00000"/>
                </a:solidFill>
              </a:rPr>
              <a:t>22 </a:t>
            </a:r>
            <a:r>
              <a:rPr lang="ru-RU" sz="2200" b="1" u="sng" dirty="0" smtClean="0">
                <a:solidFill>
                  <a:srgbClr val="C00000"/>
                </a:solidFill>
              </a:rPr>
              <a:t>эксперта от КрасГМУ</a:t>
            </a:r>
            <a:r>
              <a:rPr lang="ru-RU" sz="2200" b="1" dirty="0" smtClean="0">
                <a:solidFill>
                  <a:srgbClr val="C00000"/>
                </a:solidFill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по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оценке качества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заданий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Единой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базы оценочных средств для первичной специализированной аккредитации специалистов по специальностям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«Терапия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»,</a:t>
            </a:r>
          </a:p>
          <a:p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Педиатрия», </a:t>
            </a:r>
            <a:endParaRPr lang="ru-RU" sz="18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Акушерство и гинекология»,</a:t>
            </a:r>
          </a:p>
          <a:p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«Офтальмология», </a:t>
            </a:r>
            <a:endParaRPr lang="ru-RU" sz="18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Оториноларингология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»,</a:t>
            </a:r>
          </a:p>
          <a:p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Хирургия»,  </a:t>
            </a:r>
          </a:p>
          <a:p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«Травматология и ортопедия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»,</a:t>
            </a:r>
          </a:p>
          <a:p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Урология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»,</a:t>
            </a:r>
          </a:p>
          <a:p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«Функциональная диагностика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».</a:t>
            </a:r>
            <a:endParaRPr lang="ru-RU" sz="1800" b="1" i="1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1628800"/>
            <a:ext cx="3816424" cy="5185138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1600 </a:t>
            </a:r>
            <a:r>
              <a:rPr lang="ru-RU" sz="2400" b="1" dirty="0">
                <a:solidFill>
                  <a:srgbClr val="C00000"/>
                </a:solidFill>
              </a:rPr>
              <a:t>тестовых заданий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200 </a:t>
            </a:r>
            <a:r>
              <a:rPr lang="ru-RU" sz="2400" b="1" dirty="0">
                <a:solidFill>
                  <a:srgbClr val="C00000"/>
                </a:solidFill>
              </a:rPr>
              <a:t>ситуационных </a:t>
            </a:r>
            <a:r>
              <a:rPr lang="ru-RU" sz="2400" b="1" dirty="0" smtClean="0">
                <a:solidFill>
                  <a:srgbClr val="C00000"/>
                </a:solidFill>
              </a:rPr>
              <a:t>задач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по специальностям </a:t>
            </a:r>
            <a:r>
              <a:rPr lang="ru-RU" sz="2400" b="1" i="1" dirty="0">
                <a:solidFill>
                  <a:srgbClr val="002060"/>
                </a:solidFill>
              </a:rPr>
              <a:t>«Лечебное дело» </a:t>
            </a:r>
            <a:r>
              <a:rPr lang="ru-RU" sz="2400" b="1" dirty="0">
                <a:solidFill>
                  <a:srgbClr val="002060"/>
                </a:solidFill>
              </a:rPr>
              <a:t>и </a:t>
            </a:r>
            <a:r>
              <a:rPr lang="ru-RU" sz="2400" b="1" i="1" dirty="0">
                <a:solidFill>
                  <a:srgbClr val="002060"/>
                </a:solidFill>
              </a:rPr>
              <a:t>«Педиатрия»</a:t>
            </a:r>
          </a:p>
          <a:p>
            <a:pPr marL="0" indent="0" algn="ctr">
              <a:buNone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направлено в Методический центр аккредитации специалистов для формирования Единой базы оценочных средств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endParaRPr lang="ru-RU" sz="2200" b="1" u="sng" dirty="0">
              <a:solidFill>
                <a:srgbClr val="C00000"/>
              </a:solidFill>
            </a:endParaRPr>
          </a:p>
        </p:txBody>
      </p:sp>
      <p:pic>
        <p:nvPicPr>
          <p:cNvPr id="7170" name="Picture 2" descr="http://vpalatako.ru/wp-content/uploads/2016/09/%D0%B0%D0%BA%D0%BA%D1%80%D0%B5%D0%B4%D0%B8%D1%82%D0%B0%D1%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4" y="163667"/>
            <a:ext cx="2664296" cy="1308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http://vladnews.ru/uploads/magazine/2016/01/3989/099e1749e7ec9db09258e97aab8caa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19202"/>
            <a:ext cx="3240360" cy="219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3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8" y="65573"/>
            <a:ext cx="4424909" cy="324982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54" y="83631"/>
            <a:ext cx="4426249" cy="323176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54" y="3402861"/>
            <a:ext cx="4426249" cy="326048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7765674" y="5783882"/>
            <a:ext cx="1296384" cy="1008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7" y="3402861"/>
            <a:ext cx="4400320" cy="326553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589240"/>
            <a:ext cx="3096344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" y="3389906"/>
            <a:ext cx="4452619" cy="327344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7937" y="6206869"/>
            <a:ext cx="4452620" cy="4688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981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5" grpId="1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148313" y="131693"/>
            <a:ext cx="6778625" cy="1143000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C00000"/>
                </a:solidFill>
              </a:rPr>
              <a:t>Учебные олимпиады, проведенные в 2016 году</a:t>
            </a:r>
            <a:endParaRPr lang="ru-RU" alt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13" y="1331913"/>
            <a:ext cx="2908300" cy="91474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XI Всероссийская олимпиада по микробиологии с международным участием «Особо опасные (карантинные) инфекции и человек</a:t>
            </a:r>
            <a:r>
              <a:rPr lang="ru-RU" alt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»</a:t>
            </a:r>
          </a:p>
          <a:p>
            <a:pPr marL="0" indent="0"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(23-25.11.2016)</a:t>
            </a:r>
            <a:endParaRPr lang="ru-RU" altLang="ru-RU" sz="1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>
              <a:buFont typeface="Arial" charset="0"/>
              <a:buNone/>
              <a:defRPr/>
            </a:pPr>
            <a:endParaRPr lang="ru-RU" sz="2100" b="1" dirty="0">
              <a:solidFill>
                <a:srgbClr val="262673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99898" y="1522666"/>
            <a:ext cx="31686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Олимпиада по здоровому образу жизни (27 октября 2016 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года); </a:t>
            </a:r>
          </a:p>
        </p:txBody>
      </p:sp>
      <p:sp>
        <p:nvSpPr>
          <p:cNvPr id="36871" name="Прямоугольник 9"/>
          <p:cNvSpPr>
            <a:spLocks noChangeArrowheads="1"/>
          </p:cNvSpPr>
          <p:nvPr/>
        </p:nvSpPr>
        <p:spPr bwMode="auto">
          <a:xfrm>
            <a:off x="6011863" y="1331913"/>
            <a:ext cx="2952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1F497D"/>
                </a:solidFill>
                <a:latin typeface="Calibri" pitchFamily="34" charset="0"/>
              </a:rPr>
              <a:t>IV </a:t>
            </a:r>
            <a:r>
              <a:rPr lang="ru-RU" altLang="ru-RU" sz="1400" b="1" dirty="0" smtClean="0">
                <a:solidFill>
                  <a:srgbClr val="1F497D"/>
                </a:solidFill>
                <a:latin typeface="Calibri" pitchFamily="34" charset="0"/>
              </a:rPr>
              <a:t>Всероссийская </a:t>
            </a:r>
            <a:r>
              <a:rPr lang="ru-RU" altLang="ru-RU" sz="1400" b="1" dirty="0">
                <a:solidFill>
                  <a:srgbClr val="1F497D"/>
                </a:solidFill>
                <a:latin typeface="Calibri" pitchFamily="34" charset="0"/>
              </a:rPr>
              <a:t>межвузовская Олимпиада по Педиатрии </a:t>
            </a:r>
            <a:endParaRPr lang="ru-RU" altLang="ru-RU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algn="ctr" eaLnBrk="1" hangingPunct="1"/>
            <a:r>
              <a:rPr lang="ru-RU" altLang="ru-RU" sz="1400" b="1" dirty="0" smtClean="0">
                <a:solidFill>
                  <a:srgbClr val="1F497D"/>
                </a:solidFill>
                <a:latin typeface="Calibri" pitchFamily="34" charset="0"/>
              </a:rPr>
              <a:t>(21-22 апреля 2016 </a:t>
            </a:r>
            <a:r>
              <a:rPr lang="ru-RU" altLang="ru-RU" sz="1400" b="1" dirty="0">
                <a:solidFill>
                  <a:srgbClr val="1F497D"/>
                </a:solidFill>
                <a:latin typeface="Calibri" pitchFamily="34" charset="0"/>
              </a:rPr>
              <a:t>г)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0813" y="4165731"/>
            <a:ext cx="289989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Конкурс учебных морфологических препаратов им. проф. </a:t>
            </a:r>
            <a:r>
              <a:rPr lang="ru-RU" sz="13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М.Г. Привеса </a:t>
            </a:r>
          </a:p>
          <a:p>
            <a:pPr algn="ctr" eaLnBrk="0" hangingPunct="0">
              <a:defRPr/>
            </a:pPr>
            <a:r>
              <a:rPr lang="ru-RU" sz="13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(12 января 2016 </a:t>
            </a:r>
            <a:r>
              <a:rPr lang="ru-RU" sz="13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г)</a:t>
            </a:r>
          </a:p>
        </p:txBody>
      </p:sp>
      <p:sp>
        <p:nvSpPr>
          <p:cNvPr id="36874" name="Прямоугольник 12"/>
          <p:cNvSpPr>
            <a:spLocks noChangeArrowheads="1"/>
          </p:cNvSpPr>
          <p:nvPr/>
        </p:nvSpPr>
        <p:spPr bwMode="auto">
          <a:xfrm>
            <a:off x="5892800" y="4310063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1F497D"/>
                </a:solidFill>
                <a:latin typeface="Calibri" pitchFamily="34" charset="0"/>
              </a:rPr>
              <a:t>«Равнение на педиатрию. Посвящение в клиницисты» (07 ноября 2016 г)</a:t>
            </a:r>
            <a:endParaRPr lang="ru-RU" altLang="ru-RU" sz="1400" b="1" dirty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2050" name="Picture 2" descr="C:\Users\SerkovaEE\Desktop\Мягкова\Учебные мероприятия\Фото\XI Всероссийская Олимпиада по микробиологии с международным участием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4" y="2233120"/>
            <a:ext cx="2685616" cy="1763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SerkovaEE\Desktop\Мягкова\Учебные мероприятия\Фото\Олимпиада по здоровому образу жизни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33" y="2185901"/>
            <a:ext cx="2516043" cy="1855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SerkovaEE\Desktop\Мягкова\Учебные мероприятия\Фото\IV сероссийская межвузовская Олимпиада по Педиатр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48" y="2177094"/>
            <a:ext cx="2810916" cy="1873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SerkovaEE\Desktop\Мягкова\Учебные мероприятия\Фото\Конкурс учебных морфологических препаратов им. проф. М.Г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6" y="4917692"/>
            <a:ext cx="2473572" cy="1852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Прямоугольник 12"/>
          <p:cNvSpPr>
            <a:spLocks noChangeArrowheads="1"/>
          </p:cNvSpPr>
          <p:nvPr/>
        </p:nvSpPr>
        <p:spPr bwMode="auto">
          <a:xfrm>
            <a:off x="3050711" y="4201874"/>
            <a:ext cx="28420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1F497D"/>
                </a:solidFill>
                <a:latin typeface="Calibri" pitchFamily="34" charset="0"/>
              </a:rPr>
              <a:t>Учебная олимпиада Профессия - Клинический </a:t>
            </a:r>
            <a:r>
              <a:rPr lang="ru-RU" altLang="ru-RU" sz="1400" b="1" dirty="0" smtClean="0">
                <a:solidFill>
                  <a:srgbClr val="1F497D"/>
                </a:solidFill>
                <a:latin typeface="Calibri" pitchFamily="34" charset="0"/>
              </a:rPr>
              <a:t>психолог </a:t>
            </a:r>
          </a:p>
          <a:p>
            <a:pPr algn="ctr" eaLnBrk="1" hangingPunct="1"/>
            <a:r>
              <a:rPr lang="ru-RU" altLang="ru-RU" sz="1400" b="1" dirty="0" smtClean="0">
                <a:solidFill>
                  <a:srgbClr val="1F497D"/>
                </a:solidFill>
                <a:latin typeface="Calibri" pitchFamily="34" charset="0"/>
              </a:rPr>
              <a:t>(18 ноября 2016 г.)</a:t>
            </a:r>
            <a:endParaRPr lang="ru-RU" altLang="ru-RU" sz="1400" b="1" dirty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2054" name="Picture 6" descr="C:\Users\SerkovaEE\Desktop\Мягкова\Учебные мероприятия\Фото\Учебная олимпиада Профессия - Клинический психолог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85449"/>
            <a:ext cx="2379524" cy="1784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C:\Users\SerkovaEE\Desktop\Мягкова\Учебные мероприятия\Фото\Учебная олимпиада Равнение на педиатрию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00" y="4985449"/>
            <a:ext cx="2666200" cy="1773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4" y="91847"/>
            <a:ext cx="648072" cy="12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1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887"/>
            <a:ext cx="914111" cy="176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4287" y="57943"/>
            <a:ext cx="6429375" cy="1143000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Количество учебных олимпиад, проведенных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в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2015-2016 годах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352561"/>
              </p:ext>
            </p:extLst>
          </p:nvPr>
        </p:nvGraphicFramePr>
        <p:xfrm>
          <a:off x="50800" y="1265238"/>
          <a:ext cx="9042400" cy="5541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77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114276" y="109538"/>
            <a:ext cx="9083701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</a:rPr>
              <a:t>Повышение квалификации профессорско-преподавательского состава</a:t>
            </a:r>
            <a:r>
              <a:rPr lang="en-US" altLang="ru-RU" sz="2400" b="1" dirty="0">
                <a:solidFill>
                  <a:srgbClr val="C00000"/>
                </a:solidFill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</a:rPr>
              <a:t>в 2016 году </a:t>
            </a:r>
            <a:endParaRPr lang="ru-RU" altLang="ru-RU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0179" name="Прямоугольник 21"/>
          <p:cNvSpPr>
            <a:spLocks noChangeArrowheads="1"/>
          </p:cNvSpPr>
          <p:nvPr/>
        </p:nvSpPr>
        <p:spPr bwMode="auto">
          <a:xfrm>
            <a:off x="222192" y="1043106"/>
            <a:ext cx="88143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914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914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914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ВСЕГО ФАКТОВ ПОВЫШЕНИЯ КВАЛИФИКАЦИИ </a:t>
            </a:r>
            <a:r>
              <a:rPr lang="ru-RU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–</a:t>
            </a:r>
            <a:r>
              <a:rPr lang="ru-RU" alt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248</a:t>
            </a:r>
            <a:r>
              <a:rPr lang="ru-RU" altLang="ru-RU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(</a:t>
            </a:r>
            <a:r>
              <a:rPr lang="ru-RU" altLang="ru-RU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225</a:t>
            </a:r>
            <a:r>
              <a:rPr lang="ru-RU" altLang="ru-RU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СОТРУДНИКОВ),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В Г. МОСКВА И ДРУГИХ ГОРОДАХ РОССИИ </a:t>
            </a:r>
            <a:r>
              <a:rPr lang="ru-RU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–</a:t>
            </a:r>
            <a:r>
              <a:rPr lang="ru-RU" altLang="ru-RU" sz="20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218,</a:t>
            </a:r>
            <a:endParaRPr lang="ru-RU" altLang="ru-RU" sz="20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ЗА РУБЕЖОМ </a:t>
            </a:r>
            <a:r>
              <a:rPr lang="ru-RU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–</a:t>
            </a:r>
            <a:r>
              <a:rPr lang="ru-RU" altLang="ru-RU" sz="20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9.</a:t>
            </a:r>
            <a:endParaRPr lang="ru-RU" altLang="ru-RU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0180" name="Прямоугольник 1"/>
          <p:cNvSpPr>
            <a:spLocks noChangeArrowheads="1"/>
          </p:cNvSpPr>
          <p:nvPr/>
        </p:nvSpPr>
        <p:spPr bwMode="auto">
          <a:xfrm>
            <a:off x="1125460" y="2528049"/>
            <a:ext cx="74789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«Преподавание медицины катастроф в системе непрерывного медицинского образования» – </a:t>
            </a:r>
            <a:r>
              <a:rPr lang="ru-RU" alt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42</a:t>
            </a: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сотрудника;</a:t>
            </a:r>
            <a:endParaRPr lang="ru-RU" altLang="ru-RU" sz="2000" b="1" dirty="0">
              <a:solidFill>
                <a:srgbClr val="374C81"/>
              </a:solidFill>
              <a:cs typeface="Arial" panose="020B0604020202020204" pitchFamily="34" charset="0"/>
            </a:endParaRPr>
          </a:p>
        </p:txBody>
      </p:sp>
      <p:sp>
        <p:nvSpPr>
          <p:cNvPr id="50181" name="Прямоугольник 1"/>
          <p:cNvSpPr>
            <a:spLocks noChangeArrowheads="1"/>
          </p:cNvSpPr>
          <p:nvPr/>
        </p:nvSpPr>
        <p:spPr bwMode="auto">
          <a:xfrm>
            <a:off x="1259972" y="3322946"/>
            <a:ext cx="79471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«</a:t>
            </a:r>
            <a:r>
              <a:rPr lang="ru-RU" altLang="ru-RU" sz="2000" b="1" dirty="0" err="1">
                <a:solidFill>
                  <a:srgbClr val="374C81"/>
                </a:solidFill>
                <a:cs typeface="Arial" panose="020B0604020202020204" pitchFamily="34" charset="0"/>
              </a:rPr>
              <a:t>Эндовидеохирургия</a:t>
            </a: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 органов брюшной полости и забрюшинного пространства» – </a:t>
            </a:r>
            <a:r>
              <a:rPr lang="ru-RU" alt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26</a:t>
            </a: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 сотрудников;</a:t>
            </a:r>
          </a:p>
        </p:txBody>
      </p:sp>
      <p:sp>
        <p:nvSpPr>
          <p:cNvPr id="50182" name="Прямоугольник 1"/>
          <p:cNvSpPr>
            <a:spLocks noChangeArrowheads="1"/>
          </p:cNvSpPr>
          <p:nvPr/>
        </p:nvSpPr>
        <p:spPr bwMode="auto">
          <a:xfrm>
            <a:off x="1182269" y="4135897"/>
            <a:ext cx="4910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«Бактериология» –</a:t>
            </a:r>
            <a:r>
              <a:rPr lang="ru-RU" alt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 9 </a:t>
            </a: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сотрудников;</a:t>
            </a:r>
          </a:p>
        </p:txBody>
      </p:sp>
      <p:sp>
        <p:nvSpPr>
          <p:cNvPr id="50183" name="TextBox 21"/>
          <p:cNvSpPr txBox="1">
            <a:spLocks noChangeArrowheads="1"/>
          </p:cNvSpPr>
          <p:nvPr/>
        </p:nvSpPr>
        <p:spPr bwMode="auto">
          <a:xfrm>
            <a:off x="1935975" y="4581128"/>
            <a:ext cx="7239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«Современные педагогические подходы и технологии формирования профессиональных компетенций»</a:t>
            </a:r>
            <a:r>
              <a:rPr lang="ru-RU" altLang="ru-RU" sz="2000" b="1" dirty="0">
                <a:solidFill>
                  <a:srgbClr val="374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6 </a:t>
            </a:r>
            <a:r>
              <a:rPr lang="ru-RU" altLang="ru-RU" sz="20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сотрудников;</a:t>
            </a:r>
            <a:endParaRPr lang="ru-RU" alt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4" y="2501503"/>
            <a:ext cx="838693" cy="82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58" y="3579207"/>
            <a:ext cx="1281330" cy="81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15750" r="53511" b="70470"/>
          <a:stretch>
            <a:fillRect/>
          </a:stretch>
        </p:blipFill>
        <p:spPr bwMode="auto">
          <a:xfrm>
            <a:off x="114276" y="4771603"/>
            <a:ext cx="18335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Прямоугольник 11"/>
          <p:cNvSpPr>
            <a:spLocks noChangeArrowheads="1"/>
          </p:cNvSpPr>
          <p:nvPr/>
        </p:nvSpPr>
        <p:spPr bwMode="auto">
          <a:xfrm>
            <a:off x="1213663" y="5746766"/>
            <a:ext cx="7961312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«Физиология, патологическая физиология» - </a:t>
            </a:r>
            <a:r>
              <a:rPr lang="ru-RU" alt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23</a:t>
            </a: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сотрудника;</a:t>
            </a:r>
            <a:endParaRPr lang="ru-RU" altLang="ru-RU" sz="2000" b="1" dirty="0">
              <a:solidFill>
                <a:srgbClr val="374C81"/>
              </a:solidFill>
              <a:cs typeface="Arial" panose="020B0604020202020204" pitchFamily="34" charset="0"/>
            </a:endParaRPr>
          </a:p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«Анатомия, гистология, эмбриология» - </a:t>
            </a:r>
            <a:r>
              <a:rPr lang="ru-RU" alt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29</a:t>
            </a:r>
            <a:r>
              <a:rPr lang="ru-RU" altLang="ru-RU" sz="2000" b="1" dirty="0">
                <a:solidFill>
                  <a:srgbClr val="374C81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сотрудников.</a:t>
            </a:r>
            <a:endParaRPr lang="ru-RU" altLang="ru-RU" sz="2000" b="1" dirty="0">
              <a:solidFill>
                <a:srgbClr val="374C81"/>
              </a:solidFill>
              <a:cs typeface="Arial" panose="020B0604020202020204" pitchFamily="34" charset="0"/>
            </a:endParaRPr>
          </a:p>
        </p:txBody>
      </p:sp>
      <p:pic>
        <p:nvPicPr>
          <p:cNvPr id="50189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6" y="5627381"/>
            <a:ext cx="1010062" cy="10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165429" y="1173587"/>
            <a:ext cx="8797664" cy="5486999"/>
            <a:chOff x="98685" y="1296680"/>
            <a:chExt cx="8797664" cy="5486999"/>
          </a:xfrm>
        </p:grpSpPr>
        <p:pic>
          <p:nvPicPr>
            <p:cNvPr id="18" name="Рисунок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0" t="12495" r="66582" b="75662"/>
            <a:stretch>
              <a:fillRect/>
            </a:stretch>
          </p:blipFill>
          <p:spPr bwMode="auto">
            <a:xfrm>
              <a:off x="5919786" y="2592613"/>
              <a:ext cx="2898775" cy="66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474461" y="3397189"/>
              <a:ext cx="1002606" cy="1002606"/>
            </a:xfrm>
            <a:prstGeom prst="rect">
              <a:avLst/>
            </a:prstGeom>
            <a:gradFill>
              <a:gsLst>
                <a:gs pos="0">
                  <a:schemeClr val="accent1">
                    <a:lumMod val="94000"/>
                    <a:lumOff val="6000"/>
                  </a:schemeClr>
                </a:gs>
                <a:gs pos="4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softEdge rad="127000"/>
            </a:effectLst>
          </p:spPr>
        </p:pic>
        <p:pic>
          <p:nvPicPr>
            <p:cNvPr id="20" name="Рисунок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690" y="4518024"/>
              <a:ext cx="1620837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Рисунок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200" y="6141712"/>
              <a:ext cx="3857216" cy="60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Рисунок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614" y="1396429"/>
              <a:ext cx="1918795" cy="865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Рисунок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720" y="2094287"/>
              <a:ext cx="1146175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Рисунок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6" t="11732" r="52193" b="66751"/>
            <a:stretch>
              <a:fillRect/>
            </a:stretch>
          </p:blipFill>
          <p:spPr bwMode="auto">
            <a:xfrm>
              <a:off x="4611690" y="5665790"/>
              <a:ext cx="2840037" cy="108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Рисунок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064" y="5119687"/>
              <a:ext cx="97155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Рисунок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46" y="3373619"/>
              <a:ext cx="2347913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Рисунок 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1" t="15636" r="79523" b="69485"/>
            <a:stretch>
              <a:fillRect/>
            </a:stretch>
          </p:blipFill>
          <p:spPr bwMode="auto">
            <a:xfrm>
              <a:off x="6498971" y="1396429"/>
              <a:ext cx="2293938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807" y="3546881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Рисунок 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" t="16531" r="87080" b="63782"/>
            <a:stretch>
              <a:fillRect/>
            </a:stretch>
          </p:blipFill>
          <p:spPr bwMode="auto">
            <a:xfrm>
              <a:off x="6269541" y="4446587"/>
              <a:ext cx="1157288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Рисунок 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9" t="21452" r="80992" b="36218"/>
            <a:stretch>
              <a:fillRect/>
            </a:stretch>
          </p:blipFill>
          <p:spPr bwMode="auto">
            <a:xfrm>
              <a:off x="7645940" y="4446587"/>
              <a:ext cx="1250409" cy="2337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Рисунок 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5" t="15750" r="57387" b="58656"/>
            <a:stretch>
              <a:fillRect/>
            </a:stretch>
          </p:blipFill>
          <p:spPr bwMode="auto">
            <a:xfrm>
              <a:off x="6690514" y="3343066"/>
              <a:ext cx="2143125" cy="101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Рисунок 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" t="15547" r="69370" b="68703"/>
            <a:stretch>
              <a:fillRect/>
            </a:stretch>
          </p:blipFill>
          <p:spPr bwMode="auto">
            <a:xfrm>
              <a:off x="221666" y="1296680"/>
              <a:ext cx="2034213" cy="70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Рисунок 9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" t="20470" r="77324" b="69687"/>
            <a:stretch/>
          </p:blipFill>
          <p:spPr bwMode="auto">
            <a:xfrm>
              <a:off x="2194807" y="1396429"/>
              <a:ext cx="2177774" cy="57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Рисунок 1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7" t="20671" r="51852" b="61610"/>
            <a:stretch>
              <a:fillRect/>
            </a:stretch>
          </p:blipFill>
          <p:spPr bwMode="auto">
            <a:xfrm>
              <a:off x="98685" y="5158170"/>
              <a:ext cx="3293122" cy="956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Рисунок 1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66" y="2036803"/>
              <a:ext cx="1238918" cy="1238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Рисунок 1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46" y="4419599"/>
              <a:ext cx="2760663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Рисунок 13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0" t="15549" r="63837" b="71655"/>
            <a:stretch>
              <a:fillRect/>
            </a:stretch>
          </p:blipFill>
          <p:spPr bwMode="auto">
            <a:xfrm>
              <a:off x="2988288" y="2445495"/>
              <a:ext cx="2528561" cy="951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00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0" grpId="0"/>
      <p:bldP spid="50181" grpId="0"/>
      <p:bldP spid="50182" grpId="0"/>
      <p:bldP spid="50183" grpId="0"/>
      <p:bldP spid="5018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C:\Users\KozhatkinaJV\Desktop\Отчет о работе ЦКМС за 2012-13\РП ШМП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89040"/>
            <a:ext cx="2037234" cy="2870184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C:\Users\KozhatkinaJV\Desktop\Отчет о работе ЦКМС за 2012-13\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9" y="2188322"/>
            <a:ext cx="19304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Прямоугольник 1"/>
          <p:cNvSpPr>
            <a:spLocks noChangeArrowheads="1"/>
          </p:cNvSpPr>
          <p:nvPr/>
        </p:nvSpPr>
        <p:spPr bwMode="auto">
          <a:xfrm>
            <a:off x="2216150" y="1712917"/>
            <a:ext cx="6337300" cy="268996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За </a:t>
            </a:r>
            <a:r>
              <a:rPr lang="en-US" altLang="ru-RU" sz="2800" b="1" dirty="0" smtClean="0">
                <a:solidFill>
                  <a:srgbClr val="FF0000"/>
                </a:solidFill>
                <a:latin typeface="Calibri" pitchFamily="34" charset="0"/>
              </a:rPr>
              <a:t>6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</a:rPr>
              <a:t>лет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 работы «Школы молодого преподавателя» </a:t>
            </a:r>
            <a:r>
              <a:rPr lang="ru-RU" altLang="ru-RU" sz="2800" b="1" dirty="0" smtClean="0">
                <a:solidFill>
                  <a:srgbClr val="FF0000"/>
                </a:solidFill>
                <a:latin typeface="Calibri" pitchFamily="34" charset="0"/>
              </a:rPr>
              <a:t>217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</a:rPr>
              <a:t>сотрудников 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повысили свое педагогическое мастерство.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В 201</a:t>
            </a:r>
            <a:r>
              <a:rPr lang="en-US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5</a:t>
            </a:r>
            <a:r>
              <a:rPr lang="ru-RU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-201</a:t>
            </a:r>
            <a:r>
              <a:rPr lang="en-US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6</a:t>
            </a:r>
            <a:r>
              <a:rPr lang="ru-RU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учебном году </a:t>
            </a:r>
            <a:r>
              <a:rPr lang="ru-RU" altLang="ru-RU" sz="2800" b="1" dirty="0">
                <a:solidFill>
                  <a:srgbClr val="FF0000"/>
                </a:solidFill>
                <a:latin typeface="Calibri" pitchFamily="34" charset="0"/>
              </a:rPr>
              <a:t>18</a:t>
            </a: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</a:rPr>
              <a:t> сотрудников 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КрасГМУ получили свидетельства об окончании цикла. </a:t>
            </a:r>
          </a:p>
          <a:p>
            <a:pPr algn="just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186430" y="4914106"/>
            <a:ext cx="6445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374C81"/>
                </a:solidFill>
                <a:cs typeface="Arial" panose="020B0604020202020204" pitchFamily="34" charset="0"/>
              </a:rPr>
              <a:t>В 2016-2017 учебном году </a:t>
            </a:r>
            <a:r>
              <a:rPr lang="ru-RU" alt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15 </a:t>
            </a:r>
            <a:r>
              <a:rPr lang="ru-RU" alt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сотрудников </a:t>
            </a:r>
            <a:r>
              <a:rPr lang="ru-RU" altLang="ru-RU" sz="24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про</a:t>
            </a:r>
            <a:r>
              <a:rPr lang="ru-RU" altLang="ru-RU" sz="2400" b="1" dirty="0">
                <a:solidFill>
                  <a:srgbClr val="374C81"/>
                </a:solidFill>
                <a:cs typeface="Arial" panose="020B0604020202020204" pitchFamily="34" charset="0"/>
              </a:rPr>
              <a:t>х</a:t>
            </a:r>
            <a:r>
              <a:rPr lang="ru-RU" altLang="ru-RU" sz="2400" b="1" dirty="0" smtClean="0">
                <a:solidFill>
                  <a:srgbClr val="374C81"/>
                </a:solidFill>
                <a:cs typeface="Arial" panose="020B0604020202020204" pitchFamily="34" charset="0"/>
              </a:rPr>
              <a:t>одят </a:t>
            </a:r>
            <a:r>
              <a:rPr lang="ru-RU" altLang="ru-RU" sz="2400" b="1" dirty="0">
                <a:solidFill>
                  <a:srgbClr val="374C81"/>
                </a:solidFill>
                <a:cs typeface="Arial" panose="020B0604020202020204" pitchFamily="34" charset="0"/>
              </a:rPr>
              <a:t>обучение. </a:t>
            </a: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464668" y="87883"/>
            <a:ext cx="7679332" cy="1508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rgbClr val="C00000"/>
                </a:solidFill>
                <a:ea typeface="+mn-ea"/>
                <a:cs typeface="+mn-cs"/>
              </a:rPr>
              <a:t>Под эгидой ЦКМС и НОЦ «Педагогика» работает </a:t>
            </a:r>
            <a:br>
              <a:rPr lang="ru-RU" altLang="ru-RU" sz="3200" b="1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3200" b="1" dirty="0">
                <a:solidFill>
                  <a:srgbClr val="C00000"/>
                </a:solidFill>
                <a:ea typeface="+mn-ea"/>
                <a:cs typeface="+mn-cs"/>
              </a:rPr>
              <a:t>«Школа молодого преподавателя»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98" y="87883"/>
            <a:ext cx="876816" cy="169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2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http://www.sfu-kras.ru/files/logo_verti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502150"/>
            <a:ext cx="3500438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38" y="285750"/>
            <a:ext cx="712787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C00000"/>
                </a:solidFill>
                <a:ea typeface="+mn-ea"/>
                <a:cs typeface="+mn-cs"/>
              </a:rPr>
              <a:t>«Преподаватель высшей школы»</a:t>
            </a:r>
          </a:p>
        </p:txBody>
      </p:sp>
      <p:sp>
        <p:nvSpPr>
          <p:cNvPr id="48132" name="Объект 2"/>
          <p:cNvSpPr>
            <a:spLocks noGrp="1"/>
          </p:cNvSpPr>
          <p:nvPr>
            <p:ph idx="1"/>
          </p:nvPr>
        </p:nvSpPr>
        <p:spPr>
          <a:xfrm>
            <a:off x="250825" y="1773238"/>
            <a:ext cx="8362950" cy="489585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ru-RU" sz="2700" b="1" dirty="0" smtClean="0">
                <a:solidFill>
                  <a:srgbClr val="374C81"/>
                </a:solidFill>
                <a:cs typeface="Calibri" pitchFamily="34" charset="0"/>
              </a:rPr>
              <a:t>Обучение по программе профессиональной переподготовки на базе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sz="2700" b="1" dirty="0" smtClean="0">
                <a:solidFill>
                  <a:srgbClr val="374C81"/>
                </a:solidFill>
                <a:cs typeface="Calibri" pitchFamily="34" charset="0"/>
              </a:rPr>
              <a:t> ФГАОУ ВО «Сибирский федеральный университет»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sz="2700" b="1" dirty="0" smtClean="0">
                <a:solidFill>
                  <a:srgbClr val="374C81"/>
                </a:solidFill>
                <a:cs typeface="Calibri" pitchFamily="34" charset="0"/>
              </a:rPr>
              <a:t> </a:t>
            </a:r>
            <a:r>
              <a:rPr lang="ru-RU" altLang="ru-RU" sz="2700" b="1" dirty="0" smtClean="0">
                <a:solidFill>
                  <a:srgbClr val="FF0000"/>
                </a:solidFill>
                <a:cs typeface="Calibri" pitchFamily="34" charset="0"/>
              </a:rPr>
              <a:t>«Преподаватель высшей школы» (1004 часа)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700" b="1" dirty="0" smtClean="0">
                <a:solidFill>
                  <a:srgbClr val="374C81"/>
                </a:solidFill>
                <a:cs typeface="Calibri" pitchFamily="34" charset="0"/>
              </a:rPr>
              <a:t>Число слушателей в 2015-2016 учебном году – </a:t>
            </a:r>
            <a:r>
              <a:rPr lang="en-US" altLang="ru-RU" sz="2800" b="1" dirty="0" smtClean="0">
                <a:solidFill>
                  <a:srgbClr val="FF0000"/>
                </a:solidFill>
                <a:cs typeface="Calibri" pitchFamily="34" charset="0"/>
              </a:rPr>
              <a:t>29</a:t>
            </a:r>
            <a:r>
              <a:rPr lang="ru-RU" altLang="ru-RU" sz="2700" b="1" dirty="0" smtClean="0">
                <a:solidFill>
                  <a:srgbClr val="FF0000"/>
                </a:solidFill>
                <a:cs typeface="Calibri" pitchFamily="34" charset="0"/>
              </a:rPr>
              <a:t>.</a:t>
            </a:r>
            <a:endParaRPr lang="ru-RU" altLang="ru-RU" sz="2700" dirty="0" smtClean="0"/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7"/>
          <a:stretch>
            <a:fillRect/>
          </a:stretch>
        </p:blipFill>
        <p:spPr bwMode="auto">
          <a:xfrm>
            <a:off x="6637338" y="4437063"/>
            <a:ext cx="241458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887"/>
            <a:ext cx="876816" cy="169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3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Объект 2"/>
          <p:cNvSpPr>
            <a:spLocks noGrp="1"/>
          </p:cNvSpPr>
          <p:nvPr>
            <p:ph idx="1"/>
          </p:nvPr>
        </p:nvSpPr>
        <p:spPr>
          <a:xfrm>
            <a:off x="214312" y="6074948"/>
            <a:ext cx="8929688" cy="78276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altLang="ru-RU" sz="1900" b="1" kern="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Делегаты </a:t>
            </a:r>
            <a:r>
              <a:rPr lang="ru-RU" altLang="ru-RU" sz="1900" b="1" kern="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из Москвы, Санкт-Петербурга, Омска, Оренбурга, Екатеринбурга, Казани, Томска, Перми, Иркутска, Канска, Байкальска, Дивногорска и Ачинска.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82"/>
            <a:ext cx="9156061" cy="179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4641" y="2348880"/>
            <a:ext cx="4320413" cy="321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дня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544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участника</a:t>
            </a:r>
            <a:endParaRPr lang="ru-RU" altLang="ru-RU" sz="2900" b="1" kern="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пленарных заседания</a:t>
            </a:r>
            <a:endParaRPr lang="ru-RU" altLang="ru-RU" sz="29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6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секций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>
                <a:solidFill>
                  <a:srgbClr val="FF0000"/>
                </a:solidFill>
                <a:cs typeface="Arial" charset="0"/>
              </a:rPr>
              <a:t>6</a:t>
            </a:r>
            <a:r>
              <a:rPr lang="ru-RU" altLang="ru-RU" sz="2900" b="1" kern="0" dirty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мастер-классов</a:t>
            </a:r>
            <a:endParaRPr lang="ru-RU" altLang="ru-RU" sz="2900" b="1" kern="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1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круглый стол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65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докладов</a:t>
            </a:r>
          </a:p>
        </p:txBody>
      </p:sp>
      <p:pic>
        <p:nvPicPr>
          <p:cNvPr id="8" name="Изображение 2"/>
          <p:cNvPicPr>
            <a:picLocks noChangeAspect="1"/>
          </p:cNvPicPr>
          <p:nvPr/>
        </p:nvPicPr>
        <p:blipFill rotWithShape="1">
          <a:blip r:embed="rId3"/>
          <a:srcRect r="11378"/>
          <a:stretch/>
        </p:blipFill>
        <p:spPr>
          <a:xfrm>
            <a:off x="6761742" y="4161136"/>
            <a:ext cx="2239106" cy="189493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346" y="1895050"/>
            <a:ext cx="4625915" cy="220803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r="10177"/>
          <a:stretch/>
        </p:blipFill>
        <p:spPr bwMode="auto">
          <a:xfrm>
            <a:off x="4365054" y="4161136"/>
            <a:ext cx="2333537" cy="190299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7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УМУ совместно с лабораторией разработки и внедрения ИТ в медицинское образование и </a:t>
            </a:r>
            <a:r>
              <a:rPr lang="ru-RU" sz="2400" b="1" dirty="0" smtClean="0">
                <a:solidFill>
                  <a:srgbClr val="C00000"/>
                </a:solidFill>
              </a:rPr>
              <a:t>здравоохранение разработан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 сайт конференции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" y="1158585"/>
            <a:ext cx="9029700" cy="565785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8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3270" y="260648"/>
            <a:ext cx="7964487" cy="1933575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В течение </a:t>
            </a:r>
            <a:r>
              <a:rPr lang="ru-RU" altLang="ru-RU" b="1" dirty="0" smtClean="0">
                <a:solidFill>
                  <a:srgbClr val="C00000"/>
                </a:solidFill>
                <a:ea typeface="+mj-ea"/>
                <a:cs typeface="+mj-cs"/>
              </a:rPr>
              <a:t>2016 </a:t>
            </a: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года проведено </a:t>
            </a:r>
            <a:b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</a:b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  </a:t>
            </a:r>
            <a:r>
              <a:rPr lang="ru-RU" altLang="ru-RU" b="1" dirty="0" smtClean="0">
                <a:solidFill>
                  <a:srgbClr val="C00000"/>
                </a:solidFill>
                <a:ea typeface="+mj-ea"/>
                <a:cs typeface="+mj-cs"/>
              </a:rPr>
              <a:t>7 </a:t>
            </a: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заседаний  Центрального    координационного методического совета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88024" y="2406651"/>
            <a:ext cx="421708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r="24912" b="34535"/>
          <a:stretch/>
        </p:blipFill>
        <p:spPr>
          <a:xfrm>
            <a:off x="311507" y="2406651"/>
            <a:ext cx="428396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887"/>
            <a:ext cx="988701" cy="190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62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2113" y="204788"/>
            <a:ext cx="8507412" cy="1143000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C00000"/>
                </a:solidFill>
              </a:rPr>
              <a:t>Балл ЕГЭ студентов, принятых на обучение по очной форме на программы </a:t>
            </a:r>
            <a:r>
              <a:rPr lang="ru-RU" altLang="ru-RU" sz="2800" b="1" dirty="0" err="1" smtClean="0">
                <a:solidFill>
                  <a:srgbClr val="C00000"/>
                </a:solidFill>
              </a:rPr>
              <a:t>бакалавриата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и </a:t>
            </a:r>
            <a:r>
              <a:rPr lang="ru-RU" altLang="ru-RU" sz="2800" b="1" dirty="0" err="1" smtClean="0">
                <a:solidFill>
                  <a:srgbClr val="C00000"/>
                </a:solidFill>
              </a:rPr>
              <a:t>специалитета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717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105794"/>
              </p:ext>
            </p:extLst>
          </p:nvPr>
        </p:nvGraphicFramePr>
        <p:xfrm>
          <a:off x="501650" y="1781175"/>
          <a:ext cx="8318500" cy="493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Лист" r:id="rId3" imgW="8477294" imgH="5029389" progId="Excel.Sheet.8">
                  <p:embed/>
                </p:oleObj>
              </mc:Choice>
              <mc:Fallback>
                <p:oleObj name="Лист" r:id="rId3" imgW="8477294" imgH="5029389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1781175"/>
                        <a:ext cx="8318500" cy="493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62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958331" y="201885"/>
            <a:ext cx="8088276" cy="922859"/>
          </a:xfrm>
        </p:spPr>
        <p:txBody>
          <a:bodyPr rtlCol="0">
            <a:normAutofit fontScale="90000"/>
          </a:bodyPr>
          <a:lstStyle/>
          <a:p>
            <a:pPr indent="449263" eaLnBrk="1" fontAlgn="auto" hangingPunct="1">
              <a:spcAft>
                <a:spcPts val="0"/>
              </a:spcAft>
              <a:defRPr/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altLang="ru-RU" sz="3200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ea typeface="+mn-ea"/>
                <a:cs typeface="+mn-cs"/>
              </a:rPr>
              <a:t>Подведены  итоги ежегодных конкурсов:</a:t>
            </a:r>
            <a:br>
              <a:rPr lang="ru-RU" altLang="ru-RU" sz="31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3600" b="1" u="sng" dirty="0" smtClean="0">
                <a:solidFill>
                  <a:srgbClr val="C00000"/>
                </a:solidFill>
                <a:ea typeface="+mn-ea"/>
                <a:cs typeface="+mn-cs"/>
              </a:rPr>
              <a:t>«Лучший лектор 2016 года»</a:t>
            </a:r>
            <a:br>
              <a:rPr lang="ru-RU" altLang="ru-RU" sz="3600" b="1" u="sng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endParaRPr lang="ru-RU" altLang="ru-RU" sz="3600" b="1" dirty="0" smtClean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53253" name="TextBox 11"/>
          <p:cNvSpPr txBox="1">
            <a:spLocks noChangeArrowheads="1"/>
          </p:cNvSpPr>
          <p:nvPr/>
        </p:nvSpPr>
        <p:spPr bwMode="auto">
          <a:xfrm>
            <a:off x="2415929" y="1494623"/>
            <a:ext cx="2384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Педиатрический факультет</a:t>
            </a:r>
          </a:p>
        </p:txBody>
      </p:sp>
      <p:sp>
        <p:nvSpPr>
          <p:cNvPr id="53254" name="TextBox 13"/>
          <p:cNvSpPr txBox="1">
            <a:spLocks noChangeArrowheads="1"/>
          </p:cNvSpPr>
          <p:nvPr/>
        </p:nvSpPr>
        <p:spPr bwMode="auto">
          <a:xfrm>
            <a:off x="7203224" y="3944133"/>
            <a:ext cx="1508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Институт стоматологии</a:t>
            </a:r>
          </a:p>
        </p:txBody>
      </p:sp>
      <p:sp>
        <p:nvSpPr>
          <p:cNvPr id="53255" name="TextBox 15"/>
          <p:cNvSpPr txBox="1">
            <a:spLocks noChangeArrowheads="1"/>
          </p:cNvSpPr>
          <p:nvPr/>
        </p:nvSpPr>
        <p:spPr bwMode="auto">
          <a:xfrm>
            <a:off x="399570" y="3923001"/>
            <a:ext cx="1801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Фармацевтический факультет</a:t>
            </a:r>
          </a:p>
        </p:txBody>
      </p:sp>
      <p:sp>
        <p:nvSpPr>
          <p:cNvPr id="53256" name="TextBox 17"/>
          <p:cNvSpPr txBox="1">
            <a:spLocks noChangeArrowheads="1"/>
          </p:cNvSpPr>
          <p:nvPr/>
        </p:nvSpPr>
        <p:spPr bwMode="auto">
          <a:xfrm>
            <a:off x="5002213" y="4108338"/>
            <a:ext cx="15081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ФФМО</a:t>
            </a:r>
          </a:p>
        </p:txBody>
      </p:sp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6918915" y="1487157"/>
            <a:ext cx="194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Calibri" pitchFamily="34" charset="0"/>
              </a:rPr>
              <a:t>Лечебный факультет</a:t>
            </a:r>
            <a:endParaRPr lang="ru-RU" altLang="ru-RU" sz="1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3257" name="TextBox 19"/>
          <p:cNvSpPr txBox="1">
            <a:spLocks noChangeArrowheads="1"/>
          </p:cNvSpPr>
          <p:nvPr/>
        </p:nvSpPr>
        <p:spPr bwMode="auto">
          <a:xfrm>
            <a:off x="2863188" y="3739006"/>
            <a:ext cx="1509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Факультет клинической психологии</a:t>
            </a:r>
          </a:p>
        </p:txBody>
      </p:sp>
      <p:sp>
        <p:nvSpPr>
          <p:cNvPr id="53259" name="TextBox 23"/>
          <p:cNvSpPr txBox="1">
            <a:spLocks noChangeArrowheads="1"/>
          </p:cNvSpPr>
          <p:nvPr/>
        </p:nvSpPr>
        <p:spPr bwMode="auto">
          <a:xfrm>
            <a:off x="4873101" y="1494623"/>
            <a:ext cx="18254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Социальная работа</a:t>
            </a:r>
          </a:p>
        </p:txBody>
      </p:sp>
      <p:pic>
        <p:nvPicPr>
          <p:cNvPr id="1026" name="Picture 2" descr="C:\Users\SerkovaEE\Desktop\Лектор\Черданц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37" y="1802400"/>
            <a:ext cx="1298442" cy="1731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3268" name="TextBox 21"/>
          <p:cNvSpPr txBox="1">
            <a:spLocks noChangeArrowheads="1"/>
          </p:cNvSpPr>
          <p:nvPr/>
        </p:nvSpPr>
        <p:spPr bwMode="auto">
          <a:xfrm>
            <a:off x="578164" y="1494425"/>
            <a:ext cx="1444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ИПО</a:t>
            </a:r>
          </a:p>
        </p:txBody>
      </p:sp>
      <p:pic>
        <p:nvPicPr>
          <p:cNvPr id="1027" name="Picture 3" descr="C:\Users\SerkovaEE\Desktop\Лектор\Галактионо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65" y="1795132"/>
            <a:ext cx="998051" cy="182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SerkovaEE\Desktop\Лектор\Тумшевиц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37" y="4447562"/>
            <a:ext cx="1298517" cy="1731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SerkovaEE\Desktop\Лектор\Василье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58" y="4467353"/>
            <a:ext cx="1274367" cy="169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Users\SerkovaEE\Desktop\Лектор\Мудров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0" y="4467353"/>
            <a:ext cx="1268831" cy="1691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SerkovaEE\Desktop\Лектор\Киселев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18" y="1795132"/>
            <a:ext cx="1298516" cy="1731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C:\Users\SerkovaEE\Desktop\Лектор\Чупин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811" y="4467353"/>
            <a:ext cx="1264465" cy="1685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C:\Users\SerkovaEE\Desktop\Лектор\Ноздрин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18" y="1802400"/>
            <a:ext cx="1298517" cy="1694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6735910" y="3345069"/>
            <a:ext cx="2310697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дмн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проф. </a:t>
            </a:r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Черданцев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Д.В</a:t>
            </a:r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1826" y="3345636"/>
            <a:ext cx="271273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дмн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доцент Галактионова М.Ю.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890" y="3345347"/>
            <a:ext cx="1659172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кмн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Киселева Е.Ю.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3002" y="5941239"/>
            <a:ext cx="233360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дмн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проф. </a:t>
            </a:r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Тумшевиц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О.Н.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1200" y="5941239"/>
            <a:ext cx="1693092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кбн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Васильева М.Р.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9754" y="5931722"/>
            <a:ext cx="225657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кПсн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доцент </a:t>
            </a:r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Чупина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В.Б.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89" y="5941239"/>
            <a:ext cx="224862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кмн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доцент </a:t>
            </a:r>
            <a:r>
              <a:rPr lang="ru-RU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Мудрова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Л.А.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60205" y="3338202"/>
            <a:ext cx="1235082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Ноздрин Д.А.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7" y="52387"/>
            <a:ext cx="760334" cy="146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07504" y="285750"/>
            <a:ext cx="8928992" cy="777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>За отчетный год гриф ЦКМС</a:t>
            </a:r>
            <a:br>
              <a:rPr lang="ru-RU" altLang="ru-RU" sz="32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> получили  рукописи: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135058" y="1144065"/>
            <a:ext cx="8497068" cy="2712037"/>
          </a:xfrm>
          <a:ln>
            <a:solidFill>
              <a:schemeClr val="bg1"/>
            </a:solidFill>
          </a:ln>
        </p:spPr>
        <p:txBody>
          <a:bodyPr rtlCol="0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а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ктуализированных рабочих программ по ФГОС ВО и ИПО – </a:t>
            </a: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159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н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овых рабочих программ ИПО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  <a:r>
              <a:rPr lang="ru-RU" altLang="ru-RU" sz="2000" u="sng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учебных пособий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18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у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чебно-методических комплексов 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     дистанционного обучения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17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образовательных электронных изданий -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3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дневников практик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23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методических рекомендаций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30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м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етодических указаний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61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marL="0" indent="0" algn="just">
              <a:buNone/>
              <a:tabLst>
                <a:tab pos="179388" algn="l"/>
                <a:tab pos="457200" algn="l"/>
              </a:tabLst>
              <a:defRPr/>
            </a:pPr>
            <a:endParaRPr lang="ru-RU" altLang="ru-RU" sz="2000" dirty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endParaRPr lang="ru-RU" altLang="ru-RU" sz="2000" dirty="0" smtClean="0"/>
          </a:p>
        </p:txBody>
      </p:sp>
      <p:pic>
        <p:nvPicPr>
          <p:cNvPr id="180226" name="Picture 2" descr="http://www.edutainme.ru/upload/resize_cache/iblock/01a/290_178_2/176219371_e22956bfe3_b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436096" y="1648121"/>
            <a:ext cx="3288428" cy="2018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0228" name="Picture 4" descr="http://www.edutainme.ru/upload/resize_cache/iblock/469/290_178_2/_MG_2246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37665" y="4254264"/>
            <a:ext cx="3402173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3779912" y="3752941"/>
            <a:ext cx="57606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алгоритмов выполнения практических </a:t>
            </a:r>
            <a:endParaRPr lang="ru-RU" altLang="ru-RU" sz="20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навыков 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4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сборников тестовых заданий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36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сборников ситуационных задач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 err="1">
                <a:solidFill>
                  <a:srgbClr val="002060"/>
                </a:solidFill>
                <a:cs typeface="Times New Roman" pitchFamily="18" charset="0"/>
              </a:rPr>
              <a:t>видеолекций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7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педагогических технологий – </a:t>
            </a: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3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учебно-методических пособий </a:t>
            </a:r>
            <a:r>
              <a:rPr lang="ru-RU" altLang="ru-RU" sz="2000" dirty="0" smtClean="0">
                <a:solidFill>
                  <a:srgbClr val="002060"/>
                </a:solidFill>
              </a:rPr>
              <a:t>– </a:t>
            </a: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  <a:endParaRPr lang="ru-RU" alt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методических рекомендаций </a:t>
            </a:r>
            <a:r>
              <a:rPr lang="ru-RU" altLang="ru-RU" sz="2000" dirty="0" smtClean="0">
                <a:solidFill>
                  <a:srgbClr val="002060"/>
                </a:solidFill>
              </a:rPr>
              <a:t>– </a:t>
            </a: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11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;</a:t>
            </a:r>
            <a:endParaRPr lang="ru-RU" altLang="ru-RU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руководство </a:t>
            </a:r>
            <a:r>
              <a:rPr lang="ru-RU" sz="2000" dirty="0" smtClean="0">
                <a:solidFill>
                  <a:srgbClr val="002060"/>
                </a:solidFill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r>
              <a:rPr lang="ru-RU" sz="2000" dirty="0" smtClean="0">
                <a:solidFill>
                  <a:srgbClr val="002060"/>
                </a:solidFill>
              </a:rPr>
              <a:t>;</a:t>
            </a: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терминологический словарь </a:t>
            </a:r>
            <a:r>
              <a:rPr lang="ru-RU" sz="2000" dirty="0" smtClean="0">
                <a:solidFill>
                  <a:srgbClr val="002060"/>
                </a:solidFill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ru-RU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4" y="91847"/>
            <a:ext cx="569630" cy="109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3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63" y="404813"/>
            <a:ext cx="8677275" cy="936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u="sng" dirty="0">
                <a:solidFill>
                  <a:srgbClr val="C00000"/>
                </a:solidFill>
                <a:ea typeface="+mn-ea"/>
                <a:cs typeface="+mn-cs"/>
              </a:rPr>
              <a:t>«Лучшее печатное учебное пособие </a:t>
            </a:r>
            <a:r>
              <a:rPr lang="ru-RU" sz="3100" b="1" u="sng" dirty="0" smtClean="0">
                <a:solidFill>
                  <a:srgbClr val="C00000"/>
                </a:solidFill>
                <a:ea typeface="+mn-ea"/>
                <a:cs typeface="+mn-cs"/>
              </a:rPr>
              <a:t>2016 </a:t>
            </a:r>
            <a:r>
              <a:rPr lang="ru-RU" sz="3100" b="1" u="sng" dirty="0">
                <a:solidFill>
                  <a:srgbClr val="C00000"/>
                </a:solidFill>
                <a:ea typeface="+mn-ea"/>
                <a:cs typeface="+mn-cs"/>
              </a:rPr>
              <a:t>года»</a:t>
            </a:r>
            <a:br>
              <a:rPr lang="ru-RU" sz="3100" b="1" u="sng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2700" b="1" dirty="0">
                <a:solidFill>
                  <a:srgbClr val="C00000"/>
                </a:solidFill>
                <a:ea typeface="+mn-ea"/>
                <a:cs typeface="+mn-cs"/>
              </a:rPr>
              <a:t>(</a:t>
            </a:r>
            <a:r>
              <a:rPr lang="ru-RU" sz="2700" b="1" dirty="0" smtClean="0">
                <a:solidFill>
                  <a:srgbClr val="C00000"/>
                </a:solidFill>
                <a:ea typeface="+mn-ea"/>
                <a:cs typeface="+mn-cs"/>
              </a:rPr>
              <a:t>клинические кафедры</a:t>
            </a:r>
            <a:r>
              <a:rPr lang="ru-RU" sz="2700" b="1" dirty="0">
                <a:solidFill>
                  <a:srgbClr val="C00000"/>
                </a:solidFill>
                <a:ea typeface="+mn-ea"/>
                <a:cs typeface="+mn-cs"/>
              </a:rPr>
              <a:t>)</a:t>
            </a:r>
            <a:br>
              <a:rPr lang="ru-RU" sz="2700" b="1" dirty="0">
                <a:solidFill>
                  <a:srgbClr val="C00000"/>
                </a:solidFill>
                <a:ea typeface="+mn-ea"/>
                <a:cs typeface="+mn-cs"/>
              </a:rPr>
            </a:br>
            <a:endParaRPr lang="ru-RU" sz="2700" b="1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70" y="3743841"/>
            <a:ext cx="1946038" cy="2749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08" y="865583"/>
            <a:ext cx="1889919" cy="273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44" y="3743841"/>
            <a:ext cx="1989045" cy="2749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51520" y="1124744"/>
            <a:ext cx="619268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 место</a:t>
            </a:r>
            <a:r>
              <a:rPr lang="ru-RU" altLang="ru-RU" sz="2200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– «</a:t>
            </a:r>
            <a:r>
              <a:rPr lang="ru-RU" altLang="ru-RU" sz="2200" b="1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Преэклампсия</a:t>
            </a:r>
            <a:r>
              <a:rPr lang="ru-RU" altLang="ru-RU" sz="22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. Эклампсия</a:t>
            </a: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А.Т. Егорова, Е.В. Шапошникова, Д.А. </a:t>
            </a:r>
            <a:r>
              <a:rPr lang="ru-RU" altLang="ru-RU" sz="2200" dirty="0" err="1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Маисеенко</a:t>
            </a:r>
            <a:r>
              <a:rPr lang="ru-RU" altLang="ru-RU" sz="22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)</a:t>
            </a:r>
            <a:endParaRPr lang="ru-RU" altLang="ru-RU" sz="2200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altLang="ru-RU" sz="2200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II место </a:t>
            </a: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– «</a:t>
            </a:r>
            <a:r>
              <a:rPr lang="ru-RU" altLang="ru-RU" sz="22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Экзантемы при инфекционных заболеваниях</a:t>
            </a: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(Е.П. Тихонова, Т.Ю. Кузьмина, Н.В. Андронова,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Ю.С. Калинина)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altLang="ru-RU" sz="2200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III место </a:t>
            </a: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– «</a:t>
            </a:r>
            <a:r>
              <a:rPr lang="ru-RU" altLang="ru-RU" sz="22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Острые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респираторные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вирусные инфекции у детей</a:t>
            </a: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(Г.П. Мартынова, Я.А. </a:t>
            </a:r>
            <a:r>
              <a:rPr lang="ru-RU" altLang="ru-RU" sz="2200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Богвилене</a:t>
            </a: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И.А. Соловьёва,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И.А. </a:t>
            </a:r>
            <a:r>
              <a:rPr lang="ru-RU" altLang="ru-RU" sz="2200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Кутищева</a:t>
            </a:r>
            <a:r>
              <a:rPr lang="ru-RU" altLang="ru-RU" sz="22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, М.А. Строгонова)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47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913" y="26064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u="sng" dirty="0">
                <a:solidFill>
                  <a:srgbClr val="C00000"/>
                </a:solidFill>
                <a:ea typeface="+mn-ea"/>
                <a:cs typeface="+mn-cs"/>
              </a:rPr>
              <a:t>«Лучшее печатное учебное пособие </a:t>
            </a:r>
            <a:r>
              <a:rPr lang="ru-RU" sz="3100" b="1" u="sng" dirty="0" smtClean="0">
                <a:solidFill>
                  <a:srgbClr val="C00000"/>
                </a:solidFill>
                <a:ea typeface="+mn-ea"/>
                <a:cs typeface="+mn-cs"/>
              </a:rPr>
              <a:t>2016 </a:t>
            </a:r>
            <a:r>
              <a:rPr lang="ru-RU" sz="3100" b="1" u="sng" dirty="0">
                <a:solidFill>
                  <a:srgbClr val="C00000"/>
                </a:solidFill>
                <a:ea typeface="+mn-ea"/>
                <a:cs typeface="+mn-cs"/>
              </a:rPr>
              <a:t>года»</a:t>
            </a:r>
            <a:br>
              <a:rPr lang="ru-RU" sz="3100" b="1" u="sng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2700" b="1" dirty="0" smtClean="0">
                <a:solidFill>
                  <a:srgbClr val="C00000"/>
                </a:solidFill>
                <a:ea typeface="+mn-ea"/>
                <a:cs typeface="+mn-cs"/>
              </a:rPr>
              <a:t>(теоретические </a:t>
            </a:r>
            <a:r>
              <a:rPr lang="ru-RU" sz="2700" b="1" dirty="0">
                <a:solidFill>
                  <a:srgbClr val="C00000"/>
                </a:solidFill>
                <a:ea typeface="+mn-ea"/>
                <a:cs typeface="+mn-cs"/>
              </a:rPr>
              <a:t>кафедры)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53" y="1245227"/>
            <a:ext cx="2259945" cy="3354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5" y="2978741"/>
            <a:ext cx="2467996" cy="3728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50913" y="1750927"/>
            <a:ext cx="591463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800" b="1" dirty="0">
                <a:solidFill>
                  <a:srgbClr val="C00000"/>
                </a:solidFill>
                <a:cs typeface="Times New Roman" pitchFamily="18" charset="0"/>
              </a:rPr>
              <a:t>I место </a:t>
            </a:r>
            <a:r>
              <a:rPr lang="ru-RU" altLang="ru-RU" sz="28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– «</a:t>
            </a:r>
            <a:r>
              <a:rPr lang="ru-RU" altLang="ru-RU" sz="28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Психология и педагогика</a:t>
            </a:r>
            <a:r>
              <a:rPr lang="ru-RU" altLang="ru-RU" sz="28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8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(Л.С. Гавриленко, В.Б. </a:t>
            </a:r>
            <a:r>
              <a:rPr lang="ru-RU" altLang="ru-RU" sz="2800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Чупина</a:t>
            </a:r>
            <a:r>
              <a:rPr lang="ru-RU" altLang="ru-RU" sz="28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)</a:t>
            </a:r>
            <a:endParaRPr lang="ru-RU" altLang="ru-RU" sz="2000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04758" y="4610681"/>
            <a:ext cx="5760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800" b="1" dirty="0">
                <a:solidFill>
                  <a:srgbClr val="C00000"/>
                </a:solidFill>
                <a:cs typeface="Times New Roman" pitchFamily="18" charset="0"/>
              </a:rPr>
              <a:t>II место </a:t>
            </a:r>
            <a:r>
              <a:rPr lang="ru-RU" altLang="ru-RU" sz="28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– «</a:t>
            </a:r>
            <a:r>
              <a:rPr lang="ru-RU" altLang="ru-RU" sz="28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Экономика аптечной организации</a:t>
            </a:r>
            <a:r>
              <a:rPr lang="ru-RU" altLang="ru-RU" sz="28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»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8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(В.В. Богданов, Л.А. </a:t>
            </a:r>
            <a:r>
              <a:rPr lang="ru-RU" altLang="ru-RU" sz="2800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Лунёва</a:t>
            </a:r>
            <a:r>
              <a:rPr lang="ru-RU" altLang="ru-RU" sz="28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, В.С. </a:t>
            </a:r>
            <a:r>
              <a:rPr lang="ru-RU" altLang="ru-RU" sz="2800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Чавырь</a:t>
            </a:r>
            <a:r>
              <a:rPr lang="ru-RU" altLang="ru-RU" sz="28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, Д.А. Журавлёв</a:t>
            </a:r>
            <a:r>
              <a:rPr lang="ru-RU" altLang="ru-RU" sz="28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550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476250"/>
            <a:ext cx="89281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u="sng" dirty="0">
                <a:solidFill>
                  <a:srgbClr val="C00000"/>
                </a:solidFill>
                <a:ea typeface="+mn-ea"/>
                <a:cs typeface="+mn-cs"/>
              </a:rPr>
              <a:t>«Лучшее образовательное </a:t>
            </a:r>
            <a:r>
              <a:rPr lang="ru-RU" sz="3100" b="1" u="sng" dirty="0" smtClean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sz="3100" b="1" u="sng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3100" b="1" u="sng" dirty="0" smtClean="0">
                <a:solidFill>
                  <a:srgbClr val="C00000"/>
                </a:solidFill>
                <a:ea typeface="+mn-ea"/>
                <a:cs typeface="+mn-cs"/>
              </a:rPr>
              <a:t>электронное </a:t>
            </a:r>
            <a:r>
              <a:rPr lang="ru-RU" sz="3100" b="1" u="sng" dirty="0">
                <a:solidFill>
                  <a:srgbClr val="C00000"/>
                </a:solidFill>
                <a:ea typeface="+mn-ea"/>
                <a:cs typeface="+mn-cs"/>
              </a:rPr>
              <a:t>издание </a:t>
            </a:r>
            <a:r>
              <a:rPr lang="ru-RU" sz="3100" b="1" u="sng" dirty="0" smtClean="0">
                <a:solidFill>
                  <a:srgbClr val="C00000"/>
                </a:solidFill>
                <a:ea typeface="+mn-ea"/>
                <a:cs typeface="+mn-cs"/>
              </a:rPr>
              <a:t>2016 </a:t>
            </a:r>
            <a:r>
              <a:rPr lang="ru-RU" sz="3100" b="1" u="sng" dirty="0">
                <a:solidFill>
                  <a:srgbClr val="C00000"/>
                </a:solidFill>
                <a:ea typeface="+mn-ea"/>
                <a:cs typeface="+mn-cs"/>
              </a:rPr>
              <a:t>года</a:t>
            </a:r>
            <a:r>
              <a:rPr lang="ru-RU" sz="3100" b="1" u="sng" dirty="0" smtClean="0">
                <a:solidFill>
                  <a:srgbClr val="C00000"/>
                </a:solidFill>
                <a:ea typeface="+mn-ea"/>
                <a:cs typeface="+mn-cs"/>
              </a:rPr>
              <a:t>»</a:t>
            </a:r>
            <a:r>
              <a:rPr lang="ru-RU" sz="3200" b="1" u="sng" dirty="0" smtClean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sz="3200" b="1" u="sng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2700" b="1" dirty="0" smtClean="0">
                <a:solidFill>
                  <a:srgbClr val="C00000"/>
                </a:solidFill>
                <a:ea typeface="+mn-ea"/>
                <a:cs typeface="+mn-cs"/>
              </a:rPr>
              <a:t>(Теоретические кафедры)</a:t>
            </a:r>
            <a:r>
              <a:rPr 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endParaRPr lang="ru-RU" sz="3200" b="1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317500" y="1628800"/>
            <a:ext cx="8509000" cy="1295400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I место </a:t>
            </a:r>
            <a:r>
              <a:rPr lang="ru-RU" alt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– «</a:t>
            </a:r>
            <a:r>
              <a:rPr lang="ru-RU" altLang="ru-RU" sz="2400" b="1" dirty="0" err="1" smtClean="0">
                <a:solidFill>
                  <a:srgbClr val="002060"/>
                </a:solidFill>
                <a:cs typeface="Times New Roman" pitchFamily="18" charset="0"/>
              </a:rPr>
              <a:t>АрхПК</a:t>
            </a:r>
            <a:r>
              <a:rPr lang="ru-RU" alt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»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ru-RU" altLang="ru-RU" sz="2400" dirty="0" smtClean="0">
                <a:solidFill>
                  <a:srgbClr val="002060"/>
                </a:solidFill>
                <a:cs typeface="Times New Roman" pitchFamily="18" charset="0"/>
              </a:rPr>
              <a:t>(М.Р. Васильева, Н.Ю. </a:t>
            </a:r>
            <a:r>
              <a:rPr lang="ru-RU" altLang="ru-RU" sz="2400" dirty="0" err="1" smtClean="0">
                <a:solidFill>
                  <a:srgbClr val="002060"/>
                </a:solidFill>
                <a:cs typeface="Times New Roman" pitchFamily="18" charset="0"/>
              </a:rPr>
              <a:t>Паротькин</a:t>
            </a:r>
            <a:r>
              <a:rPr lang="ru-RU" altLang="ru-RU" sz="2400" dirty="0" smtClean="0">
                <a:solidFill>
                  <a:srgbClr val="002060"/>
                </a:solidFill>
                <a:cs typeface="Times New Roman" pitchFamily="18" charset="0"/>
              </a:rPr>
              <a:t>, Н.И. </a:t>
            </a:r>
            <a:r>
              <a:rPr lang="ru-RU" altLang="ru-RU" sz="2400" dirty="0" err="1" smtClean="0">
                <a:solidFill>
                  <a:srgbClr val="002060"/>
                </a:solidFill>
                <a:cs typeface="Times New Roman" pitchFamily="18" charset="0"/>
              </a:rPr>
              <a:t>Очикова</a:t>
            </a:r>
            <a:r>
              <a:rPr lang="ru-RU" altLang="ru-RU" sz="2400" dirty="0" smtClean="0">
                <a:solidFill>
                  <a:srgbClr val="002060"/>
                </a:solidFill>
                <a:cs typeface="Times New Roman" pitchFamily="18" charset="0"/>
              </a:rPr>
              <a:t>, Е.И. Кичигина)</a:t>
            </a:r>
          </a:p>
          <a:p>
            <a:pPr marL="0" indent="0" algn="just" eaLnBrk="1" hangingPunct="1">
              <a:buFont typeface="Arial" charset="0"/>
              <a:buNone/>
            </a:pPr>
            <a:endParaRPr lang="ru-RU" altLang="ru-RU" sz="24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algn="just" eaLnBrk="1" hangingPunct="1">
              <a:buFont typeface="Arial" charset="0"/>
              <a:buNone/>
            </a:pPr>
            <a:endParaRPr lang="ru-RU" altLang="ru-RU" sz="24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algn="just" eaLnBrk="1" hangingPunct="1">
              <a:buFont typeface="Arial" charset="0"/>
              <a:buNone/>
            </a:pPr>
            <a:endParaRPr lang="ru-RU" altLang="ru-RU" sz="24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algn="just" eaLnBrk="1" hangingPunct="1">
              <a:buFont typeface="Arial" charset="0"/>
              <a:buNone/>
            </a:pPr>
            <a:endParaRPr lang="ru-RU" alt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eaLnBrk="1" hangingPunct="1"/>
            <a:endParaRPr lang="ru-RU" alt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92" y="2708920"/>
            <a:ext cx="5645017" cy="3988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98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2483768" y="271095"/>
            <a:ext cx="6191250" cy="1354138"/>
          </a:xfrm>
        </p:spPr>
        <p:txBody>
          <a:bodyPr/>
          <a:lstStyle/>
          <a:p>
            <a:r>
              <a:rPr lang="ru-RU" altLang="ru-RU" sz="2800" b="1" u="sng" dirty="0" smtClean="0">
                <a:solidFill>
                  <a:srgbClr val="C00000"/>
                </a:solidFill>
              </a:rPr>
              <a:t>«Лучшее образовательное </a:t>
            </a:r>
            <a:br>
              <a:rPr lang="ru-RU" altLang="ru-RU" sz="2800" b="1" u="sng" dirty="0" smtClean="0">
                <a:solidFill>
                  <a:srgbClr val="C00000"/>
                </a:solidFill>
              </a:rPr>
            </a:br>
            <a:r>
              <a:rPr lang="ru-RU" altLang="ru-RU" sz="2800" b="1" u="sng" dirty="0" smtClean="0">
                <a:solidFill>
                  <a:srgbClr val="C00000"/>
                </a:solidFill>
              </a:rPr>
              <a:t>электронное издание 2016 года»</a:t>
            </a:r>
            <a:br>
              <a:rPr lang="ru-RU" altLang="ru-RU" sz="2800" b="1" u="sng" dirty="0" smtClean="0">
                <a:solidFill>
                  <a:srgbClr val="C00000"/>
                </a:solidFill>
              </a:rPr>
            </a:br>
            <a:r>
              <a:rPr lang="ru-RU" altLang="ru-RU" sz="2400" b="1" dirty="0" smtClean="0">
                <a:solidFill>
                  <a:srgbClr val="C00000"/>
                </a:solidFill>
              </a:rPr>
              <a:t>(Клинические кафедры)</a:t>
            </a:r>
            <a:endParaRPr lang="ru-RU" altLang="ru-RU" sz="2800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4300" y="4629150"/>
            <a:ext cx="5040313" cy="19605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I место </a:t>
            </a:r>
            <a:r>
              <a:rPr lang="ru-RU" altLang="ru-RU" sz="2400" b="1" dirty="0">
                <a:solidFill>
                  <a:srgbClr val="002060"/>
                </a:solidFill>
                <a:cs typeface="Times New Roman" pitchFamily="18" charset="0"/>
              </a:rPr>
              <a:t>– «Первая помощь при </a:t>
            </a:r>
            <a:endParaRPr lang="ru-RU" altLang="ru-RU" sz="24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кровотечениях </a:t>
            </a:r>
            <a:r>
              <a:rPr lang="ru-RU" altLang="ru-RU" sz="2400" b="1" dirty="0">
                <a:solidFill>
                  <a:srgbClr val="002060"/>
                </a:solidFill>
                <a:cs typeface="Times New Roman" pitchFamily="18" charset="0"/>
              </a:rPr>
              <a:t>и травмах»</a:t>
            </a:r>
          </a:p>
          <a:p>
            <a:pPr marL="0" indent="0">
              <a:buFont typeface="Arial" charset="0"/>
              <a:buNone/>
              <a:defRPr/>
            </a:pPr>
            <a:r>
              <a:rPr lang="ru-RU" altLang="ru-RU" sz="2400" dirty="0" smtClean="0">
                <a:solidFill>
                  <a:srgbClr val="002060"/>
                </a:solidFill>
                <a:cs typeface="Times New Roman" pitchFamily="18" charset="0"/>
              </a:rPr>
              <a:t>(С.С</a:t>
            </a:r>
            <a:r>
              <a:rPr lang="ru-RU" altLang="ru-RU" sz="2400" dirty="0">
                <a:solidFill>
                  <a:srgbClr val="002060"/>
                </a:solidFill>
                <a:cs typeface="Times New Roman" pitchFamily="18" charset="0"/>
              </a:rPr>
              <a:t>. Дунаевская, Ю.С. Винник, </a:t>
            </a:r>
            <a:endParaRPr lang="ru-RU" alt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altLang="ru-RU" sz="2400" dirty="0" smtClean="0">
                <a:solidFill>
                  <a:srgbClr val="002060"/>
                </a:solidFill>
                <a:cs typeface="Times New Roman" pitchFamily="18" charset="0"/>
              </a:rPr>
              <a:t>М.Р</a:t>
            </a:r>
            <a:r>
              <a:rPr lang="ru-RU" altLang="ru-RU" sz="240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ru-RU" altLang="ru-RU" sz="2400" dirty="0" smtClean="0">
                <a:solidFill>
                  <a:srgbClr val="002060"/>
                </a:solidFill>
                <a:cs typeface="Times New Roman" pitchFamily="18" charset="0"/>
              </a:rPr>
              <a:t>Васильева)</a:t>
            </a:r>
          </a:p>
          <a:p>
            <a:pPr marL="0" indent="0">
              <a:buFont typeface="Arial" charset="0"/>
              <a:buNone/>
              <a:defRPr/>
            </a:pPr>
            <a:endParaRPr lang="ru-RU" alt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>
              <a:buFont typeface="Arial" charset="0"/>
              <a:buNone/>
              <a:defRPr/>
            </a:pPr>
            <a:endParaRPr lang="ru-RU" alt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5837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970"/>
            <a:ext cx="2506662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4591835"/>
            <a:ext cx="3206373" cy="2125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92857"/>
            <a:ext cx="3583196" cy="240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1748601"/>
            <a:ext cx="5505450" cy="2688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4000"/>
              </a:lnSpc>
              <a:buFont typeface="Arial" charset="0"/>
              <a:buNone/>
              <a:defRPr/>
            </a:pPr>
            <a:r>
              <a:rPr lang="ru-RU" altLang="ru-RU" sz="2800" b="1" dirty="0">
                <a:solidFill>
                  <a:srgbClr val="C00000"/>
                </a:solidFill>
                <a:cs typeface="Times New Roman" pitchFamily="18" charset="0"/>
              </a:rPr>
              <a:t>I место </a:t>
            </a: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«Пропедевтика внутренних болезней. Система органов дыхания»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(Е.В. Козлов, Е.В. Деревянных, 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Н.А. Балашова, Р.А. Яскевич, 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А.Г. Иванова, Е.О. Карпухина, 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Н.Ю. Цибульская, В.Н. Карасева, 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Е.А. </a:t>
            </a:r>
            <a:r>
              <a:rPr lang="ru-RU" altLang="ru-RU" sz="20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Молдованова</a:t>
            </a:r>
            <a:r>
              <a:rPr lang="ru-RU" alt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, С.К. Рукосуев)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4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170889" y="78695"/>
            <a:ext cx="84709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200" b="1" u="sng" dirty="0">
                <a:solidFill>
                  <a:srgbClr val="C00000"/>
                </a:solidFill>
                <a:ea typeface="+mn-ea"/>
                <a:cs typeface="+mn-cs"/>
              </a:rPr>
              <a:t>«За участие в межвузовских </a:t>
            </a:r>
            <a:r>
              <a:rPr lang="ru-RU" altLang="ru-RU" sz="3200" b="1" u="sng" dirty="0" smtClean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altLang="ru-RU" sz="3200" b="1" u="sng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3200" b="1" u="sng" dirty="0" smtClean="0">
                <a:solidFill>
                  <a:srgbClr val="C00000"/>
                </a:solidFill>
                <a:ea typeface="+mn-ea"/>
                <a:cs typeface="+mn-cs"/>
              </a:rPr>
              <a:t>образовательных </a:t>
            </a:r>
            <a:r>
              <a:rPr lang="ru-RU" altLang="ru-RU" sz="3200" b="1" u="sng" dirty="0">
                <a:solidFill>
                  <a:srgbClr val="C00000"/>
                </a:solidFill>
                <a:ea typeface="+mn-ea"/>
                <a:cs typeface="+mn-cs"/>
              </a:rPr>
              <a:t>проектах»</a:t>
            </a:r>
          </a:p>
        </p:txBody>
      </p:sp>
      <p:sp>
        <p:nvSpPr>
          <p:cNvPr id="59395" name="Объект 2"/>
          <p:cNvSpPr>
            <a:spLocks noGrp="1"/>
          </p:cNvSpPr>
          <p:nvPr>
            <p:ph idx="1"/>
          </p:nvPr>
        </p:nvSpPr>
        <p:spPr>
          <a:xfrm>
            <a:off x="2561241" y="1433785"/>
            <a:ext cx="6445611" cy="295222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5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3000" b="1" dirty="0" smtClean="0">
                <a:solidFill>
                  <a:srgbClr val="C00000"/>
                </a:solidFill>
                <a:cs typeface="Times New Roman" pitchFamily="18" charset="0"/>
              </a:rPr>
              <a:t>I место </a:t>
            </a:r>
            <a:r>
              <a:rPr lang="ru-RU" altLang="ru-RU" sz="2600" b="1" dirty="0" smtClean="0">
                <a:solidFill>
                  <a:srgbClr val="002060"/>
                </a:solidFill>
                <a:cs typeface="Times New Roman" pitchFamily="18" charset="0"/>
              </a:rPr>
              <a:t>– «Проводниковая анестезия (алгоритм поиска и действия)»</a:t>
            </a:r>
            <a:r>
              <a:rPr lang="ru-RU" altLang="ru-RU" sz="26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altLang="ru-RU" sz="2600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600" dirty="0" smtClean="0">
                <a:solidFill>
                  <a:srgbClr val="002060"/>
                </a:solidFill>
                <a:cs typeface="Times New Roman" pitchFamily="18" charset="0"/>
              </a:rPr>
              <a:t>(С.В. </a:t>
            </a:r>
            <a:r>
              <a:rPr lang="ru-RU" altLang="ru-RU" sz="2600" dirty="0" err="1" smtClean="0">
                <a:solidFill>
                  <a:srgbClr val="002060"/>
                </a:solidFill>
                <a:cs typeface="Times New Roman" pitchFamily="18" charset="0"/>
              </a:rPr>
              <a:t>Архипкин</a:t>
            </a:r>
            <a:r>
              <a:rPr lang="ru-RU" altLang="ru-RU" sz="2600" dirty="0" smtClean="0">
                <a:solidFill>
                  <a:srgbClr val="002060"/>
                </a:solidFill>
                <a:cs typeface="Times New Roman" pitchFamily="18" charset="0"/>
              </a:rPr>
              <a:t>, В.Ф. </a:t>
            </a:r>
            <a:r>
              <a:rPr lang="ru-RU" altLang="ru-RU" sz="2600" dirty="0" err="1" smtClean="0">
                <a:solidFill>
                  <a:srgbClr val="002060"/>
                </a:solidFill>
                <a:cs typeface="Times New Roman" pitchFamily="18" charset="0"/>
              </a:rPr>
              <a:t>Байтингер</a:t>
            </a:r>
            <a:r>
              <a:rPr lang="ru-RU" altLang="ru-RU" sz="2600" dirty="0" smtClean="0">
                <a:solidFill>
                  <a:srgbClr val="002060"/>
                </a:solidFill>
                <a:cs typeface="Times New Roman" pitchFamily="18" charset="0"/>
              </a:rPr>
              <a:t>, И.Н. Большаков, Н.С. Горбунов, А.А. </a:t>
            </a:r>
            <a:r>
              <a:rPr lang="ru-RU" altLang="ru-RU" sz="2600" dirty="0" err="1" smtClean="0">
                <a:solidFill>
                  <a:srgbClr val="002060"/>
                </a:solidFill>
                <a:cs typeface="Times New Roman" pitchFamily="18" charset="0"/>
              </a:rPr>
              <a:t>Залевский</a:t>
            </a:r>
            <a:r>
              <a:rPr lang="ru-RU" altLang="ru-RU" sz="2600" dirty="0" smtClean="0">
                <a:solidFill>
                  <a:srgbClr val="002060"/>
                </a:solidFill>
                <a:cs typeface="Times New Roman" pitchFamily="18" charset="0"/>
              </a:rPr>
              <a:t>, И.А. Кох, </a:t>
            </a:r>
          </a:p>
          <a:p>
            <a:pPr marL="0" indent="0">
              <a:lnSpc>
                <a:spcPct val="115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600" dirty="0" smtClean="0">
                <a:solidFill>
                  <a:srgbClr val="002060"/>
                </a:solidFill>
                <a:cs typeface="Times New Roman" pitchFamily="18" charset="0"/>
              </a:rPr>
              <a:t>А.Н. Русских, П.А. </a:t>
            </a:r>
            <a:r>
              <a:rPr lang="ru-RU" altLang="ru-RU" sz="2600" dirty="0" err="1" smtClean="0">
                <a:solidFill>
                  <a:srgbClr val="002060"/>
                </a:solidFill>
                <a:cs typeface="Times New Roman" pitchFamily="18" charset="0"/>
              </a:rPr>
              <a:t>Самотёсов</a:t>
            </a:r>
            <a:r>
              <a:rPr lang="ru-RU" altLang="ru-RU" sz="2600" dirty="0" smtClean="0">
                <a:solidFill>
                  <a:srgbClr val="002060"/>
                </a:solidFill>
                <a:cs typeface="Times New Roman" pitchFamily="18" charset="0"/>
              </a:rPr>
              <a:t>,</a:t>
            </a:r>
          </a:p>
          <a:p>
            <a:pPr marL="0" indent="0">
              <a:lnSpc>
                <a:spcPct val="115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600" dirty="0" smtClean="0">
                <a:solidFill>
                  <a:srgbClr val="002060"/>
                </a:solidFill>
                <a:cs typeface="Times New Roman" pitchFamily="18" charset="0"/>
              </a:rPr>
              <a:t>А.Д. </a:t>
            </a:r>
            <a:r>
              <a:rPr lang="ru-RU" altLang="ru-RU" sz="2600" dirty="0" err="1" smtClean="0">
                <a:solidFill>
                  <a:srgbClr val="002060"/>
                </a:solidFill>
                <a:cs typeface="Times New Roman" pitchFamily="18" charset="0"/>
              </a:rPr>
              <a:t>Шабоха</a:t>
            </a:r>
            <a:r>
              <a:rPr lang="ru-RU" altLang="ru-RU" sz="2600" dirty="0" smtClean="0">
                <a:solidFill>
                  <a:srgbClr val="002060"/>
                </a:solidFill>
                <a:cs typeface="Times New Roman" pitchFamily="18" charset="0"/>
              </a:rPr>
              <a:t>) </a:t>
            </a:r>
            <a:r>
              <a:rPr lang="ru-RU" altLang="ru-RU" sz="26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marL="0" indent="0">
              <a:buFont typeface="Arial" charset="0"/>
              <a:buNone/>
            </a:pPr>
            <a:endParaRPr lang="ru-RU" altLang="ru-RU" dirty="0" smtClean="0"/>
          </a:p>
          <a:p>
            <a:pPr marL="0" indent="0"/>
            <a:endParaRPr lang="ru-RU" alt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70889" y="4530080"/>
            <a:ext cx="61563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Arial" charset="0"/>
              <a:buNone/>
              <a:defRPr/>
            </a:pPr>
            <a:r>
              <a:rPr lang="ru-RU" altLang="ru-RU" sz="2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I место </a:t>
            </a:r>
            <a:r>
              <a:rPr lang="ru-RU" altLang="ru-R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– </a:t>
            </a:r>
            <a:r>
              <a:rPr lang="ru-RU" altLang="ru-RU" sz="24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«</a:t>
            </a:r>
            <a:r>
              <a:rPr lang="ru-RU" altLang="ru-R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Диагностика нарушений температурной чувствительности</a:t>
            </a:r>
            <a:r>
              <a:rPr lang="ru-RU" altLang="ru-RU" sz="24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</a:t>
            </a:r>
          </a:p>
          <a:p>
            <a:pPr>
              <a:lnSpc>
                <a:spcPct val="115000"/>
              </a:lnSpc>
              <a:buFont typeface="Arial" charset="0"/>
              <a:buNone/>
              <a:defRPr/>
            </a:pPr>
            <a:r>
              <a:rPr lang="ru-RU" altLang="ru-RU" sz="24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(Н.А. Шнайдер, М.М. Петрова, Е.А. </a:t>
            </a:r>
            <a:r>
              <a:rPr lang="ru-RU" altLang="ru-RU" sz="24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Кантимирова</a:t>
            </a:r>
            <a:r>
              <a:rPr lang="ru-RU" altLang="ru-RU" sz="24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, </a:t>
            </a:r>
            <a:r>
              <a:rPr lang="ru-RU" altLang="ru-RU" sz="24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К.А</a:t>
            </a:r>
            <a:r>
              <a:rPr lang="ru-RU" altLang="ru-RU" sz="24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. </a:t>
            </a:r>
            <a:r>
              <a:rPr lang="ru-RU" altLang="ru-RU" sz="24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Газенкампф</a:t>
            </a:r>
            <a:r>
              <a:rPr lang="ru-RU" altLang="ru-RU" sz="24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720"/>
            <a:ext cx="2531251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02983"/>
            <a:ext cx="2699172" cy="35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4000" b="1" u="sng" dirty="0" smtClean="0">
                <a:solidFill>
                  <a:srgbClr val="C00000"/>
                </a:solidFill>
                <a:ea typeface="+mn-ea"/>
                <a:cs typeface="+mn-cs"/>
              </a:rPr>
              <a:t>Педагогические технологии</a:t>
            </a:r>
            <a:endParaRPr lang="ru-RU" sz="4000" b="1" u="sng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455738"/>
            <a:ext cx="8229600" cy="3052762"/>
          </a:xfrm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«Электронный чек-лист для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практических </a:t>
            </a:r>
            <a:r>
              <a:rPr lang="ru-RU" sz="2400" b="1" dirty="0">
                <a:solidFill>
                  <a:srgbClr val="002060"/>
                </a:solidFill>
              </a:rPr>
              <a:t>навыков»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(Е.Г</a:t>
            </a:r>
            <a:r>
              <a:rPr lang="ru-RU" sz="2400" dirty="0">
                <a:solidFill>
                  <a:srgbClr val="002060"/>
                </a:solidFill>
              </a:rPr>
              <a:t>. Мягкова,  С.Ю. Никулина, 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Е.В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err="1">
                <a:solidFill>
                  <a:srgbClr val="002060"/>
                </a:solidFill>
              </a:rPr>
              <a:t>Таптыгина</a:t>
            </a:r>
            <a:r>
              <a:rPr lang="ru-RU" sz="2400" dirty="0">
                <a:solidFill>
                  <a:srgbClr val="002060"/>
                </a:solidFill>
              </a:rPr>
              <a:t>, Е.В. </a:t>
            </a:r>
            <a:r>
              <a:rPr lang="ru-RU" sz="2400" dirty="0" smtClean="0">
                <a:solidFill>
                  <a:srgbClr val="002060"/>
                </a:solidFill>
              </a:rPr>
              <a:t>Плита)</a:t>
            </a:r>
            <a:r>
              <a:rPr lang="ru-RU" sz="2400" dirty="0" smtClean="0"/>
              <a:t> </a:t>
            </a:r>
            <a:endParaRPr lang="ru-RU" sz="2400" dirty="0"/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«Электронный дневник производственной </a:t>
            </a:r>
            <a:r>
              <a:rPr lang="ru-RU" sz="2400" b="1" dirty="0" smtClean="0">
                <a:solidFill>
                  <a:srgbClr val="002060"/>
                </a:solidFill>
              </a:rPr>
              <a:t>практики»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(Е.Г</a:t>
            </a:r>
            <a:r>
              <a:rPr lang="ru-RU" sz="2400" dirty="0">
                <a:solidFill>
                  <a:srgbClr val="002060"/>
                </a:solidFill>
              </a:rPr>
              <a:t>. Мягкова, С.Ю. Никулина, Е.П. </a:t>
            </a:r>
            <a:r>
              <a:rPr lang="ru-RU" sz="2400" dirty="0" err="1">
                <a:solidFill>
                  <a:srgbClr val="002060"/>
                </a:solidFill>
              </a:rPr>
              <a:t>Шитьковская</a:t>
            </a:r>
            <a:r>
              <a:rPr lang="ru-RU" sz="2400" dirty="0">
                <a:solidFill>
                  <a:srgbClr val="002060"/>
                </a:solidFill>
              </a:rPr>
              <a:t>, Е.В. Плита, М.С. </a:t>
            </a:r>
            <a:r>
              <a:rPr lang="ru-RU" sz="2400" dirty="0" smtClean="0">
                <a:solidFill>
                  <a:srgbClr val="002060"/>
                </a:solidFill>
              </a:rPr>
              <a:t>Черняева)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042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01738"/>
            <a:ext cx="28082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2374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89275" y="4271963"/>
            <a:ext cx="5788025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429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+mn-lt"/>
              </a:rPr>
              <a:t>«Междисциплинарный командный тренинг: ведение родов у роженицы с эклампсией» </a:t>
            </a:r>
          </a:p>
          <a:p>
            <a:pPr>
              <a:defRPr/>
            </a:pPr>
            <a:r>
              <a:rPr lang="ru-RU" sz="2400" dirty="0">
                <a:solidFill>
                  <a:srgbClr val="002060"/>
                </a:solidFill>
                <a:latin typeface="+mn-lt"/>
              </a:rPr>
              <a:t>(Е.В. </a:t>
            </a:r>
            <a:r>
              <a:rPr lang="ru-RU" sz="2400" dirty="0" err="1">
                <a:solidFill>
                  <a:srgbClr val="002060"/>
                </a:solidFill>
                <a:latin typeface="+mn-lt"/>
              </a:rPr>
              <a:t>Таптыгина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>, Е.Г. Мягкова, А.А. </a:t>
            </a:r>
            <a:r>
              <a:rPr lang="ru-RU" sz="2400" dirty="0" err="1">
                <a:solidFill>
                  <a:srgbClr val="002060"/>
                </a:solidFill>
                <a:latin typeface="+mn-lt"/>
              </a:rPr>
              <a:t>Газенкампф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>, И.В. Кузнецова, О.В. </a:t>
            </a:r>
            <a:r>
              <a:rPr lang="ru-RU" sz="2400" dirty="0" err="1">
                <a:solidFill>
                  <a:srgbClr val="002060"/>
                </a:solidFill>
                <a:latin typeface="+mn-lt"/>
              </a:rPr>
              <a:t>Тутынина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>, Л.Н. </a:t>
            </a:r>
            <a:r>
              <a:rPr lang="ru-RU" sz="2400" dirty="0" err="1">
                <a:solidFill>
                  <a:srgbClr val="002060"/>
                </a:solidFill>
                <a:latin typeface="+mn-lt"/>
              </a:rPr>
              <a:t>Коновец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>, Н.В. </a:t>
            </a:r>
            <a:r>
              <a:rPr lang="ru-RU" sz="2400" dirty="0" err="1">
                <a:solidFill>
                  <a:srgbClr val="002060"/>
                </a:solidFill>
                <a:latin typeface="+mn-lt"/>
              </a:rPr>
              <a:t>Фукалова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>) 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 u="sng" dirty="0">
                <a:solidFill>
                  <a:srgbClr val="C00000"/>
                </a:solidFill>
                <a:ea typeface="+mn-ea"/>
                <a:cs typeface="+mn-cs"/>
              </a:rPr>
              <a:t>Номинация </a:t>
            </a:r>
            <a:r>
              <a:rPr lang="ru-RU" sz="2800" b="1" u="sng" dirty="0" smtClean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sz="2800" b="1" u="sng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2800" b="1" u="sng" dirty="0" smtClean="0">
                <a:solidFill>
                  <a:srgbClr val="C00000"/>
                </a:solidFill>
                <a:ea typeface="+mn-ea"/>
                <a:cs typeface="+mn-cs"/>
              </a:rPr>
              <a:t>«</a:t>
            </a:r>
            <a:r>
              <a:rPr lang="ru-RU" sz="2800" b="1" u="sng" dirty="0">
                <a:solidFill>
                  <a:srgbClr val="C00000"/>
                </a:solidFill>
                <a:ea typeface="+mn-ea"/>
                <a:cs typeface="+mn-cs"/>
              </a:rPr>
              <a:t>Формирование </a:t>
            </a:r>
            <a:r>
              <a:rPr lang="ru-RU" sz="2800" b="1" u="sng" dirty="0" smtClean="0">
                <a:solidFill>
                  <a:srgbClr val="C00000"/>
                </a:solidFill>
                <a:ea typeface="+mn-ea"/>
                <a:cs typeface="+mn-cs"/>
              </a:rPr>
              <a:t>практических умений </a:t>
            </a:r>
            <a:r>
              <a:rPr lang="ru-RU" sz="2800" b="1" u="sng" dirty="0">
                <a:solidFill>
                  <a:srgbClr val="C00000"/>
                </a:solidFill>
                <a:ea typeface="+mn-ea"/>
                <a:cs typeface="+mn-cs"/>
              </a:rPr>
              <a:t>в условиях </a:t>
            </a:r>
            <a:r>
              <a:rPr lang="ru-RU" sz="2800" b="1" u="sng" dirty="0" smtClean="0">
                <a:solidFill>
                  <a:srgbClr val="C00000"/>
                </a:solidFill>
                <a:ea typeface="+mn-ea"/>
                <a:cs typeface="+mn-cs"/>
              </a:rPr>
              <a:t>аккредитации специалистов </a:t>
            </a:r>
            <a:r>
              <a:rPr lang="ru-RU" sz="2800" b="1" u="sng" dirty="0">
                <a:solidFill>
                  <a:srgbClr val="C00000"/>
                </a:solidFill>
                <a:ea typeface="+mn-ea"/>
                <a:cs typeface="+mn-cs"/>
              </a:rPr>
              <a:t>первичного звена»</a:t>
            </a:r>
          </a:p>
        </p:txBody>
      </p:sp>
      <p:pic>
        <p:nvPicPr>
          <p:cNvPr id="6144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5230196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4405576" cy="2376264"/>
          </a:xfrm>
        </p:spPr>
        <p:txBody>
          <a:bodyPr>
            <a:normAutofit/>
          </a:bodyPr>
          <a:lstStyle/>
          <a:p>
            <a:pPr marL="0" indent="0" algn="ctr">
              <a:buFont typeface="Arial" charset="0"/>
              <a:buNone/>
            </a:pPr>
            <a:r>
              <a:rPr lang="ru-RU" altLang="ru-RU" sz="4000" b="1" dirty="0" smtClean="0">
                <a:solidFill>
                  <a:srgbClr val="002060"/>
                </a:solidFill>
              </a:rPr>
              <a:t>«Тренажер ЭКГ»</a:t>
            </a:r>
          </a:p>
          <a:p>
            <a:pPr marL="0" indent="0" algn="ctr">
              <a:buFont typeface="Arial" charset="0"/>
              <a:buNone/>
            </a:pPr>
            <a:r>
              <a:rPr lang="ru-RU" altLang="ru-RU" sz="2800" dirty="0" smtClean="0">
                <a:solidFill>
                  <a:srgbClr val="002060"/>
                </a:solidFill>
              </a:rPr>
              <a:t>(</a:t>
            </a:r>
            <a:r>
              <a:rPr lang="ru-RU" altLang="ru-RU" sz="2800" dirty="0" err="1" smtClean="0">
                <a:solidFill>
                  <a:srgbClr val="002060"/>
                </a:solidFill>
              </a:rPr>
              <a:t>Штегман</a:t>
            </a:r>
            <a:r>
              <a:rPr lang="ru-RU" altLang="ru-RU" sz="2800" dirty="0" smtClean="0">
                <a:solidFill>
                  <a:srgbClr val="002060"/>
                </a:solidFill>
              </a:rPr>
              <a:t> О.А., </a:t>
            </a:r>
            <a:r>
              <a:rPr lang="ru-RU" altLang="ru-RU" sz="2800" dirty="0" err="1" smtClean="0">
                <a:solidFill>
                  <a:srgbClr val="002060"/>
                </a:solidFill>
              </a:rPr>
              <a:t>Гамова</a:t>
            </a:r>
            <a:r>
              <a:rPr lang="ru-RU" altLang="ru-RU" sz="2800" dirty="0" smtClean="0">
                <a:solidFill>
                  <a:srgbClr val="002060"/>
                </a:solidFill>
              </a:rPr>
              <a:t> Т.В.)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88" y="1700808"/>
            <a:ext cx="4259842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15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32" y="1340768"/>
            <a:ext cx="28924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11663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u="sng" dirty="0">
                <a:solidFill>
                  <a:srgbClr val="C00000"/>
                </a:solidFill>
                <a:ea typeface="+mn-ea"/>
                <a:cs typeface="+mn-cs"/>
              </a:rPr>
              <a:t>«Лучший учебно-методический комплекс для дистанционного обучения </a:t>
            </a:r>
            <a:r>
              <a:rPr lang="ru-RU" sz="2800" b="1" u="sng" dirty="0" smtClean="0">
                <a:solidFill>
                  <a:srgbClr val="C00000"/>
                </a:solidFill>
                <a:ea typeface="+mn-ea"/>
                <a:cs typeface="+mn-cs"/>
              </a:rPr>
              <a:t>2016 </a:t>
            </a:r>
            <a:r>
              <a:rPr lang="ru-RU" sz="2800" b="1" u="sng" dirty="0">
                <a:solidFill>
                  <a:srgbClr val="C00000"/>
                </a:solidFill>
                <a:ea typeface="+mn-ea"/>
                <a:cs typeface="+mn-cs"/>
              </a:rPr>
              <a:t>года»</a:t>
            </a:r>
          </a:p>
        </p:txBody>
      </p:sp>
      <p:sp>
        <p:nvSpPr>
          <p:cNvPr id="62467" name="Объект 2"/>
          <p:cNvSpPr>
            <a:spLocks noGrp="1"/>
          </p:cNvSpPr>
          <p:nvPr>
            <p:ph idx="1"/>
          </p:nvPr>
        </p:nvSpPr>
        <p:spPr>
          <a:xfrm>
            <a:off x="251520" y="1395413"/>
            <a:ext cx="8430518" cy="4265612"/>
          </a:xfrm>
        </p:spPr>
        <p:txBody>
          <a:bodyPr>
            <a:normAutofit/>
          </a:bodyPr>
          <a:lstStyle/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I место </a:t>
            </a:r>
            <a:r>
              <a:rPr lang="ru-RU" alt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- </a:t>
            </a:r>
            <a:r>
              <a:rPr lang="ru-RU" altLang="ru-RU" sz="2400" b="1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«Биология» </a:t>
            </a:r>
            <a:r>
              <a:rPr lang="ru-RU" altLang="ru-RU" sz="2400" b="1" dirty="0" err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Довузовское</a:t>
            </a:r>
            <a:r>
              <a:rPr lang="ru-RU" altLang="ru-RU" sz="2400" b="1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 образование </a:t>
            </a:r>
          </a:p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400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(С.В. Кротова)</a:t>
            </a:r>
            <a:endParaRPr lang="ru-RU" altLang="ru-RU" sz="2000" b="1" dirty="0" smtClean="0">
              <a:solidFill>
                <a:srgbClr val="002060"/>
              </a:solidFill>
              <a:ea typeface="Calibri" pitchFamily="34" charset="0"/>
              <a:cs typeface="Calibri" pitchFamily="34" charset="0"/>
            </a:endParaRPr>
          </a:p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II место </a:t>
            </a:r>
            <a:r>
              <a:rPr lang="ru-RU" alt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- </a:t>
            </a:r>
            <a:r>
              <a:rPr lang="ru-RU" altLang="ru-RU" sz="2400" b="1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«Инновационный </a:t>
            </a:r>
          </a:p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менеджмент ФГОС ВО </a:t>
            </a:r>
          </a:p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(4 курс, Институт стоматологии)» </a:t>
            </a:r>
          </a:p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400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(М.Р. Васильева, Е.Г. Мягкова,  Е.Н. </a:t>
            </a:r>
            <a:r>
              <a:rPr lang="ru-RU" altLang="ru-RU" sz="2400" dirty="0" err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Галушина</a:t>
            </a:r>
            <a:r>
              <a:rPr lang="ru-RU" altLang="ru-RU" sz="2400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)</a:t>
            </a:r>
          </a:p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III место </a:t>
            </a:r>
            <a:r>
              <a:rPr lang="ru-RU" alt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- </a:t>
            </a:r>
            <a:r>
              <a:rPr lang="ru-RU" altLang="ru-RU" sz="2400" b="1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«Избранные вопросы инфекционной патологии у детей»</a:t>
            </a:r>
            <a:endParaRPr lang="ru-RU" altLang="ru-RU" sz="2000" b="1" dirty="0" smtClean="0">
              <a:solidFill>
                <a:srgbClr val="002060"/>
              </a:solidFill>
              <a:ea typeface="Calibri" pitchFamily="34" charset="0"/>
              <a:cs typeface="Calibri" pitchFamily="34" charset="0"/>
            </a:endParaRPr>
          </a:p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400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(Г.П. Мартынова, Я.А. </a:t>
            </a:r>
            <a:r>
              <a:rPr lang="ru-RU" altLang="ru-RU" sz="2400" dirty="0" err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Богвилене</a:t>
            </a:r>
            <a:r>
              <a:rPr lang="ru-RU" altLang="ru-RU" sz="2400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, И.А. </a:t>
            </a:r>
            <a:r>
              <a:rPr lang="ru-RU" altLang="ru-RU" sz="2400" dirty="0" err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Кутищева</a:t>
            </a:r>
            <a:r>
              <a:rPr lang="ru-RU" altLang="ru-RU" sz="2400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, </a:t>
            </a:r>
          </a:p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400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И.А. Соловьева)</a:t>
            </a:r>
          </a:p>
          <a:p>
            <a:pPr marL="0" indent="0" algn="just" eaLnBrk="1" hangingPunct="1">
              <a:buFont typeface="Arial" charset="0"/>
              <a:buNone/>
            </a:pPr>
            <a:endParaRPr lang="ru-RU" altLang="ru-RU" sz="1400" dirty="0" smtClean="0">
              <a:solidFill>
                <a:srgbClr val="002060"/>
              </a:solidFill>
              <a:ea typeface="Calibri" pitchFamily="34" charset="0"/>
              <a:cs typeface="Calibri" pitchFamily="34" charset="0"/>
            </a:endParaRPr>
          </a:p>
          <a:p>
            <a:pPr marL="0" indent="0" eaLnBrk="1" hangingPunct="1"/>
            <a:endParaRPr lang="ru-RU" altLang="ru-RU" dirty="0" smtClean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13" y="5732463"/>
            <a:ext cx="8232775" cy="846137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5242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" y="1890802"/>
            <a:ext cx="2160240" cy="160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"/>
          <a:stretch/>
        </p:blipFill>
        <p:spPr bwMode="auto">
          <a:xfrm>
            <a:off x="2186619" y="2727761"/>
            <a:ext cx="1983704" cy="1925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3" y="3605517"/>
            <a:ext cx="2318766" cy="1527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99" y="54592"/>
            <a:ext cx="8928992" cy="70609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Работа с неуспевающими студентами</a:t>
            </a:r>
            <a:endParaRPr lang="ru-RU" sz="3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69756" y="895072"/>
            <a:ext cx="4652324" cy="720079"/>
          </a:xfrm>
          <a:prstGeom prst="roundRect">
            <a:avLst/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69756" y="927877"/>
            <a:ext cx="4784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1. Положение </a:t>
            </a:r>
            <a:r>
              <a:rPr lang="ru-RU" b="1" dirty="0"/>
              <a:t>о текущей успеваемости </a:t>
            </a:r>
            <a:r>
              <a:rPr lang="ru-RU" b="1" dirty="0" smtClean="0"/>
              <a:t>студентов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69756" y="1991511"/>
            <a:ext cx="4666107" cy="1005317"/>
          </a:xfrm>
          <a:prstGeom prst="roundRect">
            <a:avLst/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55973" y="3463826"/>
            <a:ext cx="4678843" cy="720079"/>
          </a:xfrm>
          <a:prstGeom prst="roundRect">
            <a:avLst/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2060056"/>
            <a:ext cx="4798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2. Внесение дополнения (о работе с неуспевающими студентами) в положение о кураторах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55974" y="4628759"/>
            <a:ext cx="4686526" cy="720079"/>
          </a:xfrm>
          <a:prstGeom prst="roundRect">
            <a:avLst/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355974" y="4681300"/>
            <a:ext cx="478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4. Индивидуальная работа с неуспевающими студентами</a:t>
            </a:r>
            <a:endParaRPr lang="ru-RU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55974" y="5832754"/>
            <a:ext cx="4666105" cy="720079"/>
          </a:xfrm>
          <a:prstGeom prst="roundRect">
            <a:avLst/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55974" y="3639199"/>
            <a:ext cx="4783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3. Составление экранов неуспеваемости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355975" y="5844351"/>
            <a:ext cx="4693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5. Беседы с родителями неуспевающих студентов</a:t>
            </a:r>
            <a:endParaRPr lang="ru-RU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 bwMode="auto">
          <a:xfrm>
            <a:off x="1729193" y="4786439"/>
            <a:ext cx="2441130" cy="1388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" r="14526" b="11506"/>
          <a:stretch/>
        </p:blipFill>
        <p:spPr bwMode="auto">
          <a:xfrm>
            <a:off x="112263" y="5480768"/>
            <a:ext cx="2318766" cy="1307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79" y="725593"/>
            <a:ext cx="1463688" cy="1906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25592"/>
            <a:ext cx="1415574" cy="1906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59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Заголовок 2"/>
          <p:cNvSpPr>
            <a:spLocks noGrp="1"/>
          </p:cNvSpPr>
          <p:nvPr>
            <p:ph type="title"/>
          </p:nvPr>
        </p:nvSpPr>
        <p:spPr>
          <a:xfrm>
            <a:off x="1475656" y="577671"/>
            <a:ext cx="7056437" cy="8413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>Утверждены на ЦКМС и направлены на грифы УМО, </a:t>
            </a:r>
            <a:r>
              <a:rPr lang="ru-RU" altLang="ru-RU" sz="3200" b="1" dirty="0" err="1" smtClean="0">
                <a:solidFill>
                  <a:srgbClr val="C00000"/>
                </a:solidFill>
                <a:ea typeface="+mn-ea"/>
                <a:cs typeface="+mn-cs"/>
              </a:rPr>
              <a:t>СибРУМЦ</a:t>
            </a:r>
            <a:r>
              <a:rPr lang="ru-RU" alt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> </a:t>
            </a:r>
            <a:br>
              <a:rPr lang="ru-RU" altLang="ru-RU" sz="32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>в 2016 году </a:t>
            </a:r>
          </a:p>
        </p:txBody>
      </p:sp>
      <p:sp>
        <p:nvSpPr>
          <p:cNvPr id="63491" name="Объект 2"/>
          <p:cNvSpPr>
            <a:spLocks noGrp="1"/>
          </p:cNvSpPr>
          <p:nvPr>
            <p:ph idx="1"/>
          </p:nvPr>
        </p:nvSpPr>
        <p:spPr>
          <a:xfrm>
            <a:off x="253356" y="2276871"/>
            <a:ext cx="8496944" cy="4362053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indent="342900" eaLnBrk="1" hangingPunct="1">
              <a:lnSpc>
                <a:spcPct val="114000"/>
              </a:lnSpc>
              <a:spcBef>
                <a:spcPts val="0"/>
              </a:spcBef>
              <a:defRPr/>
            </a:pPr>
            <a:r>
              <a:rPr lang="ru-RU" altLang="ru-RU" sz="2800" b="1" dirty="0" smtClean="0">
                <a:solidFill>
                  <a:srgbClr val="262673"/>
                </a:solidFill>
                <a:cs typeface="Times New Roman" pitchFamily="18" charset="0"/>
              </a:rPr>
              <a:t>Гриф </a:t>
            </a:r>
            <a:r>
              <a:rPr lang="ru-RU" altLang="ru-RU" sz="2300" b="1" dirty="0" smtClean="0">
                <a:solidFill>
                  <a:srgbClr val="262673"/>
                </a:solidFill>
                <a:cs typeface="Times New Roman" pitchFamily="18" charset="0"/>
              </a:rPr>
              <a:t>Координационного совета в области образования "Здравоохранение и медицинские науки" </a:t>
            </a:r>
            <a:r>
              <a:rPr lang="ru-RU" altLang="ru-RU" sz="2300" dirty="0" smtClean="0">
                <a:solidFill>
                  <a:srgbClr val="262673"/>
                </a:solidFill>
                <a:cs typeface="Times New Roman" pitchFamily="18" charset="0"/>
              </a:rPr>
              <a:t>присвоен</a:t>
            </a:r>
          </a:p>
          <a:p>
            <a:pPr marL="0" indent="0" eaLnBrk="1" hangingPunct="1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ru-RU" altLang="ru-RU" sz="2300" dirty="0" smtClean="0">
                <a:solidFill>
                  <a:srgbClr val="262673"/>
                </a:solidFill>
                <a:cs typeface="Times New Roman" pitchFamily="18" charset="0"/>
              </a:rPr>
              <a:t> </a:t>
            </a:r>
            <a:r>
              <a:rPr lang="ru-RU" alt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3</a:t>
            </a:r>
            <a:r>
              <a:rPr lang="ru-RU" altLang="ru-RU" sz="2300" b="1" dirty="0" smtClean="0">
                <a:solidFill>
                  <a:srgbClr val="FF0000"/>
                </a:solidFill>
                <a:cs typeface="Times New Roman" pitchFamily="18" charset="0"/>
              </a:rPr>
              <a:t> учебным пособиям</a:t>
            </a:r>
            <a:r>
              <a:rPr lang="ru-RU" altLang="ru-RU" sz="2300" dirty="0" smtClean="0">
                <a:solidFill>
                  <a:srgbClr val="262673"/>
                </a:solidFill>
                <a:cs typeface="Times New Roman" pitchFamily="18" charset="0"/>
              </a:rPr>
              <a:t> </a:t>
            </a:r>
            <a:r>
              <a:rPr lang="ru-RU" altLang="ru-RU" sz="2300" b="1" dirty="0" smtClean="0">
                <a:solidFill>
                  <a:srgbClr val="FF0000"/>
                </a:solidFill>
                <a:cs typeface="Times New Roman" pitchFamily="18" charset="0"/>
              </a:rPr>
              <a:t>(3 на стадии рассмотрения). </a:t>
            </a:r>
          </a:p>
          <a:p>
            <a:pPr eaLnBrk="1" hangingPunct="1">
              <a:lnSpc>
                <a:spcPct val="114000"/>
              </a:lnSpc>
              <a:spcBef>
                <a:spcPts val="0"/>
              </a:spcBef>
              <a:defRPr/>
            </a:pPr>
            <a:r>
              <a:rPr lang="ru-RU" altLang="ru-RU" sz="2800" b="1" dirty="0" smtClean="0">
                <a:solidFill>
                  <a:srgbClr val="262673"/>
                </a:solidFill>
                <a:cs typeface="Times New Roman" pitchFamily="18" charset="0"/>
              </a:rPr>
              <a:t>Гриф ФИРО </a:t>
            </a:r>
          </a:p>
          <a:p>
            <a:pPr marL="0" indent="0" eaLnBrk="1" hangingPunct="1">
              <a:lnSpc>
                <a:spcPct val="114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300" dirty="0" smtClean="0">
                <a:solidFill>
                  <a:srgbClr val="262673"/>
                </a:solidFill>
                <a:cs typeface="Times New Roman" pitchFamily="18" charset="0"/>
              </a:rPr>
              <a:t>присвоен </a:t>
            </a:r>
            <a:r>
              <a:rPr lang="ru-RU" altLang="ru-RU" sz="2800" dirty="0" smtClean="0">
                <a:solidFill>
                  <a:srgbClr val="262673"/>
                </a:solidFill>
                <a:cs typeface="Times New Roman" pitchFamily="18" charset="0"/>
              </a:rPr>
              <a:t> </a:t>
            </a:r>
            <a:r>
              <a:rPr lang="ru-RU" alt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1 </a:t>
            </a:r>
            <a:r>
              <a:rPr lang="ru-RU" altLang="ru-RU" sz="2300" b="1" dirty="0" smtClean="0">
                <a:solidFill>
                  <a:srgbClr val="FF0000"/>
                </a:solidFill>
                <a:cs typeface="Times New Roman" pitchFamily="18" charset="0"/>
              </a:rPr>
              <a:t>учебному пособию</a:t>
            </a:r>
            <a:r>
              <a:rPr lang="ru-RU" altLang="ru-RU" sz="2300" dirty="0" smtClean="0">
                <a:solidFill>
                  <a:srgbClr val="262673"/>
                </a:solidFill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114000"/>
              </a:lnSpc>
              <a:spcBef>
                <a:spcPts val="0"/>
              </a:spcBef>
              <a:defRPr/>
            </a:pPr>
            <a:r>
              <a:rPr lang="ru-RU" altLang="ru-RU" sz="2800" b="1" dirty="0" smtClean="0">
                <a:solidFill>
                  <a:srgbClr val="262673"/>
                </a:solidFill>
                <a:cs typeface="Times New Roman" pitchFamily="18" charset="0"/>
              </a:rPr>
              <a:t>Гриф </a:t>
            </a:r>
            <a:r>
              <a:rPr lang="ru-RU" altLang="ru-RU" sz="2800" b="1" dirty="0" err="1" smtClean="0">
                <a:solidFill>
                  <a:srgbClr val="262673"/>
                </a:solidFill>
                <a:cs typeface="Times New Roman" pitchFamily="18" charset="0"/>
              </a:rPr>
              <a:t>СибРУМЦ</a:t>
            </a:r>
            <a:r>
              <a:rPr lang="ru-RU" altLang="ru-RU" sz="2800" dirty="0" smtClean="0">
                <a:solidFill>
                  <a:srgbClr val="262673"/>
                </a:solidFill>
                <a:cs typeface="Times New Roman" pitchFamily="18" charset="0"/>
              </a:rPr>
              <a:t> </a:t>
            </a:r>
          </a:p>
          <a:p>
            <a:pPr marL="0" indent="0" eaLnBrk="1" hangingPunct="1">
              <a:lnSpc>
                <a:spcPct val="114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300" dirty="0" smtClean="0">
                <a:solidFill>
                  <a:srgbClr val="262673"/>
                </a:solidFill>
                <a:cs typeface="Times New Roman" pitchFamily="18" charset="0"/>
              </a:rPr>
              <a:t>присвоен </a:t>
            </a:r>
            <a:r>
              <a:rPr lang="ru-RU" alt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ru-RU" altLang="ru-RU" sz="2300" dirty="0" smtClean="0">
                <a:solidFill>
                  <a:srgbClr val="262673"/>
                </a:solidFill>
                <a:cs typeface="Times New Roman" pitchFamily="18" charset="0"/>
              </a:rPr>
              <a:t> </a:t>
            </a:r>
            <a:r>
              <a:rPr lang="ru-RU" altLang="ru-RU" sz="2300" b="1" dirty="0" smtClean="0">
                <a:solidFill>
                  <a:srgbClr val="FF0000"/>
                </a:solidFill>
                <a:cs typeface="Times New Roman" pitchFamily="18" charset="0"/>
              </a:rPr>
              <a:t>учебному пособию.</a:t>
            </a:r>
            <a:endParaRPr lang="ru-RU" altLang="ru-RU" sz="23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ru-RU" altLang="ru-RU" sz="2300" b="1" dirty="0" smtClean="0">
              <a:solidFill>
                <a:srgbClr val="262673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ru-RU" altLang="ru-RU" sz="2300" b="1" dirty="0" smtClean="0">
              <a:solidFill>
                <a:srgbClr val="C00000"/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6554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56" y="4293095"/>
            <a:ext cx="3436144" cy="234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887"/>
            <a:ext cx="951406" cy="183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131" y="260648"/>
            <a:ext cx="7382594" cy="9715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ea typeface="+mn-ea"/>
                <a:cs typeface="+mn-cs"/>
              </a:rPr>
              <a:t>Стандарты системы менеджмента качества и положения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887"/>
            <a:ext cx="951406" cy="183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0" t="10822" r="26254" b="7414"/>
          <a:stretch>
            <a:fillRect/>
          </a:stretch>
        </p:blipFill>
        <p:spPr bwMode="auto">
          <a:xfrm>
            <a:off x="1090092" y="1622930"/>
            <a:ext cx="1695101" cy="2598159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16833" r="28018" b="6212"/>
          <a:stretch>
            <a:fillRect/>
          </a:stretch>
        </p:blipFill>
        <p:spPr bwMode="auto">
          <a:xfrm>
            <a:off x="3101876" y="1656218"/>
            <a:ext cx="1844346" cy="256487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30461" t="21443" r="25132" b="8417"/>
          <a:stretch/>
        </p:blipFill>
        <p:spPr bwMode="auto">
          <a:xfrm>
            <a:off x="5190108" y="1656219"/>
            <a:ext cx="1728192" cy="256487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24" y="1656218"/>
            <a:ext cx="1821911" cy="2564871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2603"/>
            <a:ext cx="1959599" cy="2660477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2605"/>
            <a:ext cx="2073472" cy="2682429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http://razumov.su/wp-content/uploads/2013/01/audit-cait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3500438"/>
            <a:ext cx="11604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599362" cy="500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altLang="ru-RU" sz="2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a typeface="+mn-ea"/>
                <a:cs typeface="+mn-cs"/>
              </a:rPr>
              <a:t>Проанализированы </a:t>
            </a:r>
            <a:r>
              <a:rPr lang="ru-RU" altLang="ru-RU" sz="3600" b="1" dirty="0">
                <a:solidFill>
                  <a:srgbClr val="C00000"/>
                </a:solidFill>
                <a:ea typeface="+mn-ea"/>
                <a:cs typeface="+mn-cs"/>
              </a:rPr>
              <a:t>результаты внутреннего аудита кафедр</a:t>
            </a:r>
          </a:p>
        </p:txBody>
      </p:sp>
      <p:sp>
        <p:nvSpPr>
          <p:cNvPr id="62468" name="Объект 2"/>
          <p:cNvSpPr>
            <a:spLocks noGrp="1"/>
          </p:cNvSpPr>
          <p:nvPr>
            <p:ph idx="1"/>
          </p:nvPr>
        </p:nvSpPr>
        <p:spPr>
          <a:xfrm>
            <a:off x="107950" y="1773238"/>
            <a:ext cx="8785225" cy="4968875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Приказ № 534 </a:t>
            </a:r>
            <a:r>
              <a:rPr lang="ru-RU" altLang="ru-RU" sz="2400" b="1" dirty="0" err="1" smtClean="0">
                <a:solidFill>
                  <a:srgbClr val="374C81"/>
                </a:solidFill>
                <a:cs typeface="Arial" charset="0"/>
              </a:rPr>
              <a:t>осн</a:t>
            </a: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. от 20 сентября 2016 года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solidFill>
                  <a:schemeClr val="tx2"/>
                </a:solidFill>
                <a:latin typeface="Arial" charset="0"/>
              </a:rPr>
              <a:t>     «</a:t>
            </a:r>
            <a:r>
              <a:rPr lang="ru-RU" sz="2000" dirty="0">
                <a:solidFill>
                  <a:schemeClr val="tx2"/>
                </a:solidFill>
                <a:latin typeface="Arial" charset="0"/>
              </a:rPr>
              <a:t>О проведении внутреннего аудита и проверки освоения  практических навыков у обучающихся на кафедрах ФГБОУ ВО КрасГМУ им. проф. В.Ф. </a:t>
            </a:r>
            <a:r>
              <a:rPr lang="ru-RU" sz="2000" dirty="0" err="1">
                <a:solidFill>
                  <a:schemeClr val="tx2"/>
                </a:solidFill>
                <a:latin typeface="Arial" charset="0"/>
              </a:rPr>
              <a:t>Войно-Ясенецкого</a:t>
            </a:r>
            <a:r>
              <a:rPr lang="ru-RU" sz="2000" dirty="0">
                <a:solidFill>
                  <a:schemeClr val="tx2"/>
                </a:solidFill>
                <a:latin typeface="Arial" charset="0"/>
              </a:rPr>
              <a:t> Минздрава России»;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000" dirty="0" smtClean="0">
              <a:solidFill>
                <a:srgbClr val="374C81"/>
              </a:solidFill>
              <a:cs typeface="Arial" charset="0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</a:rPr>
              <a:t>Результат  100% показали 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 charset="0"/>
              </a:rPr>
              <a:t>69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 структурных подразделений: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400" b="1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ФФМО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13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(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6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) кафедр  (из 14)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Лечебный факультет 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14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(11) кафедр (из 16)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Педиатрический факульт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ет 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7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(4) кафедр (из 7)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Факультет клинической психологии 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3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кафедры (из 3)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Институт стоматологии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5 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(2) (из 6)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Факультет </a:t>
            </a: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медицинской кибернетики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4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кафедры 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(2) (из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4)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Институт </a:t>
            </a: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последипломного образования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12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кафедр 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(5) (из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14)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Фармацевтический </a:t>
            </a: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колледж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11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(4 отделения и 7 ЦМК из 11)</a:t>
            </a:r>
          </a:p>
          <a:p>
            <a:pPr marL="0" indent="0">
              <a:lnSpc>
                <a:spcPct val="60000"/>
              </a:lnSpc>
            </a:pPr>
            <a:endParaRPr lang="ru-RU" altLang="ru-RU" sz="2400" dirty="0" smtClean="0">
              <a:solidFill>
                <a:srgbClr val="374C81"/>
              </a:solidFill>
              <a:cs typeface="Arial" charset="0"/>
            </a:endParaRP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endParaRPr lang="ru-RU" altLang="ru-RU" sz="2400" dirty="0" smtClean="0">
              <a:solidFill>
                <a:srgbClr val="374C81"/>
              </a:solidFill>
              <a:cs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887"/>
            <a:ext cx="727636" cy="140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0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77176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dirty="0" err="1" smtClean="0">
                <a:solidFill>
                  <a:srgbClr val="C00000"/>
                </a:solidFill>
              </a:rPr>
              <a:t>Ресертификация</a:t>
            </a:r>
            <a:r>
              <a:rPr lang="ru-RU" sz="3100" b="1" dirty="0" smtClean="0">
                <a:solidFill>
                  <a:srgbClr val="C00000"/>
                </a:solidFill>
              </a:rPr>
              <a:t> </a:t>
            </a:r>
            <a:r>
              <a:rPr lang="ru-RU" sz="3100" b="1" dirty="0">
                <a:solidFill>
                  <a:srgbClr val="C00000"/>
                </a:solidFill>
              </a:rPr>
              <a:t>соответствия СМК </a:t>
            </a:r>
            <a:r>
              <a:rPr lang="ru-RU" sz="3100" b="1" dirty="0" smtClean="0">
                <a:solidFill>
                  <a:srgbClr val="C00000"/>
                </a:solidFill>
              </a:rPr>
              <a:t>ФГБОУ ВО </a:t>
            </a:r>
            <a:r>
              <a:rPr lang="ru-RU" sz="3100" b="1" dirty="0">
                <a:solidFill>
                  <a:srgbClr val="C00000"/>
                </a:solidFill>
              </a:rPr>
              <a:t>КрасГМУ им. проф. </a:t>
            </a:r>
            <a:r>
              <a:rPr lang="ru-RU" sz="3100" b="1" dirty="0" smtClean="0">
                <a:solidFill>
                  <a:srgbClr val="C00000"/>
                </a:solidFill>
              </a:rPr>
              <a:t>В.Ф. </a:t>
            </a:r>
            <a:r>
              <a:rPr lang="ru-RU" sz="3100" b="1" dirty="0" err="1">
                <a:solidFill>
                  <a:srgbClr val="C00000"/>
                </a:solidFill>
              </a:rPr>
              <a:t>Войно-Ясенецкого</a:t>
            </a:r>
            <a:r>
              <a:rPr lang="ru-RU" sz="3100" b="1" dirty="0">
                <a:solidFill>
                  <a:srgbClr val="C00000"/>
                </a:solidFill>
              </a:rPr>
              <a:t> требованиям международного стандарта </a:t>
            </a:r>
            <a:r>
              <a:rPr lang="ru-RU" sz="3100" b="1" dirty="0" smtClean="0">
                <a:solidFill>
                  <a:srgbClr val="C00000"/>
                </a:solidFill>
              </a:rPr>
              <a:t>ГОСТ ISO 9001-2011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8915" name="Picture 6" descr="http://krasgmu.ru/sys/files/content_attach/1464169738_sertifikat_smk_2016_russ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0525"/>
            <a:ext cx="3735387" cy="5137150"/>
          </a:xfrm>
          <a:prstGeom prst="rect">
            <a:avLst/>
          </a:prstGeom>
          <a:noFill/>
          <a:ln w="19050">
            <a:solidFill>
              <a:srgbClr val="376092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10" descr="http://krasgmu.ru/sys/files/content_attach/1464169737_sertifikat_smk_ang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60525"/>
            <a:ext cx="3744912" cy="5151438"/>
          </a:xfrm>
          <a:prstGeom prst="rect">
            <a:avLst/>
          </a:prstGeom>
          <a:noFill/>
          <a:ln w="19050">
            <a:solidFill>
              <a:srgbClr val="376092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9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vseobip.ru/wp-content/uploads/2015/09/Papka-dlja-hranenija-dokumento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9"/>
          <a:stretch/>
        </p:blipFill>
        <p:spPr bwMode="auto">
          <a:xfrm>
            <a:off x="7198072" y="1133252"/>
            <a:ext cx="1945928" cy="20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Организационная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92" y="692696"/>
            <a:ext cx="8928992" cy="5760640"/>
          </a:xfrm>
        </p:spPr>
        <p:txBody>
          <a:bodyPr>
            <a:noAutofit/>
          </a:bodyPr>
          <a:lstStyle/>
          <a:p>
            <a:r>
              <a:rPr lang="ru-RU" sz="1650" dirty="0" smtClean="0"/>
              <a:t>Выдано </a:t>
            </a:r>
            <a:r>
              <a:rPr lang="ru-RU" sz="1650" b="1" dirty="0">
                <a:solidFill>
                  <a:srgbClr val="FF0000"/>
                </a:solidFill>
              </a:rPr>
              <a:t>9.901</a:t>
            </a:r>
            <a:r>
              <a:rPr lang="ru-RU" sz="1650" dirty="0">
                <a:solidFill>
                  <a:srgbClr val="FF0000"/>
                </a:solidFill>
              </a:rPr>
              <a:t> </a:t>
            </a:r>
            <a:r>
              <a:rPr lang="ru-RU" sz="1650" b="1" dirty="0">
                <a:solidFill>
                  <a:srgbClr val="FF0000"/>
                </a:solidFill>
              </a:rPr>
              <a:t>студенческие справки</a:t>
            </a:r>
            <a:r>
              <a:rPr lang="ru-RU" sz="1650" dirty="0" smtClean="0"/>
              <a:t>;</a:t>
            </a:r>
          </a:p>
          <a:p>
            <a:r>
              <a:rPr lang="ru-RU" sz="1650" dirty="0" smtClean="0"/>
              <a:t>Подготовлено </a:t>
            </a:r>
            <a:r>
              <a:rPr lang="ru-RU" sz="1650" dirty="0"/>
              <a:t>и выдано в налоговую службу и пенсионный фонд  </a:t>
            </a:r>
            <a:r>
              <a:rPr lang="ru-RU" sz="1650" b="1" dirty="0">
                <a:solidFill>
                  <a:srgbClr val="FF0000"/>
                </a:solidFill>
              </a:rPr>
              <a:t>529 </a:t>
            </a:r>
            <a:r>
              <a:rPr lang="ru-RU" sz="1650" b="1" dirty="0" smtClean="0">
                <a:solidFill>
                  <a:srgbClr val="FF0000"/>
                </a:solidFill>
              </a:rPr>
              <a:t>комплектов документов</a:t>
            </a:r>
            <a:r>
              <a:rPr lang="ru-RU" sz="1650" dirty="0" smtClean="0"/>
              <a:t>;</a:t>
            </a:r>
          </a:p>
          <a:p>
            <a:r>
              <a:rPr lang="ru-RU" sz="1650" dirty="0"/>
              <a:t>Сделано и </a:t>
            </a:r>
            <a:r>
              <a:rPr lang="ru-RU" sz="1650" dirty="0" smtClean="0"/>
              <a:t>выдано </a:t>
            </a:r>
            <a:r>
              <a:rPr lang="ru-RU" sz="1650" b="1" dirty="0" smtClean="0">
                <a:solidFill>
                  <a:srgbClr val="FF0000"/>
                </a:solidFill>
              </a:rPr>
              <a:t>124 </a:t>
            </a:r>
            <a:r>
              <a:rPr lang="ru-RU" sz="1650" b="1" dirty="0">
                <a:solidFill>
                  <a:srgbClr val="FF0000"/>
                </a:solidFill>
              </a:rPr>
              <a:t>академические справки</a:t>
            </a:r>
            <a:r>
              <a:rPr lang="ru-RU" sz="1650" dirty="0" smtClean="0"/>
              <a:t>;</a:t>
            </a:r>
          </a:p>
          <a:p>
            <a:r>
              <a:rPr lang="ru-RU" sz="1650" dirty="0"/>
              <a:t>Проверено и зарегистрировано </a:t>
            </a:r>
            <a:r>
              <a:rPr lang="ru-RU" sz="1650" b="1" dirty="0">
                <a:solidFill>
                  <a:srgbClr val="FF0000"/>
                </a:solidFill>
              </a:rPr>
              <a:t>882 приказа по личному составу </a:t>
            </a:r>
            <a:r>
              <a:rPr lang="ru-RU" sz="1650" dirty="0" smtClean="0"/>
              <a:t>студентов:</a:t>
            </a:r>
          </a:p>
          <a:p>
            <a:pPr marL="0" indent="0">
              <a:buNone/>
            </a:pPr>
            <a:r>
              <a:rPr lang="ru-RU" sz="1650" b="1" dirty="0" smtClean="0">
                <a:solidFill>
                  <a:srgbClr val="FF0000"/>
                </a:solidFill>
              </a:rPr>
              <a:t>- 201 </a:t>
            </a:r>
            <a:r>
              <a:rPr lang="ru-RU" sz="1650" dirty="0"/>
              <a:t>студенту (предоставлен </a:t>
            </a:r>
            <a:r>
              <a:rPr lang="ru-RU" sz="1650" b="1" dirty="0">
                <a:solidFill>
                  <a:srgbClr val="FF0000"/>
                </a:solidFill>
              </a:rPr>
              <a:t>академический отпуск</a:t>
            </a:r>
            <a:r>
              <a:rPr lang="ru-RU" sz="1650" dirty="0" smtClean="0"/>
              <a:t>),</a:t>
            </a:r>
            <a:endParaRPr lang="ru-RU" sz="1650" dirty="0"/>
          </a:p>
          <a:p>
            <a:pPr marL="0" indent="0">
              <a:buNone/>
            </a:pPr>
            <a:r>
              <a:rPr lang="ru-RU" sz="1650" b="1" dirty="0">
                <a:solidFill>
                  <a:srgbClr val="FF0000"/>
                </a:solidFill>
              </a:rPr>
              <a:t>- </a:t>
            </a:r>
            <a:r>
              <a:rPr lang="ru-RU" sz="1650" b="1" dirty="0" smtClean="0">
                <a:solidFill>
                  <a:srgbClr val="FF0000"/>
                </a:solidFill>
              </a:rPr>
              <a:t>217 </a:t>
            </a:r>
            <a:r>
              <a:rPr lang="ru-RU" sz="1650" dirty="0"/>
              <a:t>человек (</a:t>
            </a:r>
            <a:r>
              <a:rPr lang="ru-RU" sz="1650" b="1" dirty="0">
                <a:solidFill>
                  <a:srgbClr val="FF0000"/>
                </a:solidFill>
              </a:rPr>
              <a:t>восстановлено</a:t>
            </a:r>
            <a:r>
              <a:rPr lang="ru-RU" sz="1650" dirty="0" smtClean="0"/>
              <a:t>),</a:t>
            </a:r>
            <a:endParaRPr lang="ru-RU" sz="1650" dirty="0"/>
          </a:p>
          <a:p>
            <a:pPr marL="0" indent="0">
              <a:buNone/>
            </a:pPr>
            <a:r>
              <a:rPr lang="ru-RU" sz="1650" b="1" dirty="0">
                <a:solidFill>
                  <a:srgbClr val="FF0000"/>
                </a:solidFill>
              </a:rPr>
              <a:t>- </a:t>
            </a:r>
            <a:r>
              <a:rPr lang="ru-RU" sz="1650" b="1" dirty="0" smtClean="0">
                <a:solidFill>
                  <a:srgbClr val="FF0000"/>
                </a:solidFill>
              </a:rPr>
              <a:t>330 </a:t>
            </a:r>
            <a:r>
              <a:rPr lang="ru-RU" sz="1650" dirty="0"/>
              <a:t>студентов (</a:t>
            </a:r>
            <a:r>
              <a:rPr lang="ru-RU" sz="1650" b="1" dirty="0">
                <a:solidFill>
                  <a:srgbClr val="FF0000"/>
                </a:solidFill>
              </a:rPr>
              <a:t>отчислено</a:t>
            </a:r>
            <a:r>
              <a:rPr lang="ru-RU" sz="1650" dirty="0" smtClean="0"/>
              <a:t>),</a:t>
            </a:r>
            <a:endParaRPr lang="ru-RU" sz="1650" dirty="0"/>
          </a:p>
          <a:p>
            <a:pPr marL="0" indent="0">
              <a:buNone/>
            </a:pPr>
            <a:r>
              <a:rPr lang="ru-RU" sz="1650" b="1" dirty="0">
                <a:solidFill>
                  <a:srgbClr val="FF0000"/>
                </a:solidFill>
              </a:rPr>
              <a:t>- </a:t>
            </a:r>
            <a:r>
              <a:rPr lang="ru-RU" sz="1650" b="1" dirty="0" smtClean="0">
                <a:solidFill>
                  <a:srgbClr val="FF0000"/>
                </a:solidFill>
              </a:rPr>
              <a:t>4500</a:t>
            </a:r>
            <a:r>
              <a:rPr lang="ru-RU" sz="1650" b="1" u="sng" dirty="0" smtClean="0"/>
              <a:t> </a:t>
            </a:r>
            <a:r>
              <a:rPr lang="ru-RU" sz="1650" dirty="0"/>
              <a:t>студентов (</a:t>
            </a:r>
            <a:r>
              <a:rPr lang="ru-RU" sz="1650" b="1" dirty="0">
                <a:solidFill>
                  <a:srgbClr val="FF0000"/>
                </a:solidFill>
              </a:rPr>
              <a:t>переведены</a:t>
            </a:r>
            <a:r>
              <a:rPr lang="ru-RU" sz="1650" dirty="0"/>
              <a:t> из группы в группу; на другую специальность; с курса на курс</a:t>
            </a:r>
            <a:r>
              <a:rPr lang="ru-RU" sz="1650" dirty="0" smtClean="0"/>
              <a:t>), </a:t>
            </a:r>
            <a:endParaRPr lang="ru-RU" sz="1650" dirty="0"/>
          </a:p>
          <a:p>
            <a:pPr marL="0" indent="0">
              <a:buNone/>
            </a:pPr>
            <a:r>
              <a:rPr lang="ru-RU" sz="1650" b="1" dirty="0">
                <a:solidFill>
                  <a:srgbClr val="FF0000"/>
                </a:solidFill>
              </a:rPr>
              <a:t>- </a:t>
            </a:r>
            <a:r>
              <a:rPr lang="ru-RU" sz="1650" b="1" dirty="0" smtClean="0">
                <a:solidFill>
                  <a:srgbClr val="FF0000"/>
                </a:solidFill>
              </a:rPr>
              <a:t>672</a:t>
            </a:r>
            <a:r>
              <a:rPr lang="ru-RU" sz="1650" u="sng" dirty="0" smtClean="0"/>
              <a:t> </a:t>
            </a:r>
            <a:r>
              <a:rPr lang="ru-RU" sz="1650" dirty="0"/>
              <a:t>студентам (</a:t>
            </a:r>
            <a:r>
              <a:rPr lang="ru-RU" sz="1650" b="1" dirty="0">
                <a:solidFill>
                  <a:srgbClr val="FF0000"/>
                </a:solidFill>
              </a:rPr>
              <a:t>выговор</a:t>
            </a:r>
            <a:r>
              <a:rPr lang="ru-RU" sz="1650" dirty="0"/>
              <a:t> в личное дело; поощрение</a:t>
            </a:r>
            <a:r>
              <a:rPr lang="ru-RU" sz="1650" dirty="0" smtClean="0"/>
              <a:t>),</a:t>
            </a:r>
            <a:endParaRPr lang="ru-RU" sz="1650" dirty="0"/>
          </a:p>
          <a:p>
            <a:pPr marL="0" indent="0">
              <a:buNone/>
            </a:pPr>
            <a:r>
              <a:rPr lang="ru-RU" sz="1650" b="1" dirty="0">
                <a:solidFill>
                  <a:srgbClr val="FF0000"/>
                </a:solidFill>
              </a:rPr>
              <a:t>- </a:t>
            </a:r>
            <a:r>
              <a:rPr lang="ru-RU" sz="1650" b="1" dirty="0" smtClean="0">
                <a:solidFill>
                  <a:srgbClr val="FF0000"/>
                </a:solidFill>
              </a:rPr>
              <a:t>146 </a:t>
            </a:r>
            <a:r>
              <a:rPr lang="ru-RU" sz="1650" dirty="0"/>
              <a:t>студентов (</a:t>
            </a:r>
            <a:r>
              <a:rPr lang="ru-RU" sz="1650" b="1" dirty="0">
                <a:solidFill>
                  <a:srgbClr val="FF0000"/>
                </a:solidFill>
              </a:rPr>
              <a:t>смена фамилии</a:t>
            </a:r>
            <a:r>
              <a:rPr lang="ru-RU" sz="1650" dirty="0"/>
              <a:t>, имени, отчества) </a:t>
            </a:r>
            <a:r>
              <a:rPr lang="ru-RU" sz="1650" dirty="0" smtClean="0"/>
              <a:t>.</a:t>
            </a:r>
            <a:endParaRPr lang="ru-RU" sz="1650" dirty="0"/>
          </a:p>
          <a:p>
            <a:r>
              <a:rPr lang="ru-RU" sz="1650" dirty="0" smtClean="0"/>
              <a:t>Более </a:t>
            </a:r>
            <a:r>
              <a:rPr lang="ru-RU" sz="1650" b="1" dirty="0">
                <a:solidFill>
                  <a:srgbClr val="FF0000"/>
                </a:solidFill>
              </a:rPr>
              <a:t>6000 выписок </a:t>
            </a:r>
            <a:r>
              <a:rPr lang="ru-RU" sz="1650" dirty="0" smtClean="0"/>
              <a:t>из приказов </a:t>
            </a:r>
            <a:r>
              <a:rPr lang="ru-RU" sz="1650" b="1" dirty="0">
                <a:solidFill>
                  <a:srgbClr val="FF0000"/>
                </a:solidFill>
              </a:rPr>
              <a:t>разложено в личные дела </a:t>
            </a:r>
            <a:r>
              <a:rPr lang="ru-RU" sz="1650" dirty="0" smtClean="0"/>
              <a:t>студентов;</a:t>
            </a:r>
          </a:p>
          <a:p>
            <a:r>
              <a:rPr lang="ru-RU" sz="1650" dirty="0" smtClean="0"/>
              <a:t>Выдано </a:t>
            </a:r>
            <a:r>
              <a:rPr lang="ru-RU" sz="1650" b="1" dirty="0">
                <a:solidFill>
                  <a:srgbClr val="FF0000"/>
                </a:solidFill>
              </a:rPr>
              <a:t>555 приложений к дипломам</a:t>
            </a:r>
            <a:r>
              <a:rPr lang="ru-RU" sz="1650" dirty="0"/>
              <a:t> и обработано </a:t>
            </a:r>
            <a:r>
              <a:rPr lang="ru-RU" sz="1650" b="1" dirty="0">
                <a:solidFill>
                  <a:srgbClr val="FF0000"/>
                </a:solidFill>
              </a:rPr>
              <a:t>555 дел </a:t>
            </a:r>
            <a:r>
              <a:rPr lang="ru-RU" sz="1650" dirty="0" smtClean="0"/>
              <a:t>выпускников;</a:t>
            </a:r>
          </a:p>
          <a:p>
            <a:r>
              <a:rPr lang="ru-RU" sz="1650" dirty="0" smtClean="0"/>
              <a:t>Зарегистрировано </a:t>
            </a:r>
            <a:r>
              <a:rPr lang="ru-RU" sz="1650" b="1" dirty="0">
                <a:solidFill>
                  <a:srgbClr val="FF0000"/>
                </a:solidFill>
              </a:rPr>
              <a:t>295 распоряжений</a:t>
            </a:r>
            <a:r>
              <a:rPr lang="ru-RU" sz="1650" dirty="0"/>
              <a:t>, отсканированы и разосланы посредством </a:t>
            </a:r>
            <a:r>
              <a:rPr lang="ru-RU" sz="1650" dirty="0" err="1"/>
              <a:t>ДОЗа</a:t>
            </a:r>
            <a:r>
              <a:rPr lang="ru-RU" sz="1650" dirty="0"/>
              <a:t> по отделам и кафедрам </a:t>
            </a:r>
            <a:r>
              <a:rPr lang="ru-RU" sz="1650" dirty="0" smtClean="0"/>
              <a:t>ВУЗа;</a:t>
            </a:r>
          </a:p>
          <a:p>
            <a:r>
              <a:rPr lang="ru-RU" sz="1650" dirty="0" smtClean="0"/>
              <a:t>Сделаны </a:t>
            </a:r>
            <a:r>
              <a:rPr lang="ru-RU" sz="1650" b="1" dirty="0">
                <a:solidFill>
                  <a:srgbClr val="FF0000"/>
                </a:solidFill>
              </a:rPr>
              <a:t>выписки</a:t>
            </a:r>
            <a:r>
              <a:rPr lang="ru-RU" sz="1650" dirty="0"/>
              <a:t> из приказов о переводе с обучения по ФГОС ВПО на обучение по ФГОС ВО и вместе с заявлениями студентов разложены по личным делам в количестве </a:t>
            </a:r>
            <a:r>
              <a:rPr lang="ru-RU" sz="1650" b="1" dirty="0">
                <a:solidFill>
                  <a:srgbClr val="FF0000"/>
                </a:solidFill>
              </a:rPr>
              <a:t>810</a:t>
            </a:r>
            <a:r>
              <a:rPr lang="ru-RU" sz="1650" dirty="0"/>
              <a:t> шт</a:t>
            </a:r>
            <a:r>
              <a:rPr lang="ru-RU" sz="1650" dirty="0" smtClean="0"/>
              <a:t>.;</a:t>
            </a:r>
          </a:p>
          <a:p>
            <a:r>
              <a:rPr lang="ru-RU" sz="1650" dirty="0"/>
              <a:t>За год получено </a:t>
            </a:r>
            <a:r>
              <a:rPr lang="ru-RU" sz="1650" b="1" dirty="0">
                <a:solidFill>
                  <a:srgbClr val="FF0000"/>
                </a:solidFill>
              </a:rPr>
              <a:t>434 запроса </a:t>
            </a:r>
            <a:r>
              <a:rPr lang="ru-RU" sz="1650" dirty="0"/>
              <a:t>на студентов, ординаторов, интернов из пенсионного фонда, МВД, Министерства здравоохранения, все запросы </a:t>
            </a:r>
            <a:r>
              <a:rPr lang="ru-RU" sz="1650" dirty="0" smtClean="0"/>
              <a:t>обработаны;</a:t>
            </a:r>
            <a:endParaRPr lang="ru-RU" sz="1650" dirty="0"/>
          </a:p>
          <a:p>
            <a:r>
              <a:rPr lang="ru-RU" sz="1650" dirty="0" smtClean="0"/>
              <a:t>Выписаны и выданы </a:t>
            </a:r>
            <a:r>
              <a:rPr lang="ru-RU" sz="1650" b="1" dirty="0">
                <a:solidFill>
                  <a:srgbClr val="FF0000"/>
                </a:solidFill>
              </a:rPr>
              <a:t>студенческие документы</a:t>
            </a:r>
            <a:r>
              <a:rPr lang="ru-RU" sz="1650" dirty="0" smtClean="0"/>
              <a:t>: зачетные книжки, студенческие билеты, учебные карточки </a:t>
            </a:r>
            <a:r>
              <a:rPr lang="ru-RU" sz="1650" b="1" dirty="0">
                <a:solidFill>
                  <a:srgbClr val="FF0000"/>
                </a:solidFill>
              </a:rPr>
              <a:t>900 </a:t>
            </a:r>
            <a:r>
              <a:rPr lang="ru-RU" sz="1650" dirty="0"/>
              <a:t>первокурсникам</a:t>
            </a:r>
            <a:r>
              <a:rPr lang="ru-RU" sz="1650" dirty="0" smtClean="0"/>
              <a:t>. </a:t>
            </a:r>
          </a:p>
          <a:p>
            <a:endParaRPr lang="ru-RU" sz="1650" dirty="0" smtClean="0"/>
          </a:p>
          <a:p>
            <a:endParaRPr lang="ru-RU" sz="1650" dirty="0"/>
          </a:p>
        </p:txBody>
      </p:sp>
    </p:spTree>
    <p:extLst>
      <p:ext uri="{BB962C8B-B14F-4D97-AF65-F5344CB8AC3E}">
        <p14:creationId xmlns:p14="http://schemas.microsoft.com/office/powerpoint/2010/main" val="34426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http://www.best-edu.ru/images/!LogoB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2834066" cy="283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15375" cy="9413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ea typeface="+mn-ea"/>
                <a:cs typeface="+mn-cs"/>
              </a:rPr>
              <a:t>Победа в конкурсе «Лучшие образовательные программы инновационной России - </a:t>
            </a:r>
            <a:r>
              <a:rPr 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>2016» </a:t>
            </a:r>
            <a:r>
              <a:rPr lang="ru-RU" sz="3200" b="1" dirty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C00000"/>
                </a:solidFill>
                <a:ea typeface="+mn-ea"/>
                <a:cs typeface="+mn-cs"/>
              </a:rPr>
            </a:br>
            <a:endParaRPr lang="ru-RU" sz="3200" b="1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585" y="2132856"/>
            <a:ext cx="6552728" cy="3529310"/>
          </a:xfrm>
        </p:spPr>
        <p:txBody>
          <a:bodyPr rtlCol="0">
            <a:normAutofit/>
          </a:bodyPr>
          <a:lstStyle/>
          <a:p>
            <a:pPr indent="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3300" b="1" dirty="0" smtClean="0">
              <a:solidFill>
                <a:srgbClr val="9966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По </a:t>
            </a:r>
            <a:r>
              <a:rPr lang="ru-RU" sz="28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специальностям: 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31.05.01 </a:t>
            </a:r>
            <a:r>
              <a:rPr lang="ru-RU" sz="28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- Лечебное дело, 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31.05.02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– Педиатрия,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31.05.03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Стоматология,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37.05.01 </a:t>
            </a:r>
            <a:r>
              <a:rPr lang="ru-RU" sz="2800" b="1" dirty="0">
                <a:solidFill>
                  <a:srgbClr val="002060"/>
                </a:solidFill>
                <a:cs typeface="Times New Roman" pitchFamily="18" charset="0"/>
              </a:rPr>
              <a:t>–</a:t>
            </a:r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Клиническая психология</a:t>
            </a:r>
            <a:endParaRPr lang="ru-RU" sz="2800" b="1" dirty="0">
              <a:solidFill>
                <a:srgbClr val="002060"/>
              </a:solidFill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krasgmu.ru/sys/images/photo/657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09" y="3134118"/>
            <a:ext cx="4997686" cy="3329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://krasgmu.ru/sys/images/photo/657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48" y="3134118"/>
            <a:ext cx="2495996" cy="3329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0103" y="1553868"/>
            <a:ext cx="8996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Премия </a:t>
            </a:r>
            <a:r>
              <a:rPr lang="ru-RU" sz="2000" dirty="0"/>
              <a:t>в сфере медицинского и фармацевтического образования </a:t>
            </a:r>
            <a:r>
              <a:rPr lang="ru-RU" sz="2000" dirty="0" smtClean="0"/>
              <a:t>России</a:t>
            </a:r>
          </a:p>
          <a:p>
            <a:pPr algn="ctr"/>
            <a:r>
              <a:rPr lang="ru-RU" sz="2000" b="1" dirty="0" smtClean="0"/>
              <a:t>«</a:t>
            </a:r>
            <a:r>
              <a:rPr lang="en-US" sz="2000" b="1" dirty="0" err="1" smtClean="0"/>
              <a:t>Docendo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discimus</a:t>
            </a:r>
            <a:r>
              <a:rPr lang="ru-RU" sz="2000" b="1" dirty="0" smtClean="0"/>
              <a:t>» за </a:t>
            </a:r>
            <a:r>
              <a:rPr lang="ru-RU" sz="2000" b="1" dirty="0"/>
              <a:t>лучшую практику учебно-методического сопровождения образовательных </a:t>
            </a:r>
            <a:r>
              <a:rPr lang="ru-RU" sz="2000" b="1" dirty="0" smtClean="0"/>
              <a:t>программ (Электронный УМКД)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Лауреаты </a:t>
            </a:r>
            <a:r>
              <a:rPr lang="ru-RU" sz="2000" dirty="0"/>
              <a:t>данной премии - </a:t>
            </a:r>
            <a:r>
              <a:rPr lang="ru-RU" sz="2000" dirty="0" smtClean="0"/>
              <a:t>Никулина </a:t>
            </a:r>
            <a:r>
              <a:rPr lang="ru-RU" sz="2000" dirty="0"/>
              <a:t>С.Ю., Мягкова Е.Г., </a:t>
            </a:r>
            <a:r>
              <a:rPr lang="ru-RU" sz="2000" dirty="0" err="1"/>
              <a:t>Россиев</a:t>
            </a:r>
            <a:r>
              <a:rPr lang="ru-RU" sz="2000" dirty="0"/>
              <a:t> Д. А., Плита Е.В.</a:t>
            </a:r>
          </a:p>
        </p:txBody>
      </p:sp>
      <p:pic>
        <p:nvPicPr>
          <p:cNvPr id="7" name="Picture 4" descr="Неделя медицинского образования - 2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" y="113186"/>
            <a:ext cx="3017798" cy="111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03344" y="365505"/>
            <a:ext cx="5765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27 -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30 сентября 2016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года, г. Москва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VII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Общероссийская конференция с международным участием «Неделя медицинского образования – 2016»</a:t>
            </a:r>
          </a:p>
        </p:txBody>
      </p:sp>
    </p:spTree>
    <p:extLst>
      <p:ext uri="{BB962C8B-B14F-4D97-AF65-F5344CB8AC3E}">
        <p14:creationId xmlns:p14="http://schemas.microsoft.com/office/powerpoint/2010/main" val="5566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6644" y="4005063"/>
            <a:ext cx="4248472" cy="27363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i="1" dirty="0" smtClean="0">
                <a:solidFill>
                  <a:schemeClr val="tx2"/>
                </a:solidFill>
              </a:rPr>
              <a:t>«Уверуй, что все было не зря: наши песни, наши сказки. Наши неимоверной тяжести победы».</a:t>
            </a:r>
          </a:p>
          <a:p>
            <a:pPr marL="0" indent="0" algn="r"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В.М. Шукшин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" r="2115"/>
          <a:stretch/>
        </p:blipFill>
        <p:spPr bwMode="auto">
          <a:xfrm>
            <a:off x="251520" y="260648"/>
            <a:ext cx="4432300" cy="6336704"/>
          </a:xfrm>
          <a:prstGeom prst="rect">
            <a:avLst/>
          </a:prstGeom>
          <a:noFill/>
          <a:ln w="19050">
            <a:solidFill>
              <a:srgbClr val="376092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943660" cy="182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92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7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ea typeface="+mn-ea"/>
                <a:cs typeface="+mn-cs"/>
              </a:rPr>
              <a:t>Проект решения Ученого совета от 21.12.2016г.</a:t>
            </a:r>
            <a:endParaRPr lang="ru-RU" altLang="ru-RU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313" y="734988"/>
            <a:ext cx="8822183" cy="1492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ru-RU" dirty="0" smtClean="0"/>
              <a:t>1. Разработать </a:t>
            </a:r>
            <a:r>
              <a:rPr lang="ru-RU" dirty="0"/>
              <a:t>программу и организовать повышение квалификации для ППС университета «Психолого-педагогические основы преподавания в современном университете в условиях новой социально-экономической реальности» (36часов). (Срок: январь-июнь 2017г., Ответственные: проректор по УР Никулина С.Ю., декан факультета клин. психологии Логинова И.О., начальник УМУ Мягкова Е.Г</a:t>
            </a:r>
            <a:r>
              <a:rPr lang="ru-RU" dirty="0" smtClean="0"/>
              <a:t>.)</a:t>
            </a:r>
            <a:r>
              <a:rPr lang="ru-RU" altLang="ru-RU" dirty="0" smtClean="0">
                <a:solidFill>
                  <a:schemeClr val="tx1"/>
                </a:solidFill>
              </a:rPr>
              <a:t>. 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8629" y="2306588"/>
            <a:ext cx="8817867" cy="33674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ru-RU" altLang="ru-RU" dirty="0"/>
              <a:t>2.</a:t>
            </a:r>
            <a:r>
              <a:rPr lang="ru-RU" dirty="0"/>
              <a:t> С целью подготовки выпускников к первичной аккредитации экзамены/зачеты/практики в зимнюю и летнюю сессии у студентов 5 курса по специальностям «Стоматология» (Детская стоматология; Клиническая стоматология) и «Фармация» (Управление и экономика фармации; Фармацевтическое консультирование), студентов 6 курса по специальностям «Лечебное дело» (Госпитальная хирургия, детская хирургия; Поликлиническая терапия; Госпитальная терапия, эндокринология)  и «Педиатрия» (Детская хирургия; Госпитальная педиатрия; Поликлиническая и неотложная педиатрия ) проводить на базе кафедры-центра </a:t>
            </a:r>
            <a:r>
              <a:rPr lang="ru-RU" dirty="0" err="1"/>
              <a:t>симуляционных</a:t>
            </a:r>
            <a:r>
              <a:rPr lang="ru-RU" dirty="0"/>
              <a:t> технологий. (Срок: январь-июнь 2017г</a:t>
            </a:r>
            <a:r>
              <a:rPr lang="ru-RU" dirty="0" smtClean="0"/>
              <a:t>., Ответственные</a:t>
            </a:r>
            <a:r>
              <a:rPr lang="ru-RU" dirty="0"/>
              <a:t>: проректор Никулина С.Ю., деканы факультетов/рук. института</a:t>
            </a:r>
            <a:r>
              <a:rPr lang="ru-RU" dirty="0" smtClean="0"/>
              <a:t>)</a:t>
            </a:r>
            <a:r>
              <a:rPr lang="ru-RU" dirty="0"/>
              <a:t>.</a:t>
            </a:r>
            <a:endParaRPr lang="ru-RU" alt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312" y="5805264"/>
            <a:ext cx="8822183" cy="9859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ru-RU" dirty="0" smtClean="0"/>
              <a:t>3. </a:t>
            </a:r>
            <a:r>
              <a:rPr lang="ru-RU" dirty="0"/>
              <a:t>Разработать чек-листы практических навыков по дисциплинам программ ординатуры. (Срок: декабрь 2017г.,Ответственные: проректор Никулина С.Ю., начальник УМУ Мягкова Е.Г., декан ИПО Юрьева Е.А.).</a:t>
            </a:r>
          </a:p>
        </p:txBody>
      </p:sp>
    </p:spTree>
    <p:extLst>
      <p:ext uri="{BB962C8B-B14F-4D97-AF65-F5344CB8AC3E}">
        <p14:creationId xmlns:p14="http://schemas.microsoft.com/office/powerpoint/2010/main" val="10798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" descr="http://img-fotki.yandex.ru/get/17835/200418627.32/0_110541_ec96dfa1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9"/>
          <a:stretch>
            <a:fillRect/>
          </a:stretch>
        </p:blipFill>
        <p:spPr bwMode="auto">
          <a:xfrm>
            <a:off x="0" y="1785938"/>
            <a:ext cx="91440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Заголовок 1"/>
          <p:cNvSpPr>
            <a:spLocks noGrp="1"/>
          </p:cNvSpPr>
          <p:nvPr>
            <p:ph type="title"/>
          </p:nvPr>
        </p:nvSpPr>
        <p:spPr>
          <a:xfrm>
            <a:off x="666810" y="642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</a:rPr>
              <a:t>Спасибо за внимание!</a:t>
            </a:r>
            <a:br>
              <a:rPr lang="ru-RU" altLang="ru-RU" b="1" dirty="0" smtClean="0">
                <a:solidFill>
                  <a:srgbClr val="C00000"/>
                </a:solidFill>
              </a:rPr>
            </a:br>
            <a:r>
              <a:rPr lang="ru-RU" altLang="ru-RU" b="1" dirty="0" smtClean="0">
                <a:solidFill>
                  <a:srgbClr val="C00000"/>
                </a:solidFill>
              </a:rPr>
              <a:t>С наступающим Новым годом!</a:t>
            </a:r>
            <a:endParaRPr lang="ru-RU" altLang="ru-RU" dirty="0" smtClean="0"/>
          </a:p>
        </p:txBody>
      </p:sp>
      <p:sp>
        <p:nvSpPr>
          <p:cNvPr id="69637" name="AutoShape 6" descr="data:image/jpeg;base64,/9j/4AAQSkZJRgABAQAAAQABAAD/2wCEAAkGBxEHBhITBxIUExUXGB4VFxgYGBseIBobHhYbHRwbGSIdHSgjHxwlHCAgITEhJTU3LjEyFyMzODMsOCktLiwBCgoKDg0OGhAQGywkICQsLCwvLzc0NDQ0LCwsNCwsLCwsLCwsLCwsLCw0LCwsLCwsLCwsLCwsLCwsLCwsLCwsLP/AABEIAMcA/gMBIgACEQEDEQH/xAAbAAEAAgMBAQAAAAAAAAAAAAAABQYDBAcBAv/EADcQAAICAQQBAwMCBAUDBQEAAAECABEDBAUSITEGQVETImEycRQVQoEHI1KRoWKSsTNygsHxFv/EABgBAQADAQAAAAAAAAAAAAAAAAABAgME/8QAIhEBAQACAwEBAAIDAQAAAAAAAAECEQMSITFBIjITYXEE/9oADAMBAAIRAxEAPwDuMREBERAREQEREBERAREQEREBERA1d0yfS2zM3ILWNjyJoClPZPtUpP8Ahzu7ppnx5wBhT7jldyOF+F768+wr3PvLP6r1Q0u0k/xA0xLAK5TnZ88eNG7AN9dCzOTM4wbmTq+GdQ/JgjUr+CaPHr/b5E6eHDtjYzzuq7irB1BQ2D2CPee+Jzvbt81+TbtVqiycPpk4sfX9DgO6qe+KLfv2fY9XW9z33NrArLnyc2xcM39Ib7mPQA4kFCosd9Ss4Lb9Tc46YfVOnO+JpcHLI7dFlAKr9pbs3318dC+z0ZOSg/4abWqltQmVGJUoUC/ch5dG76sD47vz1L9KcmMxuonG2zdIiJmsREQEREBERAREQEREBERAREQEREBERAREQET4zZRhwlsngCzNH0/uf832pMpXiWux8UT/APVSdebG5qdQmlwltU6oo8sxAA/cnqQu6+rtNoNLzxMMwGQYm4EHjalr/IoHx79fNbm/7Hi37SDHrOQCtyUqaIaiL+D0T5nOtz9GZdATRLlsoxYQq2WB75uR0igdH9r6E14scL9qmVs+LEu7Lu+46nSbxjw5GVnbTBhXI0wUX3TcCKYd0SZVTocOqVf5diy4jX3hn5rftRNN/wDn73paXasmo17Y9KPrFP1HH9y17EE1/a/gy1+n8Spphw8e3jx/adFkw+M/7IJdBm28XhJI4slPZBRwwZKsUv3E0D0e49PenM+5OX0TY1KHr6vfJv8A20evHZFdirlv1qKcJ/aU0HTYdezbljbKADxRWC23/W1ggD8d2R+xY5Wylmqvnozb8+3rlG6Y9Orkj78S8Tkqyef2rYBbogf1H+9mnJNu9QHBuD6nUscuoZyuLGzHggfyeTCgvhQFo/ab6nT9t3PDuasdDkXJwPFivi6B6PgjvyOpz8uGUu60xsbkRExXIiICIiAiIgIiICIiAiIgIiICIiAmltO5puuBm03hXbH/ANpq/wBiOx+8pvqLEmH1Ef4DKVZgfqY/KkspViQTXg2RRskWPnU0GPLpt0TBoc4xKx+4iuR5EH38kUaJ8cz0bo7Timt7U7eulT5yYxlxlcoBBFEHwQfIM8w4/pYQpJahVnyfyfzMWvwvqdG6afIcTMKDgAlfyAfepiu5Zu2L+RZsiaV1yY25YwpJYLToxHYoMCAKHYPdi5l9MazVZWTDtR+kOVO4W/1dgt0bNIQC1j2+0Tc9S+mV2Xai1nMzMq8yCCvlVFAMKogAWo+xfPSna03pLPpnxZ9tVVZKb6bsbY/UJIvj9tpQvo0vYHI129serHV2vekxNh0yrmc5GAosaBJ+egBMhFjuFNjvqeO4xoS5oAWT+JxNnOdZrNsxbe2j0hzY1LnlkCcuJU+Gv7mFiqqRek3MYcz/AMCHOMeC3bcR7tQofP48SL3nXnW65jldMhDGsirx5A+L+1br8ix32RJnZNHkUavSYCuTJm0y5sXE/Y1GwS3VAluN1Vgzv6zHH1hvdNbv3PGQL/M2tLsDapzi3XCwP0my4cuM3yAYEoasEnkKsX37ipGeoXWsem0aBjplK5MiC+T0PqN14UPY78G5uemd21S5MK4tbjUHIqfSyljYLAUpKH5oAMPYdeJFl67xJ99RW37P/MNt02TSK7c8xw5uCk8e1II89cSTfjwD+bJofQGq0muLYNWMShrVk5FiL8sOgDXt2P7ToWPGuIViAXu+hXZ8n959zDL/ANGV+NJxwiImC5ERAREQEREBERAREQEREBERAREQK5vPp7Hh2vO20YguYoSOIssb5V2f1Ej9XkGu55h9JY30mL+Ld/qoBxyIQpVgbteqPf8Aqu6F2e5ZIl/8mWkdYROeZ/V+fHu6AnHkC8gCpKo4JAUm7qiD2Pnr89Bxcvpj6tcq7rxf4/EZYXH6S7YtZo8etxBdUvIBlcD/AKlYMp/3HiZ4iUSTS3oZTtGb+AHLJwYIOu24mvJA/wB5uxEFC9Jeh20px5t0Yq4v/KHEjiUKlX6PZs2B1Lpt+gxbdpUx6NeKoOK9kkC7qyST38zZiXz5Msr6iYyKpvvpknAw2snHjyM+XVBbOTL/AFAITf8AUCOPQ+737Bp/+HQ5eqQrYwaDsedckK9X3R5AniR+fHXXW5GYNjxYN/yavHy+o6fTYX9tfb3VXdKo81148y+PL/Gyq3H3aTiImK5ERAREQEREBERAREQEREBERAREQEREBPCOQpu57ECOfZcGTWM+VFYFAnAgcaDFrrxZJH/bJBVCKAvgdT2JNtoRESAiIgIiICIiAiIgIiICJA+st0fatrV9M4VvqL5qiLtlPvRHx3V1M2L1LpX0nN8oWlDFT+oAqzD7RZ7VS1eaHiW6XW0bm9JiJD7Jv6b1q8o0Sk48dD6hP6mN/pHmqHk/PiTEiyy6qZdkRNZtdjXXrhZqyMpcLR7UGj34/t5kDZiIgIiICIiAiIgIiICIiAiIgIiICIiAiIgInhNeZ7AREQEjt73nHsumD6tchUmvsUmvyx8AfvJGeModacAj4Mma36Oab76rx7xpnTMuRQK4qjst/cQyueJB6phYqiR0fNYxaljphhdguMuHuu1NFSeuz9pPXvQlk9ZrptJrcuLCrDISp5f5ZA+1aQEnkgs8yT9xJ7sEEQKbc+PVhdZwQEuoLNxBOMlWAbujyBAJ6v8AFzvw69fHPlvbpPotF0WmyYEyByjBv05Frkt0RkJpvcqD1fgXLJOdbZ6R1S6ovt+oOJQWKZLDBgXRlYBTRV1AJ+SlHozoOnVk06jUMGYABmAoE12QLNWfacfLJvcu22LRzb/pMKEtqMZoEkKwY9KzeFs+FP8AtKR6y1z4vUGHPgVgFFI4ZQGUgVTcmAB5HyFNHybsb/qv0fi5HLoOOO/1AdAdDtVHnoEcFAJL3fVSsafQfxO6Nj1jMvABRyQI1KoCcgPcLQskmq7m3Fjj/aVTK34uWu9bLt6KMyrkfipJQkKxK5LKch+kOgWz7PfdVJ7YdVn1uh57jjXESx4qCTSjocj4JJs2OiCJyhhj0G4t9V3pFP0+BF8rtasEAXd3+fJ6PWdj1ia7bEbTeK40KoFeiAV+0gHq16+JXlwmM8icbut+Iic7QiIgIiYv4lP4r6fNefHnxvvjdcq+L6uBliIgIiICIiAiIgIiICIiBTP8SXfDg02TACTjyc74mgRVcj4FnqiRdn4lh2PdU3LT/a6O6UuQoDw5kWQhP6h+xMpv+JPFtUC+DLfEBcyt9pIJPErRFAEm7B7Mrmza9U1OFdyzMmHCwzKqcbZhkU14F9E8ie+IIHmdU4+3HGXbWTsGfV49O1Z3VTRaiQCQotiPkAefiQ2y+pl3vd8mPQ4ycSLf1TYtiRQojq+/Pf2+JzLdPqajWNg1F5HXM4Dse2JIUXyNBTxUj45eanRP8PtCul2pm+k+N2IDlmsPXYdKNUQ3kfHuADK5cUwx3fqZlbVpiJVd19cYtu1D48mDNzWx9wCg0D4Nno9d1/VcxxxuXxe2T6012LHuXq7U/wA0yW/G1xqT/wCkw4A8j71YIHjkpBBmL1z6fbFibU7aCzKQ5A8qB/p7/TfJj0WJa7kHvG7hfVH18T8wP9AokUSoslh4pS6+1kKD1Jfb991XqDd/o4c/0sZLUyqvJ1V2P28qI+wqDVkEA1206dZTWX5pnuXxe9LhGn0yIvhVC/PgVMsRORqp/rkajcMqafbtO2QUWZio4AkUO2WuQF9ggix5upXdZsDbXs3PUY3GS3pvtAoqnFsrF+KV9wC9lmIr89SmHVaZNXgK5wCD8gGj7EX7jyDNseW4yRS47c99NbOu+7bx4BFDK5ew9kKyspDfcrEEHq1sWKqpZds9JJtWVjt2ozY+QAYAqVJAHdMp7sE3/wBRA6m96Y2k7Js64XbmQWN9925I6J66rodXclZGfJbbr4mY+EREyWIifKZBkxhsZDAiwR3Y/ED6nO/V+5HQ+rUy4KBRfpXzBH+r71RudDkSVNXQ8zY3b1xlxMyfw+TAQaYsLIDK4BHgBrAI8g8W/eQWXV/z9k5YkGTiBkfjRLAm2UqRfIEWGHXt8zp4uO43dZ5ZS+Ra8/rZcO3rk+i458/pl6VXCIpv3rmTxUd9gz59KbxqfUO7Ply/5eBAVXGpU2xI/X3yuvegOvwbqOu2k6TEozM5x2CwHZ6Ffbfvx6A8dD4FW/0o+Dbte+LG2WyqA/VXEPpnwuMulcmINhe64nwbEnLHGY+Iltvq3xETlakREBERAREQNDe9c+27a+TTYmzMKpF8mzV9Amh56HtOfaz11l1mZBkT6aBmGRFN8kZQtGx+ofcfYePidQle9Qenl1OnZ9FjVsg55BjPHhkysoUNksdkAdX133NeLLGf2iuUv4oOj9RZk2vDgwM6Pjc8HVuuBBtXU9NRqvav272E9NHLg5MeyO+vM+912N9jw46xM1KMmXMWIUEsQMdXxsWvuSxPQm/h9QYxpO/NTpt/cGX/AFB7LpsWLczi12mfUk9IiNVeSTVi/wByQPP7y9ej8ulwZM+DZkcY0ftmJ4lrK8V5EnwAb97uUNEy7nqcjbYx5gMWQMVY46F1RHIX5X9vNzV0Op1OkbA2mXkFD5sS8bA6ZWehRJHE+fHEe3lnh2n0xunbZVfXmpw6fT4/roGcn7RdGvgDg4buiA442oPkCfXon1Jk3vT8dVicMiC8tfbkPgkfaACT3Q68/EmNVsum1ms+rq8S5HrjbW1DvoA9DyfHzOWTpl/Jr9njkWq23JiVcjjhjyG1LHxyZ+mIAFgKSa8WOhYEnNp2/XaPJjbaD9RQq5ftNISwbkvIHi5HApZsDmDQvq0+r/TX8y0gbbVAyrQAHEWOdnurFWxoEWT3fVWPTYF02BVxCgB+f7k2SST5s9zbLn3ipMPXzocz6jSq2pxnEx8oSpIN15UkEe4/f2meeE0O5DZfUGPBvRw5yAn0xkD+12eQP4rjR+bHxOaS340+JqJraDXY9xwc9ISy3QNEX+RYFj8jqbMj4kiIgRuffMGHKqh1YnJ9IgG+LUf1fHg+ZIY8gyLeMgj8G5Rt+9LZ9x3kMzKS4ZuQXiqhQoUN5JNmr8kX8S4bVpzpNtx43VVKqFIT9PXuOh58/wB5pljjJLKrLdq5613bJteZTos3ZQ8sNDseA4NWKv5/pH5Mxf4fbhm1mmGMlBjxKFryxsGu76HV+PiWDednTctHlVQqO68fqBRf9z5IrqviZtHtWHRZuenWm4hC1m2AquXfZFeT47+TJ749Nfpq72x77o01W3Ocoa1VirIBzU8CCUv+riSP/lOcjW4juI/k+N1AB/y2RFKKi92QSXY0WJbseO5f/V7OPTuYaRGyMwCBVXlfJgp6+KJ79vMr/pv0S2lCtuRAa7IXs0VdWQn/AEsrC67sGjL8dkxtquUtviG1GqbcsoxlatOYV24FxXX0yeuRHa311PrF6O1I3AromyIFyMBkPVKcNo60wuzaEr2LH5mv6x2p9o1Ay5xyXlQsAoF+7hjRf+lB3yIHYrwTOmbVpxpNsxIv9KAeOPt8Wa/aXzz64y4/qJju+tf0/pNRotDw3bMuZh4IWqFDon+r96uScROW3d21IiJAREQEREBNPeCRtObgHY/TaghIY/aekI7DfBHvNyQHrlcmT01lTSY3yM5VQFBJ7dbPXt/x89S2M3lIi/HKMhbN9QaM5XT/ANQg37D9TgEixdcv/F1Jrc9pwYv4nIOWPEqYjgq2GR3xhiAx/UBTXXyPipZPTXoj+GxK25n7jdqpPaPjKviyexHYNj3HmS2++nkzaPD/AAuP6g0yEYsBalc8VCqxJ7rj7+fc0TOrLmnbUZTC6VD0puShcS5NE+b6bFRmxg8lGSwQ1L2PuPk+34l42j0zp9qTD9IM7Yuf02Y9gO1kdUK9h17n5N879P6IL64XDqrenPLhaBXVefgD9IYVXQII/Y9dmfPdXz9Ww+ERE52hERAj99wYc+1ZP5kgdACxFWbA64+/L4rvucuzbRkyazEHDYlyNwRX5kge/VX32fbzXVEDsMwajSJqcuNsy2cbc0PweJX/AMEzXj5OiuWO0d6Yx6jBtwx7njVCv6eLWCD7EexHj36ruTERM7d3a0IiJASv58WtPqVTjP8AkDyLHg8b8gd2t0bIBNHsAWCJMukWEREhJERA19fose46NsWtXmjCmHffd+3fmbERARE8Y8VswPYlV0frXB/LC+tvkrcCEUkMbNcD47Aur/4omyaPMdRpEd14llDcburF1Y8y2WNx+ollZomHWahdHpHyZb4opY15oCzX5n1p8y6nCr4CGVhYIlUskREBERAREQI3LsuLLvuPVdjIiFOqpgfc9XYF/wC8koiTbaEREgIiICIiAiIgIiICIiAiIgIiICJSN93r+T+tA+SwhxDG91R4kvfXI9Bz9v2m67o3NrdfXCaNQMOHIchC/Y9IVZlVlDAm6o9keCK+a0/xZea/Ve0W2QHqzSZX0pyYNU+BUFsALXz+rpS1i/HjoePMldrOVtuxncK+oVBehVE9keT48f2kd6xKH09mGcmqDFQ1FgrqSLo0D4J+DIw8yTfjmWkw5s+6hgoysSWBcArkr2AIIPkUAOrHjyOpenNRqM2irdMJxstANanmPmhRB+bAHuPgQmTTaLW6vR/y9uGRWVwgDElP1ENV8fPbE0egb6q4zTlz7a8Vwx0pe/arXYc749f9JsDCgyAr5Iq7Ym76PdddjsAxDO2ifBgfUHHhB++nZSVJArrvqyfYUPYCWrdvTZ3Xdxl1WQcFoLj4ewNnkSe7PtVeLuhUT6f9ODU5tQm8ICuPKKFEcvsseTfAB/Fnuu/t7tjlj1RZdrsihVAXwOhPZg0WkTQ6VcenvivQBZmofFsSaHsPbxM85mhERAREQEREBERAREQEREBERAREQEREBERASsepPUOp2vVcMGlZk+0jLd8vuQMOI8E8uAs2SRQMs8w6zGuTSuMwscTY7+Px3/t3LY2S+zaK5I+q/wD6DPjGVUGTiBkyAAM7DkLPEjyKux5XqplbR49PuDjdMjkLjJDA47HmwRkBDk3QXz38DrDnytvGqvQoMZRaUKzMpAZEVcYIHH9Vke9sT2amXattXdHzYsuRXz2VTpypYfpYZFBAUgOKYd/aR3O6+Rg6htGrXWaBDh6ocSOvtI6Knj1YPRrqwR7Sj+qtqXLu+RdmxFWKlsrjkEB/WQaFW1D57rx5M9sHpBdm1oy4s2UG2BRTSMvJ+AYEWaVh7+QT7yzEWO5yTKYZbxba3PXOPRGg1OBkz6FUyIemBJU18KSOyPPirsXOkTDpNKmjwBNMOKgkgfuxJ/5JlU9YbvqdDrUXRFTxK5OrBF2lZCTxok9eP+Li28mRP4xcYmjsuZ8+2odWHD19wdeJv9h1Xx+Pcm5vTOzSxERICIiAiIgIiICIiAiIgIiICIiAiIgIiICIiAmrummbWbblx4WCs6MgYi6JUi4iII3ZvS+DatLxS2aqLnz2GBK10ppiLHdAAk0JD7dsH8q9bIcdfTbE7LXVcSq1QrwrqLN32T2YiaTPLd/2rZF0iImaxPjLiXMlZQCOjR/Bsf8APcRA+4iICIiAiIgIiICIiAiIgIiICIiAiIgIiI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69638" name="AutoShape 8" descr="data:image/jpeg;base64,/9j/4AAQSkZJRgABAQAAAQABAAD/2wCEAAkGBxEHBhITBxIUExUXGB4VFxgYGBseIBobHhYbHRwbGSIdHSgjHxwlHCAgITEhJTU3LjEyFyMzODMsOCktLiwBCgoKDg0OGhAQGywkICQsLCwvLzc0NDQ0LCwsNCwsLCwsLCwsLCwsLCw0LCwsLCwsLCwsLCwsLCwsLCwsLCwsLP/AABEIAMcA/gMBIgACEQEDEQH/xAAbAAEAAgMBAQAAAAAAAAAAAAAABQYDBAcBAv/EADcQAAICAQQBAwMCBAUDBQEAAAECABEDBAUSITEGQVETImEycRQVQoEHI1KRoWKSsTNygsHxFv/EABgBAQADAQAAAAAAAAAAAAAAAAABAgME/8QAIhEBAQACAwEBAAIDAQAAAAAAAAECEQMSITFBIjITYXEE/9oADAMBAAIRAxEAPwDuMREBERAREQEREBERAREQEREBERA1d0yfS2zM3ILWNjyJoClPZPtUpP8Ahzu7ppnx5wBhT7jldyOF+F768+wr3PvLP6r1Q0u0k/xA0xLAK5TnZ88eNG7AN9dCzOTM4wbmTq+GdQ/JgjUr+CaPHr/b5E6eHDtjYzzuq7irB1BQ2D2CPee+Jzvbt81+TbtVqiycPpk4sfX9DgO6qe+KLfv2fY9XW9z33NrArLnyc2xcM39Ib7mPQA4kFCosd9Ss4Lb9Tc46YfVOnO+JpcHLI7dFlAKr9pbs3318dC+z0ZOSg/4abWqltQmVGJUoUC/ch5dG76sD47vz1L9KcmMxuonG2zdIiJmsREQEREBERAREQEREBERAREQEREBERAREQET4zZRhwlsngCzNH0/uf832pMpXiWux8UT/APVSdebG5qdQmlwltU6oo8sxAA/cnqQu6+rtNoNLzxMMwGQYm4EHjalr/IoHx79fNbm/7Hi37SDHrOQCtyUqaIaiL+D0T5nOtz9GZdATRLlsoxYQq2WB75uR0igdH9r6E14scL9qmVs+LEu7Lu+46nSbxjw5GVnbTBhXI0wUX3TcCKYd0SZVTocOqVf5diy4jX3hn5rftRNN/wDn73paXasmo17Y9KPrFP1HH9y17EE1/a/gy1+n8Spphw8e3jx/adFkw+M/7IJdBm28XhJI4slPZBRwwZKsUv3E0D0e49PenM+5OX0TY1KHr6vfJv8A20evHZFdirlv1qKcJ/aU0HTYdezbljbKADxRWC23/W1ggD8d2R+xY5Wylmqvnozb8+3rlG6Y9Orkj78S8Tkqyef2rYBbogf1H+9mnJNu9QHBuD6nUscuoZyuLGzHggfyeTCgvhQFo/ab6nT9t3PDuasdDkXJwPFivi6B6PgjvyOpz8uGUu60xsbkRExXIiICIiAiIgIiICIiAiIgIiICIiAmltO5puuBm03hXbH/ANpq/wBiOx+8pvqLEmH1Ef4DKVZgfqY/KkspViQTXg2RRskWPnU0GPLpt0TBoc4xKx+4iuR5EH38kUaJ8cz0bo7Timt7U7eulT5yYxlxlcoBBFEHwQfIM8w4/pYQpJahVnyfyfzMWvwvqdG6afIcTMKDgAlfyAfepiu5Zu2L+RZsiaV1yY25YwpJYLToxHYoMCAKHYPdi5l9MazVZWTDtR+kOVO4W/1dgt0bNIQC1j2+0Tc9S+mV2Xai1nMzMq8yCCvlVFAMKogAWo+xfPSna03pLPpnxZ9tVVZKb6bsbY/UJIvj9tpQvo0vYHI129serHV2vekxNh0yrmc5GAosaBJ+egBMhFjuFNjvqeO4xoS5oAWT+JxNnOdZrNsxbe2j0hzY1LnlkCcuJU+Gv7mFiqqRek3MYcz/AMCHOMeC3bcR7tQofP48SL3nXnW65jldMhDGsirx5A+L+1br8ix32RJnZNHkUavSYCuTJm0y5sXE/Y1GwS3VAluN1Vgzv6zHH1hvdNbv3PGQL/M2tLsDapzi3XCwP0my4cuM3yAYEoasEnkKsX37ipGeoXWsem0aBjplK5MiC+T0PqN14UPY78G5uemd21S5MK4tbjUHIqfSyljYLAUpKH5oAMPYdeJFl67xJ99RW37P/MNt02TSK7c8xw5uCk8e1II89cSTfjwD+bJofQGq0muLYNWMShrVk5FiL8sOgDXt2P7ToWPGuIViAXu+hXZ8n959zDL/ANGV+NJxwiImC5ERAREQEREBERAREQEREBERAREQK5vPp7Hh2vO20YguYoSOIssb5V2f1Ej9XkGu55h9JY30mL+Ld/qoBxyIQpVgbteqPf8Aqu6F2e5ZIl/8mWkdYROeZ/V+fHu6AnHkC8gCpKo4JAUm7qiD2Pnr89Bxcvpj6tcq7rxf4/EZYXH6S7YtZo8etxBdUvIBlcD/AKlYMp/3HiZ4iUSTS3oZTtGb+AHLJwYIOu24mvJA/wB5uxEFC9Jeh20px5t0Yq4v/KHEjiUKlX6PZs2B1Lpt+gxbdpUx6NeKoOK9kkC7qyST38zZiXz5Msr6iYyKpvvpknAw2snHjyM+XVBbOTL/AFAITf8AUCOPQ+737Bp/+HQ5eqQrYwaDsedckK9X3R5AniR+fHXXW5GYNjxYN/yavHy+o6fTYX9tfb3VXdKo81148y+PL/Gyq3H3aTiImK5ERAREQEREBERAREQEREBERAREQEREBPCOQpu57ECOfZcGTWM+VFYFAnAgcaDFrrxZJH/bJBVCKAvgdT2JNtoRESAiIgIiICIiAiIgIiICJA+st0fatrV9M4VvqL5qiLtlPvRHx3V1M2L1LpX0nN8oWlDFT+oAqzD7RZ7VS1eaHiW6XW0bm9JiJD7Jv6b1q8o0Sk48dD6hP6mN/pHmqHk/PiTEiyy6qZdkRNZtdjXXrhZqyMpcLR7UGj34/t5kDZiIgIiICIiAiIgIiICIiAiIgIiICIiAiIgInhNeZ7AREQEjt73nHsumD6tchUmvsUmvyx8AfvJGeModacAj4Mma36Oab76rx7xpnTMuRQK4qjst/cQyueJB6phYqiR0fNYxaljphhdguMuHuu1NFSeuz9pPXvQlk9ZrptJrcuLCrDISp5f5ZA+1aQEnkgs8yT9xJ7sEEQKbc+PVhdZwQEuoLNxBOMlWAbujyBAJ6v8AFzvw69fHPlvbpPotF0WmyYEyByjBv05Frkt0RkJpvcqD1fgXLJOdbZ6R1S6ovt+oOJQWKZLDBgXRlYBTRV1AJ+SlHozoOnVk06jUMGYABmAoE12QLNWfacfLJvcu22LRzb/pMKEtqMZoEkKwY9KzeFs+FP8AtKR6y1z4vUGHPgVgFFI4ZQGUgVTcmAB5HyFNHybsb/qv0fi5HLoOOO/1AdAdDtVHnoEcFAJL3fVSsafQfxO6Nj1jMvABRyQI1KoCcgPcLQskmq7m3Fjj/aVTK34uWu9bLt6KMyrkfipJQkKxK5LKch+kOgWz7PfdVJ7YdVn1uh57jjXESx4qCTSjocj4JJs2OiCJyhhj0G4t9V3pFP0+BF8rtasEAXd3+fJ6PWdj1ia7bEbTeK40KoFeiAV+0gHq16+JXlwmM8icbut+Iic7QiIgIiYv4lP4r6fNefHnxvvjdcq+L6uBliIgIiICIiAiIgIiICIiBTP8SXfDg02TACTjyc74mgRVcj4FnqiRdn4lh2PdU3LT/a6O6UuQoDw5kWQhP6h+xMpv+JPFtUC+DLfEBcyt9pIJPErRFAEm7B7Mrmza9U1OFdyzMmHCwzKqcbZhkU14F9E8ie+IIHmdU4+3HGXbWTsGfV49O1Z3VTRaiQCQotiPkAefiQ2y+pl3vd8mPQ4ycSLf1TYtiRQojq+/Pf2+JzLdPqajWNg1F5HXM4Dse2JIUXyNBTxUj45eanRP8PtCul2pm+k+N2IDlmsPXYdKNUQ3kfHuADK5cUwx3fqZlbVpiJVd19cYtu1D48mDNzWx9wCg0D4Nno9d1/VcxxxuXxe2T6012LHuXq7U/wA0yW/G1xqT/wCkw4A8j71YIHjkpBBmL1z6fbFibU7aCzKQ5A8qB/p7/TfJj0WJa7kHvG7hfVH18T8wP9AokUSoslh4pS6+1kKD1Jfb991XqDd/o4c/0sZLUyqvJ1V2P28qI+wqDVkEA1206dZTWX5pnuXxe9LhGn0yIvhVC/PgVMsRORqp/rkajcMqafbtO2QUWZio4AkUO2WuQF9ggix5upXdZsDbXs3PUY3GS3pvtAoqnFsrF+KV9wC9lmIr89SmHVaZNXgK5wCD8gGj7EX7jyDNseW4yRS47c99NbOu+7bx4BFDK5ew9kKyspDfcrEEHq1sWKqpZds9JJtWVjt2ozY+QAYAqVJAHdMp7sE3/wBRA6m96Y2k7Js64XbmQWN9925I6J66rodXclZGfJbbr4mY+EREyWIifKZBkxhsZDAiwR3Y/ED6nO/V+5HQ+rUy4KBRfpXzBH+r71RudDkSVNXQ8zY3b1xlxMyfw+TAQaYsLIDK4BHgBrAI8g8W/eQWXV/z9k5YkGTiBkfjRLAm2UqRfIEWGHXt8zp4uO43dZ5ZS+Ra8/rZcO3rk+i458/pl6VXCIpv3rmTxUd9gz59KbxqfUO7Ply/5eBAVXGpU2xI/X3yuvegOvwbqOu2k6TEozM5x2CwHZ6Ffbfvx6A8dD4FW/0o+Dbte+LG2WyqA/VXEPpnwuMulcmINhe64nwbEnLHGY+Iltvq3xETlakREBERAREQNDe9c+27a+TTYmzMKpF8mzV9Amh56HtOfaz11l1mZBkT6aBmGRFN8kZQtGx+ofcfYePidQle9Qenl1OnZ9FjVsg55BjPHhkysoUNksdkAdX133NeLLGf2iuUv4oOj9RZk2vDgwM6Pjc8HVuuBBtXU9NRqvav272E9NHLg5MeyO+vM+912N9jw46xM1KMmXMWIUEsQMdXxsWvuSxPQm/h9QYxpO/NTpt/cGX/AFB7LpsWLczi12mfUk9IiNVeSTVi/wByQPP7y9ej8ulwZM+DZkcY0ftmJ4lrK8V5EnwAb97uUNEy7nqcjbYx5gMWQMVY46F1RHIX5X9vNzV0Op1OkbA2mXkFD5sS8bA6ZWehRJHE+fHEe3lnh2n0xunbZVfXmpw6fT4/roGcn7RdGvgDg4buiA442oPkCfXon1Jk3vT8dVicMiC8tfbkPgkfaACT3Q68/EmNVsum1ms+rq8S5HrjbW1DvoA9DyfHzOWTpl/Jr9njkWq23JiVcjjhjyG1LHxyZ+mIAFgKSa8WOhYEnNp2/XaPJjbaD9RQq5ftNISwbkvIHi5HApZsDmDQvq0+r/TX8y0gbbVAyrQAHEWOdnurFWxoEWT3fVWPTYF02BVxCgB+f7k2SST5s9zbLn3ipMPXzocz6jSq2pxnEx8oSpIN15UkEe4/f2meeE0O5DZfUGPBvRw5yAn0xkD+12eQP4rjR+bHxOaS340+JqJraDXY9xwc9ISy3QNEX+RYFj8jqbMj4kiIgRuffMGHKqh1YnJ9IgG+LUf1fHg+ZIY8gyLeMgj8G5Rt+9LZ9x3kMzKS4ZuQXiqhQoUN5JNmr8kX8S4bVpzpNtx43VVKqFIT9PXuOh58/wB5pljjJLKrLdq5613bJteZTos3ZQ8sNDseA4NWKv5/pH5Mxf4fbhm1mmGMlBjxKFryxsGu76HV+PiWDednTctHlVQqO68fqBRf9z5IrqviZtHtWHRZuenWm4hC1m2AquXfZFeT47+TJ749Nfpq72x77o01W3Ocoa1VirIBzU8CCUv+riSP/lOcjW4juI/k+N1AB/y2RFKKi92QSXY0WJbseO5f/V7OPTuYaRGyMwCBVXlfJgp6+KJ79vMr/pv0S2lCtuRAa7IXs0VdWQn/AEsrC67sGjL8dkxtquUtviG1GqbcsoxlatOYV24FxXX0yeuRHa311PrF6O1I3AromyIFyMBkPVKcNo60wuzaEr2LH5mv6x2p9o1Ay5xyXlQsAoF+7hjRf+lB3yIHYrwTOmbVpxpNsxIv9KAeOPt8Wa/aXzz64y4/qJju+tf0/pNRotDw3bMuZh4IWqFDon+r96uScROW3d21IiJAREQEREBNPeCRtObgHY/TaghIY/aekI7DfBHvNyQHrlcmT01lTSY3yM5VQFBJ7dbPXt/x89S2M3lIi/HKMhbN9QaM5XT/ANQg37D9TgEixdcv/F1Jrc9pwYv4nIOWPEqYjgq2GR3xhiAx/UBTXXyPipZPTXoj+GxK25n7jdqpPaPjKviyexHYNj3HmS2++nkzaPD/AAuP6g0yEYsBalc8VCqxJ7rj7+fc0TOrLmnbUZTC6VD0puShcS5NE+b6bFRmxg8lGSwQ1L2PuPk+34l42j0zp9qTD9IM7Yuf02Y9gO1kdUK9h17n5N879P6IL64XDqrenPLhaBXVefgD9IYVXQII/Y9dmfPdXz9Ww+ERE52hERAj99wYc+1ZP5kgdACxFWbA64+/L4rvucuzbRkyazEHDYlyNwRX5kge/VX32fbzXVEDsMwajSJqcuNsy2cbc0PweJX/AMEzXj5OiuWO0d6Yx6jBtwx7njVCv6eLWCD7EexHj36ruTERM7d3a0IiJASv58WtPqVTjP8AkDyLHg8b8gd2t0bIBNHsAWCJMukWEREhJERA19fose46NsWtXmjCmHffd+3fmbERARE8Y8VswPYlV0frXB/LC+tvkrcCEUkMbNcD47Aur/4omyaPMdRpEd14llDcburF1Y8y2WNx+ollZomHWahdHpHyZb4opY15oCzX5n1p8y6nCr4CGVhYIlUskREBERAREQI3LsuLLvuPVdjIiFOqpgfc9XYF/wC8koiTbaEREgIiICIiAiIgIiICIiAiIgIiICJSN93r+T+tA+SwhxDG91R4kvfXI9Bz9v2m67o3NrdfXCaNQMOHIchC/Y9IVZlVlDAm6o9keCK+a0/xZea/Ve0W2QHqzSZX0pyYNU+BUFsALXz+rpS1i/HjoePMldrOVtuxncK+oVBehVE9keT48f2kd6xKH09mGcmqDFQ1FgrqSLo0D4J+DIw8yTfjmWkw5s+6hgoysSWBcArkr2AIIPkUAOrHjyOpenNRqM2irdMJxstANanmPmhRB+bAHuPgQmTTaLW6vR/y9uGRWVwgDElP1ENV8fPbE0egb6q4zTlz7a8Vwx0pe/arXYc749f9JsDCgyAr5Iq7Ym76PdddjsAxDO2ifBgfUHHhB++nZSVJArrvqyfYUPYCWrdvTZ3Xdxl1WQcFoLj4ewNnkSe7PtVeLuhUT6f9ODU5tQm8ICuPKKFEcvsseTfAB/Fnuu/t7tjlj1RZdrsihVAXwOhPZg0WkTQ6VcenvivQBZmofFsSaHsPbxM85mhERAREQEREBERAREQEREBERAREQEREBERASsepPUOp2vVcMGlZk+0jLd8vuQMOI8E8uAs2SRQMs8w6zGuTSuMwscTY7+Px3/t3LY2S+zaK5I+q/wD6DPjGVUGTiBkyAAM7DkLPEjyKux5XqplbR49PuDjdMjkLjJDA47HmwRkBDk3QXz38DrDnytvGqvQoMZRaUKzMpAZEVcYIHH9Vke9sT2amXattXdHzYsuRXz2VTpypYfpYZFBAUgOKYd/aR3O6+Rg6htGrXWaBDh6ocSOvtI6Knj1YPRrqwR7Sj+qtqXLu+RdmxFWKlsrjkEB/WQaFW1D57rx5M9sHpBdm1oy4s2UG2BRTSMvJ+AYEWaVh7+QT7yzEWO5yTKYZbxba3PXOPRGg1OBkz6FUyIemBJU18KSOyPPirsXOkTDpNKmjwBNMOKgkgfuxJ/5JlU9YbvqdDrUXRFTxK5OrBF2lZCTxok9eP+Li28mRP4xcYmjsuZ8+2odWHD19wdeJv9h1Xx+Pcm5vTOzSxERICIiAiIgIiICIiAiIgIiICIiAiIgIiICIiAmrummbWbblx4WCs6MgYi6JUi4iII3ZvS+DatLxS2aqLnz2GBK10ppiLHdAAk0JD7dsH8q9bIcdfTbE7LXVcSq1QrwrqLN32T2YiaTPLd/2rZF0iImaxPjLiXMlZQCOjR/Bsf8APcRA+4iICIiAiIgIiICIiAiIgIiICIiAiIgIiI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887"/>
            <a:ext cx="883612" cy="170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7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24092"/>
            <a:ext cx="1927337" cy="2108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6" y="4696006"/>
            <a:ext cx="2748567" cy="2014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99" y="54592"/>
            <a:ext cx="8928992" cy="70609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Работа с неуспевающими студентами</a:t>
            </a:r>
            <a:endParaRPr lang="ru-RU" sz="3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69756" y="2584172"/>
            <a:ext cx="4652324" cy="720079"/>
          </a:xfrm>
          <a:prstGeom prst="roundRect">
            <a:avLst/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69756" y="2616977"/>
            <a:ext cx="4784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7. Психологическое сопровождение студентов.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69756" y="3807611"/>
            <a:ext cx="4666107" cy="1005317"/>
          </a:xfrm>
          <a:prstGeom prst="roundRect">
            <a:avLst/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55973" y="5208414"/>
            <a:ext cx="4678843" cy="1383878"/>
          </a:xfrm>
          <a:prstGeom prst="roundRect">
            <a:avLst/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3876156"/>
            <a:ext cx="4798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8. Работа комиссии по качеству образования студенческого совета </a:t>
            </a:r>
            <a:r>
              <a:rPr lang="ru-RU" b="1" dirty="0" err="1" smtClean="0"/>
              <a:t>КрасГМУ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55974" y="1273454"/>
            <a:ext cx="4666105" cy="720079"/>
          </a:xfrm>
          <a:prstGeom prst="roundRect">
            <a:avLst/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55974" y="5256787"/>
            <a:ext cx="4783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9. Обсуждение вопросов успеваемости студентами-мусульманами с </a:t>
            </a:r>
            <a:r>
              <a:rPr lang="ru-RU" b="1" dirty="0"/>
              <a:t>Муфтием Красноярского края </a:t>
            </a:r>
            <a:r>
              <a:rPr lang="ru-RU" b="1" dirty="0" err="1"/>
              <a:t>Гаяз-хазрат</a:t>
            </a:r>
            <a:r>
              <a:rPr lang="ru-RU" b="1" dirty="0"/>
              <a:t> </a:t>
            </a:r>
            <a:r>
              <a:rPr lang="ru-RU" b="1" dirty="0" err="1" smtClean="0"/>
              <a:t>Фаткуллиным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355975" y="1259651"/>
            <a:ext cx="4693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6</a:t>
            </a:r>
            <a:r>
              <a:rPr lang="ru-RU" b="1" dirty="0"/>
              <a:t>. Звонки и письма родителям, проживающим за пределами </a:t>
            </a:r>
            <a:r>
              <a:rPr lang="ru-RU" b="1" dirty="0" err="1" smtClean="0"/>
              <a:t>г.Красноярска</a:t>
            </a:r>
            <a:r>
              <a:rPr lang="ru-RU" b="1" dirty="0" smtClean="0"/>
              <a:t>.</a:t>
            </a:r>
            <a:endParaRPr lang="ru-RU" b="1" dirty="0"/>
          </a:p>
          <a:p>
            <a:pPr lvl="0"/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92" y="2780928"/>
            <a:ext cx="2380781" cy="2432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4" y="1628625"/>
            <a:ext cx="2001114" cy="257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5999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171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РАБОТА С НЕУСПЕВАЮЩИМИ СТУДЕНТАМИ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206270"/>
              </p:ext>
            </p:extLst>
          </p:nvPr>
        </p:nvGraphicFramePr>
        <p:xfrm>
          <a:off x="467544" y="620688"/>
          <a:ext cx="8084781" cy="6142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5385"/>
                <a:gridCol w="1296144"/>
                <a:gridCol w="1152128"/>
                <a:gridCol w="1579131"/>
                <a:gridCol w="1441993"/>
              </a:tblGrid>
              <a:tr h="736972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Кафедра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Часы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Сумма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2014г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Кол-во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неусп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студ.</a:t>
                      </a: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2016г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Кол-во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неусп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студ.</a:t>
                      </a: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24695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Фармакология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165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50905,5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(31,8%)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(29,6%)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72008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Микробиология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45370,5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(21,8%)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159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(21,4%)</a:t>
                      </a:r>
                      <a:endParaRPr lang="ru-RU" sz="16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Анатомия и гистология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6606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265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(38,3%)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269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(36,4%)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3314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Биология с экологией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116,4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32841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(18,8%)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(12,7%)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Иностранных языков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293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86811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(0,5%)</a:t>
                      </a:r>
                      <a:endParaRPr lang="ru-RU" sz="16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(3,5%)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25111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Оперативная хирургия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9519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(17,8%)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124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(19,5%)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Детских болезней с курсом ПО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7200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Физиологии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13416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(10,4%)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153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(20,7%)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49128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Поликлинической педиатрии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8700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2005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Биохимии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15612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214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(30,2%)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(29,6%)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3144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Акушерство ИПО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2005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Патфизиология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16218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(11,2%)</a:t>
                      </a:r>
                      <a:endParaRPr lang="ru-RU" sz="16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(18,0%)</a:t>
                      </a:r>
                      <a:endParaRPr lang="ru-RU" sz="16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2005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Философия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45462" marR="45462" marT="0" marB="0"/>
                </a:tc>
              </a:tr>
              <a:tr h="95523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Сестринского дела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22800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45462" marR="45462" marT="0" marB="0"/>
                </a:tc>
              </a:tr>
              <a:tr h="12866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Пропедевтика внутренних болезней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4800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(8,4%)</a:t>
                      </a:r>
                      <a:endParaRPr lang="ru-RU" sz="16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(13,5%)</a:t>
                      </a:r>
                      <a:endParaRPr lang="ru-RU" sz="16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89803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Педагогики и психологии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6012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45462" marR="45462" marT="0" marB="0"/>
                </a:tc>
              </a:tr>
              <a:tr h="2005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Физики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(1,8%)</a:t>
                      </a:r>
                      <a:endParaRPr lang="ru-RU" sz="16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 (5,3%)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2005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Гигиены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16128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(6,0%)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(12,1%)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62" marR="45462" marT="0" marB="0"/>
                </a:tc>
              </a:tr>
              <a:tr h="2005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Итого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1115,4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352239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62" marR="4546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9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8101" y="1962489"/>
            <a:ext cx="7666007" cy="225086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900" b="1" dirty="0"/>
              <a:t>31.05.01 –</a:t>
            </a:r>
            <a:r>
              <a:rPr lang="ru-RU" sz="1900" b="1" dirty="0" smtClean="0"/>
              <a:t> </a:t>
            </a:r>
            <a:r>
              <a:rPr lang="ru-RU" sz="1900" b="1" dirty="0"/>
              <a:t>Лечебное дело (уровень </a:t>
            </a:r>
            <a:r>
              <a:rPr lang="ru-RU" sz="1900" b="1" dirty="0" err="1"/>
              <a:t>специалитета</a:t>
            </a:r>
            <a:r>
              <a:rPr lang="ru-RU" sz="1900" b="1" dirty="0"/>
              <a:t>);</a:t>
            </a:r>
          </a:p>
          <a:p>
            <a:pPr>
              <a:spcBef>
                <a:spcPts val="0"/>
              </a:spcBef>
            </a:pPr>
            <a:r>
              <a:rPr lang="ru-RU" sz="1900" b="1" dirty="0"/>
              <a:t>31.05.03 –</a:t>
            </a:r>
            <a:r>
              <a:rPr lang="ru-RU" sz="1900" b="1" dirty="0" smtClean="0"/>
              <a:t> </a:t>
            </a:r>
            <a:r>
              <a:rPr lang="ru-RU" sz="1900" b="1" dirty="0"/>
              <a:t>Стоматология (уровень </a:t>
            </a:r>
            <a:r>
              <a:rPr lang="ru-RU" sz="1900" b="1" dirty="0" err="1"/>
              <a:t>специалитета</a:t>
            </a:r>
            <a:r>
              <a:rPr lang="ru-RU" sz="1900" b="1" dirty="0"/>
              <a:t>);</a:t>
            </a:r>
          </a:p>
          <a:p>
            <a:pPr>
              <a:spcBef>
                <a:spcPts val="0"/>
              </a:spcBef>
            </a:pPr>
            <a:r>
              <a:rPr lang="ru-RU" sz="1900" b="1" dirty="0" smtClean="0"/>
              <a:t>39.03.02 </a:t>
            </a:r>
            <a:r>
              <a:rPr lang="ru-RU" sz="1900" b="1" dirty="0"/>
              <a:t>–</a:t>
            </a:r>
            <a:r>
              <a:rPr lang="ru-RU" sz="1900" b="1" dirty="0" smtClean="0"/>
              <a:t> Социальная работа (уровень </a:t>
            </a:r>
            <a:r>
              <a:rPr lang="ru-RU" sz="1900" b="1" dirty="0" err="1" smtClean="0"/>
              <a:t>бакалавриата</a:t>
            </a:r>
            <a:r>
              <a:rPr lang="ru-RU" sz="1900" b="1" dirty="0" smtClean="0"/>
              <a:t>);</a:t>
            </a:r>
          </a:p>
          <a:p>
            <a:pPr>
              <a:spcBef>
                <a:spcPts val="0"/>
              </a:spcBef>
            </a:pPr>
            <a:r>
              <a:rPr lang="ru-RU" sz="1900" b="1" dirty="0" smtClean="0"/>
              <a:t>33.05.01 – Фармация </a:t>
            </a:r>
            <a:r>
              <a:rPr lang="ru-RU" sz="1900" b="1" dirty="0"/>
              <a:t>(уровень </a:t>
            </a:r>
            <a:r>
              <a:rPr lang="ru-RU" sz="1900" b="1" dirty="0" err="1"/>
              <a:t>специалитета</a:t>
            </a:r>
            <a:r>
              <a:rPr lang="ru-RU" sz="1900" b="1" dirty="0"/>
              <a:t>);</a:t>
            </a:r>
            <a:endParaRPr lang="ru-RU" sz="1900" b="1" dirty="0" smtClean="0"/>
          </a:p>
          <a:p>
            <a:pPr>
              <a:spcBef>
                <a:spcPts val="0"/>
              </a:spcBef>
            </a:pPr>
            <a:r>
              <a:rPr lang="ru-RU" sz="1900" b="1" dirty="0" smtClean="0"/>
              <a:t>37.05.01 </a:t>
            </a:r>
            <a:r>
              <a:rPr lang="ru-RU" sz="1900" b="1" dirty="0"/>
              <a:t>–</a:t>
            </a:r>
            <a:r>
              <a:rPr lang="ru-RU" sz="1900" b="1" dirty="0" smtClean="0"/>
              <a:t> Клиническая психология </a:t>
            </a:r>
            <a:r>
              <a:rPr lang="ru-RU" sz="1900" b="1" dirty="0"/>
              <a:t>(уровень </a:t>
            </a:r>
            <a:r>
              <a:rPr lang="ru-RU" sz="1900" b="1" dirty="0" err="1"/>
              <a:t>специалитета</a:t>
            </a:r>
            <a:r>
              <a:rPr lang="ru-RU" sz="1900" b="1" dirty="0"/>
              <a:t>);</a:t>
            </a:r>
            <a:endParaRPr lang="ru-RU" sz="1900" b="1" dirty="0" smtClean="0"/>
          </a:p>
          <a:p>
            <a:pPr>
              <a:spcBef>
                <a:spcPts val="0"/>
              </a:spcBef>
            </a:pPr>
            <a:r>
              <a:rPr lang="ru-RU" sz="1900" b="1" dirty="0" smtClean="0"/>
              <a:t>30.05.03 </a:t>
            </a:r>
            <a:r>
              <a:rPr lang="ru-RU" sz="1900" b="1" dirty="0"/>
              <a:t>–</a:t>
            </a:r>
            <a:r>
              <a:rPr lang="ru-RU" sz="1900" b="1" dirty="0" smtClean="0"/>
              <a:t> Медицинская кибернетика</a:t>
            </a:r>
            <a:r>
              <a:rPr lang="ru-RU" sz="1900" b="1" dirty="0"/>
              <a:t> (уровень </a:t>
            </a:r>
            <a:r>
              <a:rPr lang="ru-RU" sz="1900" b="1" dirty="0" err="1"/>
              <a:t>специалитета</a:t>
            </a:r>
            <a:r>
              <a:rPr lang="ru-RU" sz="1900" b="1" dirty="0" smtClean="0"/>
              <a:t>).</a:t>
            </a:r>
          </a:p>
          <a:p>
            <a:pPr>
              <a:spcBef>
                <a:spcPts val="0"/>
              </a:spcBef>
            </a:pPr>
            <a:endParaRPr lang="ru-RU" sz="2000" b="1" dirty="0"/>
          </a:p>
        </p:txBody>
      </p:sp>
      <p:pic>
        <p:nvPicPr>
          <p:cNvPr id="4" name="Picture 2" descr="C:\Users\Myagkova\Pictures\fg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6" y="157346"/>
            <a:ext cx="2004991" cy="1266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79147" y="171646"/>
            <a:ext cx="6950546" cy="1304068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 smtClean="0">
                <a:solidFill>
                  <a:srgbClr val="C00000"/>
                </a:solidFill>
                <a:ea typeface="Calibri" pitchFamily="34" charset="0"/>
                <a:cs typeface="Calibri" pitchFamily="34" charset="0"/>
              </a:rPr>
              <a:t>ПЕРЕХОД НА ФЕДЕРАЛЬНЫЕ ГОСУДАРСТВЕННЫЕ ОБРАЗОВАТЕЛЬНЫЕ СТАНДАРТЫ ВЫСШЕГО ОБРАЗОВАНИЯ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8736" y="1434854"/>
            <a:ext cx="8845752" cy="721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</a:rPr>
              <a:t>В 2016 ГОДУ УТВЕРЖДЕНЫ ФГОС ВО ПО </a:t>
            </a:r>
            <a:r>
              <a:rPr lang="ru-RU" sz="1900" b="1" dirty="0" smtClean="0">
                <a:solidFill>
                  <a:srgbClr val="FF0000"/>
                </a:solidFill>
              </a:rPr>
              <a:t>6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</a:rPr>
              <a:t>СПЕЦИАЛЬНОСТЯМ И НАПРАВЛЕНИЯМ:</a:t>
            </a:r>
            <a:endParaRPr lang="ru-RU" sz="1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7745" y="3894224"/>
            <a:ext cx="885889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ПЯТЬ ОСНОВНЫХ НАПРАВЛЕНИЙ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</a:rPr>
              <a:t>ДЕЯТЕЛЬНОСТИ</a:t>
            </a:r>
          </a:p>
          <a:p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ПЛАНА ДЕЙСТВИЙ ПО ОБЕСПЕЧЕНИЮ ВВЕДЕНИЯ СТАНДАРТА</a:t>
            </a:r>
            <a:br>
              <a:rPr lang="ru-RU" sz="1900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1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2" descr="http://dg-school4.ru/sites/default/files/img/img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28882"/>
          <a:stretch/>
        </p:blipFill>
        <p:spPr bwMode="auto">
          <a:xfrm>
            <a:off x="996536" y="4528477"/>
            <a:ext cx="7274201" cy="2218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786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082" y="3573016"/>
            <a:ext cx="8550172" cy="8977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100" b="1" dirty="0" smtClean="0">
                <a:solidFill>
                  <a:srgbClr val="FF0000"/>
                </a:solidFill>
              </a:rPr>
              <a:t>ПРОВЕДЕНО 12 ОБУЧАЮЩИХ СЕМИНАРОВ ДЛЯ ПРЕПОДАВАТЕЛЕЙ</a:t>
            </a:r>
          </a:p>
          <a:p>
            <a:pPr marL="0" indent="0" algn="ctr">
              <a:buNone/>
            </a:pPr>
            <a:r>
              <a:rPr lang="ru-RU" sz="2100" dirty="0" smtClean="0">
                <a:solidFill>
                  <a:srgbClr val="FF0000"/>
                </a:solidFill>
              </a:rPr>
              <a:t>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</a:rPr>
              <a:t>по разработке и внесению в электронный УМКД рабочих программ и методических материалов</a:t>
            </a:r>
            <a:endParaRPr lang="ru-RU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289798" y="4653136"/>
            <a:ext cx="6585075" cy="2084758"/>
            <a:chOff x="59430" y="3835038"/>
            <a:chExt cx="9009413" cy="2902856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430" y="3835038"/>
              <a:ext cx="6471993" cy="290285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293" name="Picture 5" descr="http://krasgmu.ru/sys/files/attach/16/16a90009e3b585cfd03b0622b7189518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97" r="23594" b="15789"/>
            <a:stretch/>
          </p:blipFill>
          <p:spPr bwMode="auto">
            <a:xfrm rot="5400000">
              <a:off x="6348708" y="4017759"/>
              <a:ext cx="2902856" cy="253741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8" y="4653136"/>
            <a:ext cx="1710406" cy="211012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90794" y="115047"/>
            <a:ext cx="8385662" cy="897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100" b="1" dirty="0" smtClean="0">
                <a:solidFill>
                  <a:srgbClr val="FF0000"/>
                </a:solidFill>
              </a:rPr>
              <a:t>РАЗРАБОТАН СТАНДАРТ И ПЕРЕРАБОТАН МОДУЛЬ ЭЛЕКТРОННОГО УМКД</a:t>
            </a:r>
            <a:endParaRPr lang="ru-RU" sz="21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928" y="586359"/>
            <a:ext cx="2088686" cy="294043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 bwMode="auto">
          <a:xfrm>
            <a:off x="4976686" y="787902"/>
            <a:ext cx="4087120" cy="264109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8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3244</Words>
  <Application>Microsoft Office PowerPoint</Application>
  <PresentationFormat>Экран (4:3)</PresentationFormat>
  <Paragraphs>535</Paragraphs>
  <Slides>59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1" baseType="lpstr">
      <vt:lpstr>Тема Office</vt:lpstr>
      <vt:lpstr>Лист</vt:lpstr>
      <vt:lpstr>Отчет об учебно-методической работе за 2016 год Отчет о работе ЦКМС</vt:lpstr>
      <vt:lpstr>Презентация PowerPoint</vt:lpstr>
      <vt:lpstr>Презентация PowerPoint</vt:lpstr>
      <vt:lpstr>Балл ЕГЭ студентов, принятых на обучение по очной форме на программы бакалавриата и специалитета </vt:lpstr>
      <vt:lpstr>Работа с неуспевающими студентами</vt:lpstr>
      <vt:lpstr>Работа с неуспевающими студентами</vt:lpstr>
      <vt:lpstr>РАБОТА С НЕУСПЕВАЮЩИМИ СТУДЕНТАМИ</vt:lpstr>
      <vt:lpstr>ПЕРЕХОД НА ФЕДЕРАЛЬНЫЕ ГОСУДАРСТВЕННЫЕ ОБРАЗОВАТЕЛЬНЫЕ СТАНДАРТЫ ВЫСШЕГО ОБРАЗОВАНИЯ</vt:lpstr>
      <vt:lpstr>Презентация PowerPoint</vt:lpstr>
      <vt:lpstr>ДЕКАБРЬ 2016Г. Заключительная экспертиза рабочих программ 23 экспертами  из числа преподавателей университета</vt:lpstr>
      <vt:lpstr>Презентация PowerPoint</vt:lpstr>
      <vt:lpstr>Презентация PowerPoint</vt:lpstr>
      <vt:lpstr>В 2016 году совместно  с кафедрами, управлением информационной и корпоративной политики и отделом информатизации созданы:  130 видео-лекций</vt:lpstr>
      <vt:lpstr>Презентация PowerPoint</vt:lpstr>
      <vt:lpstr>Методическая работа фармацевтического колледжа</vt:lpstr>
      <vt:lpstr>Презентация PowerPoint</vt:lpstr>
      <vt:lpstr>ОБУЧЕНИЕ И КОНТРОЛЬ ПО АЛГОРИТМАМ. ЭЛЕКТРОННЫЙ ЧЕК-ЛИСТ</vt:lpstr>
      <vt:lpstr>Презентация PowerPoint</vt:lpstr>
      <vt:lpstr>Организовано прохождение летней производственной практики 3373 студентов.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Электронная анкета по итогам  производственной практики</vt:lpstr>
      <vt:lpstr>Методическое сопровождение мероприятий, организованных кафедрой-центром симуляционных технологий </vt:lpstr>
      <vt:lpstr>Презентация PowerPoint</vt:lpstr>
      <vt:lpstr>Тренинг антиконфликтного поведения для студентов 6 курса лечебного факультета</vt:lpstr>
      <vt:lpstr>ПЕРВИЧНАЯ АККРЕДИТАЦИЯ СПЕЦИАЛИСТОВ</vt:lpstr>
      <vt:lpstr>Презентация PowerPoint</vt:lpstr>
      <vt:lpstr>Учебные олимпиады, проведенные в 2016 году</vt:lpstr>
      <vt:lpstr>Количество учебных олимпиад, проведенных в 2015-2016 годах</vt:lpstr>
      <vt:lpstr>Презентация PowerPoint</vt:lpstr>
      <vt:lpstr>Под эгидой ЦКМС и НОЦ «Педагогика» работает  «Школа молодого преподавателя»</vt:lpstr>
      <vt:lpstr>«Преподаватель высшей школы»</vt:lpstr>
      <vt:lpstr>Презентация PowerPoint</vt:lpstr>
      <vt:lpstr>УМУ совместно с лабораторией разработки и внедрения ИТ в медицинское образование и здравоохранение разработан  сайт конференции </vt:lpstr>
      <vt:lpstr>Презентация PowerPoint</vt:lpstr>
      <vt:lpstr>  Подведены  итоги ежегодных конкурсов: «Лучший лектор 2016 года»  </vt:lpstr>
      <vt:lpstr>За отчетный год гриф ЦКМС  получили  рукописи:</vt:lpstr>
      <vt:lpstr>«Лучшее печатное учебное пособие 2016 года» (клинические кафедры) </vt:lpstr>
      <vt:lpstr>«Лучшее печатное учебное пособие 2016 года» (теоретические кафедры)</vt:lpstr>
      <vt:lpstr>«Лучшее образовательное  электронное издание 2016 года» (Теоретические кафедры) </vt:lpstr>
      <vt:lpstr>«Лучшее образовательное  электронное издание 2016 года» (Клинические кафедры)</vt:lpstr>
      <vt:lpstr>«За участие в межвузовских  образовательных проектах»</vt:lpstr>
      <vt:lpstr>Педагогические технологии</vt:lpstr>
      <vt:lpstr>Номинация  «Формирование практических умений в условиях аккредитации специалистов первичного звена»</vt:lpstr>
      <vt:lpstr>«Лучший учебно-методический комплекс для дистанционного обучения 2016 года»</vt:lpstr>
      <vt:lpstr>Утверждены на ЦКМС и направлены на грифы УМО, СибРУМЦ  в 2016 году </vt:lpstr>
      <vt:lpstr>Стандарты системы менеджмента качества и положения</vt:lpstr>
      <vt:lpstr>.  Проанализированы результаты внутреннего аудита кафедр</vt:lpstr>
      <vt:lpstr>Ресертификация соответствия СМК ФГБОУ ВО КрасГМУ им. проф. В.Ф. Войно-Ясенецкого требованиям международного стандарта ГОСТ ISO 9001-2011</vt:lpstr>
      <vt:lpstr>Организационная работа</vt:lpstr>
      <vt:lpstr>Победа в конкурсе «Лучшие образовательные программы инновационной России - 2016»  </vt:lpstr>
      <vt:lpstr>Презентация PowerPoint</vt:lpstr>
      <vt:lpstr>Презентация PowerPoint</vt:lpstr>
      <vt:lpstr>Проект решения Ученого совета от 21.12.2016г.</vt:lpstr>
      <vt:lpstr>Спасибо за внимание! С наступающим Новым годом!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учебно-методической работе за 2016 год Отчет о работе ЦКМС</dc:title>
  <dc:creator>Myagkova</dc:creator>
  <cp:lastModifiedBy>НикулинаСЮ</cp:lastModifiedBy>
  <cp:revision>118</cp:revision>
  <dcterms:created xsi:type="dcterms:W3CDTF">2016-12-12T09:36:07Z</dcterms:created>
  <dcterms:modified xsi:type="dcterms:W3CDTF">2016-12-20T10:58:31Z</dcterms:modified>
</cp:coreProperties>
</file>