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67"/>
  </p:notesMasterIdLst>
  <p:sldIdLst>
    <p:sldId id="362" r:id="rId2"/>
    <p:sldId id="363" r:id="rId3"/>
    <p:sldId id="987" r:id="rId4"/>
    <p:sldId id="989" r:id="rId5"/>
    <p:sldId id="991" r:id="rId6"/>
    <p:sldId id="992" r:id="rId7"/>
    <p:sldId id="993" r:id="rId8"/>
    <p:sldId id="994" r:id="rId9"/>
    <p:sldId id="995" r:id="rId10"/>
    <p:sldId id="997" r:id="rId11"/>
    <p:sldId id="998" r:id="rId12"/>
    <p:sldId id="1001" r:id="rId13"/>
    <p:sldId id="999" r:id="rId14"/>
    <p:sldId id="1000" r:id="rId15"/>
    <p:sldId id="1054" r:id="rId16"/>
    <p:sldId id="1003" r:id="rId17"/>
    <p:sldId id="1004" r:id="rId18"/>
    <p:sldId id="1005" r:id="rId19"/>
    <p:sldId id="1006" r:id="rId20"/>
    <p:sldId id="1007" r:id="rId21"/>
    <p:sldId id="1008" r:id="rId22"/>
    <p:sldId id="1009" r:id="rId23"/>
    <p:sldId id="1010" r:id="rId24"/>
    <p:sldId id="1011" r:id="rId25"/>
    <p:sldId id="1012" r:id="rId26"/>
    <p:sldId id="1013" r:id="rId27"/>
    <p:sldId id="1014" r:id="rId28"/>
    <p:sldId id="1015" r:id="rId29"/>
    <p:sldId id="1016" r:id="rId30"/>
    <p:sldId id="1017" r:id="rId31"/>
    <p:sldId id="1018" r:id="rId32"/>
    <p:sldId id="1019" r:id="rId33"/>
    <p:sldId id="1020" r:id="rId34"/>
    <p:sldId id="1021" r:id="rId35"/>
    <p:sldId id="1022" r:id="rId36"/>
    <p:sldId id="1023" r:id="rId37"/>
    <p:sldId id="1024" r:id="rId38"/>
    <p:sldId id="1025" r:id="rId39"/>
    <p:sldId id="1026" r:id="rId40"/>
    <p:sldId id="1027" r:id="rId41"/>
    <p:sldId id="1029" r:id="rId42"/>
    <p:sldId id="1030" r:id="rId43"/>
    <p:sldId id="1031" r:id="rId44"/>
    <p:sldId id="1032" r:id="rId45"/>
    <p:sldId id="1033" r:id="rId46"/>
    <p:sldId id="1034" r:id="rId47"/>
    <p:sldId id="1035" r:id="rId48"/>
    <p:sldId id="1036" r:id="rId49"/>
    <p:sldId id="1037" r:id="rId50"/>
    <p:sldId id="1038" r:id="rId51"/>
    <p:sldId id="1039" r:id="rId52"/>
    <p:sldId id="1040" r:id="rId53"/>
    <p:sldId id="1041" r:id="rId54"/>
    <p:sldId id="1042" r:id="rId55"/>
    <p:sldId id="1043" r:id="rId56"/>
    <p:sldId id="1044" r:id="rId57"/>
    <p:sldId id="1045" r:id="rId58"/>
    <p:sldId id="1046" r:id="rId59"/>
    <p:sldId id="1047" r:id="rId60"/>
    <p:sldId id="1048" r:id="rId61"/>
    <p:sldId id="1049" r:id="rId62"/>
    <p:sldId id="1050" r:id="rId63"/>
    <p:sldId id="1051" r:id="rId64"/>
    <p:sldId id="1052" r:id="rId65"/>
    <p:sldId id="1053" r:id="rId6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45158-C72F-4195-81A4-45381672E33E}" v="576" dt="2020-01-31T06:05:13.77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2" autoAdjust="0"/>
    <p:restoredTop sz="94660"/>
  </p:normalViewPr>
  <p:slideViewPr>
    <p:cSldViewPr>
      <p:cViewPr varScale="1">
        <p:scale>
          <a:sx n="113" d="100"/>
          <a:sy n="113" d="100"/>
        </p:scale>
        <p:origin x="-3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CC58-4A7E-4BCF-8FB4-8016C98B989A}" type="datetimeFigureOut">
              <a:rPr lang="ru-RU"/>
              <a:t>20.05.2023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3E83A-21A6-480E-ACA5-76D6B80965E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680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9174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159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3E83A-21A6-480E-ACA5-76D6B80965E4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9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23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75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758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204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722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004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846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72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1_Титульный слайд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>
            <a:spLocks noGrp="1"/>
          </p:cNvSpPr>
          <p:nvPr>
            <p:ph type="pic" idx="2"/>
          </p:nvPr>
        </p:nvSpPr>
        <p:spPr>
          <a:xfrm>
            <a:off x="9980477" y="0"/>
            <a:ext cx="2211524" cy="6858000"/>
          </a:xfrm>
          <a:prstGeom prst="rect">
            <a:avLst/>
          </a:prstGeom>
          <a:solidFill>
            <a:srgbClr val="E8E8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86989" y="4346296"/>
            <a:ext cx="6798251" cy="167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7311905" y="4650539"/>
            <a:ext cx="3401479" cy="1192038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25200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" y="6794311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" y="2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-3378440" y="3410286"/>
            <a:ext cx="6826157" cy="69275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" descr="C:\Users\ПК\Documents\ИКТ для УПД\ВФрозовы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4901" y="0"/>
            <a:ext cx="2197100" cy="619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96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2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ru-ru/windows/win32/com/the-component-object-model" TargetMode="External"/><Relationship Id="rId2" Type="http://schemas.openxmlformats.org/officeDocument/2006/relationships/hyperlink" Target="http://cppstudio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ctrTitle"/>
          </p:nvPr>
        </p:nvSpPr>
        <p:spPr>
          <a:xfrm>
            <a:off x="244325" y="2996951"/>
            <a:ext cx="4912659" cy="190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85725" algn="just">
              <a:defRPr/>
            </a:pPr>
            <a:r>
              <a:rPr lang="ru-RU" sz="3600" b="0" dirty="0"/>
              <a:t>Основы объектно-ориентированного программирования</a:t>
            </a:r>
          </a:p>
        </p:txBody>
      </p:sp>
      <p:sp>
        <p:nvSpPr>
          <p:cNvPr id="206" name="Google Shape;206;p29"/>
          <p:cNvSpPr>
            <a:spLocks noGrp="1"/>
          </p:cNvSpPr>
          <p:nvPr>
            <p:ph type="pic" idx="2"/>
          </p:nvPr>
        </p:nvSpPr>
        <p:spPr>
          <a:xfrm>
            <a:off x="9980477" y="0"/>
            <a:ext cx="2211524" cy="6858000"/>
          </a:xfrm>
          <a:prstGeom prst="rect">
            <a:avLst/>
          </a:prstGeom>
          <a:solidFill>
            <a:srgbClr val="E8E8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29" descr="C:\Users\ПК\Documents\ИКТ для УПД\ВФрозовый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901" y="0"/>
            <a:ext cx="2197100" cy="61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690285" y="385483"/>
            <a:ext cx="862404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КРАСНОЯРСКИЙ ГОСУДАРСТВЕННЫЙ МЕДИЦИНСКИЙ УНИВЕРСИТЕТ ИМ. В.Ф. ВОЙНО-ЯСЕНЕЦКОГО</a:t>
            </a: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2635628" y="842685"/>
            <a:ext cx="49126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КАФЕДРА МЕДИЦИНСКОЙ КИБЕРНЕТИКИ И ИНФОРМАТИКИ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335280" y="6278880"/>
            <a:ext cx="9387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Красноярск, 2023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49591" y="5343128"/>
            <a:ext cx="9036496" cy="7920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22931"/>
              </a:buClr>
              <a:buSzPts val="1800"/>
              <a:buFont typeface="Arial"/>
              <a:buNone/>
            </a:pPr>
            <a:r>
              <a:rPr lang="ru-RU" sz="1800" b="0" u="none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Лекция №2</a:t>
            </a:r>
            <a:r>
              <a:rPr lang="en-US" sz="1800" b="0" u="none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ru-RU" sz="1800" b="0" u="none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 по дисциплине «Информационные технологии и программирование» для студентов, обучающихся по специальности </a:t>
            </a:r>
            <a:r>
              <a:rPr lang="ru-RU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30.05.03 – Кибернетика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2D73D2-1A34-4C26-BF0E-0F46FBA34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332" y="1697984"/>
            <a:ext cx="3048000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490518-30AF-4183-AD55-1BA22AA565E0}" type="slidenum">
              <a:rPr lang="ru-RU" altLang="ru-RU">
                <a:solidFill>
                  <a:schemeClr val="bg1"/>
                </a:solidFill>
              </a:rPr>
              <a:pPr eaLnBrk="1" hangingPunct="1"/>
              <a:t>10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7411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Правила адресной арифметики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1465385"/>
            <a:ext cx="11605245" cy="3985846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/>
              <a:t>1. При увеличении на 1 указатель ссылается на ячейку, в которой хранится следующий элемент </a:t>
            </a:r>
            <a:r>
              <a:rPr lang="ru-RU" altLang="ru-RU" u="sng" dirty="0"/>
              <a:t>базового</a:t>
            </a:r>
            <a:r>
              <a:rPr lang="ru-RU" altLang="ru-RU" dirty="0"/>
              <a:t> типа.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/>
              <a:t>2. При уменьшении на 1 указатель ссылается на ячейку, в которой хранится предыдущий элемент </a:t>
            </a:r>
            <a:r>
              <a:rPr lang="ru-RU" altLang="ru-RU" u="sng" dirty="0"/>
              <a:t>базового</a:t>
            </a:r>
            <a:r>
              <a:rPr lang="ru-RU" altLang="ru-RU" dirty="0"/>
              <a:t> типа.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/>
              <a:t>3. В целом указатели увеличиваются или уменьшаются на длину соответствующих переменных, на которые они ссылаются.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/>
              <a:t>4. Указатели можно вычитать.</a:t>
            </a:r>
          </a:p>
        </p:txBody>
      </p:sp>
    </p:spTree>
    <p:extLst>
      <p:ext uri="{BB962C8B-B14F-4D97-AF65-F5344CB8AC3E}">
        <p14:creationId xmlns:p14="http://schemas.microsoft.com/office/powerpoint/2010/main" val="309848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DB92C2-173F-42BA-B3A6-4B39D4792A21}" type="slidenum">
              <a:rPr lang="ru-RU" altLang="ru-RU">
                <a:solidFill>
                  <a:schemeClr val="bg1"/>
                </a:solidFill>
              </a:rPr>
              <a:pPr eaLnBrk="1" hangingPunct="1"/>
              <a:t>11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8435" name="AutoShape 2"/>
          <p:cNvSpPr>
            <a:spLocks noGrp="1" noChangeArrowheads="1"/>
          </p:cNvSpPr>
          <p:nvPr>
            <p:ph type="title"/>
          </p:nvPr>
        </p:nvSpPr>
        <p:spPr>
          <a:xfrm>
            <a:off x="4445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Сравнение указателей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631" y="1482968"/>
            <a:ext cx="11652738" cy="439029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dirty="0"/>
              <a:t>Указатели можно сравнивать между собой.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u="sng" dirty="0"/>
              <a:t>Пример</a:t>
            </a:r>
            <a:r>
              <a:rPr lang="ru-RU" altLang="ru-RU" dirty="0"/>
              <a:t>.</a:t>
            </a:r>
            <a:endParaRPr lang="en-US" altLang="ru-RU" dirty="0"/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ru-RU" dirty="0"/>
              <a:t>if (p&lt;q) </a:t>
            </a:r>
            <a:r>
              <a:rPr lang="en-US" altLang="ru-RU" dirty="0" err="1"/>
              <a:t>cout</a:t>
            </a:r>
            <a:r>
              <a:rPr lang="en-US" altLang="ru-RU" dirty="0"/>
              <a:t> &lt;&lt;“</a:t>
            </a:r>
            <a:r>
              <a:rPr lang="ru-RU" altLang="ru-RU" dirty="0"/>
              <a:t>Указатель </a:t>
            </a:r>
            <a:r>
              <a:rPr lang="en-US" altLang="ru-RU" dirty="0"/>
              <a:t>p </a:t>
            </a:r>
            <a:r>
              <a:rPr lang="ru-RU" altLang="ru-RU" dirty="0"/>
              <a:t>содержит меньший адрес, чем указатель </a:t>
            </a:r>
            <a:r>
              <a:rPr lang="en-US" altLang="ru-RU" dirty="0"/>
              <a:t>q”;</a:t>
            </a:r>
            <a:endParaRPr lang="ru-RU" altLang="ru-RU" dirty="0"/>
          </a:p>
          <a:p>
            <a:pPr algn="just">
              <a:buFont typeface="Wingdings" panose="05000000000000000000" pitchFamily="2" charset="2"/>
              <a:buNone/>
            </a:pPr>
            <a:endParaRPr lang="en-US" altLang="ru-RU" dirty="0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dirty="0"/>
              <a:t>Указатели сравниваются, если они ссылаются на один и тот же объект (например массив) для контроля размерности или переполнения конструкции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419330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621" y="134203"/>
            <a:ext cx="10515600" cy="1325563"/>
          </a:xfrm>
        </p:spPr>
        <p:txBody>
          <a:bodyPr/>
          <a:lstStyle/>
          <a:p>
            <a:r>
              <a:rPr lang="ru-RU" dirty="0"/>
              <a:t>Стековая структура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7" y="1721228"/>
            <a:ext cx="7414849" cy="45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3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A90D81-24A6-471B-8B70-2C15BF825BC7}" type="slidenum">
              <a:rPr lang="ru-RU" altLang="ru-RU">
                <a:solidFill>
                  <a:schemeClr val="bg1"/>
                </a:solidFill>
              </a:rPr>
              <a:pPr eaLnBrk="1" hangingPunct="1"/>
              <a:t>13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9459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Пример. Функции для работы со структурой типа стек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216" y="1690688"/>
            <a:ext cx="5410199" cy="414410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#include &lt;</a:t>
            </a:r>
            <a:r>
              <a:rPr lang="en-US" altLang="ru-RU" sz="2400" dirty="0" err="1">
                <a:latin typeface="Consolas" panose="020B0609020204030204" pitchFamily="49" charset="0"/>
              </a:rPr>
              <a:t>iostream.h</a:t>
            </a:r>
            <a:r>
              <a:rPr lang="en-US" altLang="ru-RU" sz="24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#include &lt;</a:t>
            </a:r>
            <a:r>
              <a:rPr lang="en-US" altLang="ru-RU" sz="2400" dirty="0" err="1">
                <a:latin typeface="Consolas" panose="020B0609020204030204" pitchFamily="49" charset="0"/>
              </a:rPr>
              <a:t>stdlib.h</a:t>
            </a:r>
            <a:r>
              <a:rPr lang="en-US" altLang="ru-RU" sz="24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dirty="0" err="1">
                <a:latin typeface="Consolas" panose="020B0609020204030204" pitchFamily="49" charset="0"/>
              </a:rPr>
              <a:t>int</a:t>
            </a:r>
            <a:r>
              <a:rPr lang="en-US" altLang="ru-RU" sz="2400" dirty="0">
                <a:latin typeface="Consolas" panose="020B0609020204030204" pitchFamily="49" charset="0"/>
              </a:rPr>
              <a:t> *top, *p1, stack [50];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dirty="0" err="1">
                <a:latin typeface="Consolas" panose="020B0609020204030204" pitchFamily="49" charset="0"/>
              </a:rPr>
              <a:t>int</a:t>
            </a:r>
            <a:r>
              <a:rPr lang="en-US" altLang="ru-RU" sz="2400" dirty="0">
                <a:latin typeface="Consolas" panose="020B0609020204030204" pitchFamily="49" charset="0"/>
              </a:rPr>
              <a:t> main (void)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{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</a:t>
            </a:r>
            <a:r>
              <a:rPr lang="en-US" altLang="ru-RU" sz="2400" dirty="0" err="1">
                <a:latin typeface="Consolas" panose="020B0609020204030204" pitchFamily="49" charset="0"/>
              </a:rPr>
              <a:t>int</a:t>
            </a:r>
            <a:r>
              <a:rPr lang="en-US" altLang="ru-RU" sz="2400" dirty="0">
                <a:latin typeface="Consolas" panose="020B0609020204030204" pitchFamily="49" charset="0"/>
              </a:rPr>
              <a:t> value;</a:t>
            </a:r>
            <a:r>
              <a:rPr lang="ru-RU" altLang="ru-RU" sz="2400" dirty="0">
                <a:latin typeface="Consolas" panose="020B0609020204030204" pitchFamily="49" charset="0"/>
              </a:rPr>
              <a:t> </a:t>
            </a:r>
            <a:r>
              <a:rPr lang="en-US" altLang="ru-RU" sz="2400" dirty="0">
                <a:latin typeface="Consolas" panose="020B0609020204030204" pitchFamily="49" charset="0"/>
              </a:rPr>
              <a:t>     //</a:t>
            </a:r>
            <a:r>
              <a:rPr lang="ru-RU" altLang="ru-RU" sz="2400" dirty="0">
                <a:latin typeface="Consolas" panose="020B0609020204030204" pitchFamily="49" charset="0"/>
              </a:rPr>
              <a:t>значение для размещения в стеке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latin typeface="Consolas" panose="020B0609020204030204" pitchFamily="49" charset="0"/>
              </a:rPr>
              <a:t>	</a:t>
            </a:r>
            <a:r>
              <a:rPr lang="en-US" altLang="ru-RU" sz="2400" dirty="0">
                <a:latin typeface="Consolas" panose="020B0609020204030204" pitchFamily="49" charset="0"/>
              </a:rPr>
              <a:t>top = stack; //</a:t>
            </a:r>
            <a:r>
              <a:rPr lang="ru-RU" altLang="ru-RU" sz="2400" dirty="0">
                <a:latin typeface="Consolas" panose="020B0609020204030204" pitchFamily="49" charset="0"/>
              </a:rPr>
              <a:t>указатель ссылается на вершину стека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latin typeface="Consolas" panose="020B0609020204030204" pitchFamily="49" charset="0"/>
              </a:rPr>
              <a:t>	</a:t>
            </a:r>
            <a:r>
              <a:rPr lang="en-US" altLang="ru-RU" sz="2400" dirty="0">
                <a:latin typeface="Consolas" panose="020B0609020204030204" pitchFamily="49" charset="0"/>
              </a:rPr>
              <a:t>p</a:t>
            </a:r>
            <a:r>
              <a:rPr lang="ru-RU" altLang="ru-RU" sz="2400" dirty="0">
                <a:latin typeface="Consolas" panose="020B0609020204030204" pitchFamily="49" charset="0"/>
              </a:rPr>
              <a:t>1 = </a:t>
            </a:r>
            <a:r>
              <a:rPr lang="en-US" altLang="ru-RU" sz="2400" dirty="0">
                <a:latin typeface="Consolas" panose="020B0609020204030204" pitchFamily="49" charset="0"/>
              </a:rPr>
              <a:t>stack; //</a:t>
            </a:r>
            <a:r>
              <a:rPr lang="ru-RU" altLang="ru-RU" sz="2400" dirty="0">
                <a:latin typeface="Consolas" panose="020B0609020204030204" pitchFamily="49" charset="0"/>
              </a:rPr>
              <a:t>инициализация указателя </a:t>
            </a:r>
            <a:r>
              <a:rPr lang="en-US" altLang="ru-RU" sz="2400" dirty="0">
                <a:latin typeface="Consolas" panose="020B0609020204030204" pitchFamily="49" charset="0"/>
              </a:rPr>
              <a:t>p1</a:t>
            </a:r>
            <a:endParaRPr lang="ru-RU" altLang="ru-RU" sz="2400" dirty="0">
              <a:latin typeface="Consolas" panose="020B0609020204030204" pitchFamily="49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0" y="1690688"/>
            <a:ext cx="4812322" cy="4495799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do {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	</a:t>
            </a:r>
            <a:r>
              <a:rPr lang="en-US" altLang="ru-RU" sz="2000" dirty="0" err="1">
                <a:latin typeface="Consolas" panose="020B0609020204030204" pitchFamily="49" charset="0"/>
              </a:rPr>
              <a:t>cout</a:t>
            </a:r>
            <a:r>
              <a:rPr lang="en-US" altLang="ru-RU" sz="2000" dirty="0">
                <a:latin typeface="Consolas" panose="020B0609020204030204" pitchFamily="49" charset="0"/>
              </a:rPr>
              <a:t>&lt;&lt;“</a:t>
            </a:r>
            <a:r>
              <a:rPr lang="ru-RU" altLang="ru-RU" sz="2000" dirty="0">
                <a:latin typeface="Consolas" panose="020B0609020204030204" pitchFamily="49" charset="0"/>
              </a:rPr>
              <a:t>Введите число: </a:t>
            </a:r>
            <a:r>
              <a:rPr lang="en-US" altLang="ru-RU" sz="2000" dirty="0">
                <a:latin typeface="Consolas" panose="020B0609020204030204" pitchFamily="49" charset="0"/>
              </a:rPr>
              <a:t>“;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	</a:t>
            </a:r>
            <a:r>
              <a:rPr lang="en-US" altLang="ru-RU" sz="2000" dirty="0" err="1">
                <a:latin typeface="Consolas" panose="020B0609020204030204" pitchFamily="49" charset="0"/>
              </a:rPr>
              <a:t>cin</a:t>
            </a:r>
            <a:r>
              <a:rPr lang="en-US" altLang="ru-RU" sz="2000" dirty="0">
                <a:latin typeface="Consolas" panose="020B0609020204030204" pitchFamily="49" charset="0"/>
              </a:rPr>
              <a:t>&gt;&gt;value;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	if (value!=0) </a:t>
            </a:r>
            <a:endParaRPr lang="ru-RU" altLang="ru-RU" sz="2000" dirty="0">
              <a:latin typeface="Consolas" panose="020B06090202040302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latin typeface="Consolas" panose="020B0609020204030204" pitchFamily="49" charset="0"/>
              </a:rPr>
              <a:t>		</a:t>
            </a:r>
            <a:r>
              <a:rPr lang="en-US" altLang="ru-RU" sz="2000" dirty="0">
                <a:latin typeface="Consolas" panose="020B0609020204030204" pitchFamily="49" charset="0"/>
              </a:rPr>
              <a:t>{</a:t>
            </a:r>
            <a:endParaRPr lang="ru-RU" altLang="ru-RU" sz="2000" dirty="0">
              <a:latin typeface="Consolas" panose="020B06090202040302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	</a:t>
            </a:r>
            <a:r>
              <a:rPr lang="ru-RU" altLang="ru-RU" sz="2000" dirty="0">
                <a:latin typeface="Consolas" panose="020B0609020204030204" pitchFamily="49" charset="0"/>
              </a:rPr>
              <a:t>     </a:t>
            </a:r>
            <a:r>
              <a:rPr lang="en-US" altLang="ru-RU" sz="2000" dirty="0">
                <a:latin typeface="Consolas" panose="020B0609020204030204" pitchFamily="49" charset="0"/>
              </a:rPr>
              <a:t>p1++;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	</a:t>
            </a:r>
            <a:r>
              <a:rPr lang="ru-RU" altLang="ru-RU" sz="2000" dirty="0">
                <a:latin typeface="Consolas" panose="020B0609020204030204" pitchFamily="49" charset="0"/>
              </a:rPr>
              <a:t>     </a:t>
            </a:r>
            <a:r>
              <a:rPr lang="en-US" altLang="ru-RU" sz="2000" dirty="0">
                <a:latin typeface="Consolas" panose="020B0609020204030204" pitchFamily="49" charset="0"/>
              </a:rPr>
              <a:t>if (p1 == (top + SIZE))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	</a:t>
            </a:r>
            <a:r>
              <a:rPr lang="ru-RU" altLang="ru-RU" sz="2000" dirty="0">
                <a:latin typeface="Consolas" panose="020B0609020204030204" pitchFamily="49" charset="0"/>
              </a:rPr>
              <a:t>         </a:t>
            </a:r>
            <a:r>
              <a:rPr lang="en-US" altLang="ru-RU" sz="2000" dirty="0">
                <a:latin typeface="Consolas" panose="020B0609020204030204" pitchFamily="49" charset="0"/>
              </a:rPr>
              <a:t>{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	</a:t>
            </a:r>
            <a:r>
              <a:rPr lang="ru-RU" altLang="ru-RU" sz="2000" dirty="0">
                <a:latin typeface="Consolas" panose="020B0609020204030204" pitchFamily="49" charset="0"/>
              </a:rPr>
              <a:t>         </a:t>
            </a:r>
            <a:r>
              <a:rPr lang="en-US" altLang="ru-RU" sz="2000" dirty="0" err="1">
                <a:latin typeface="Consolas" panose="020B0609020204030204" pitchFamily="49" charset="0"/>
              </a:rPr>
              <a:t>cout</a:t>
            </a:r>
            <a:r>
              <a:rPr lang="en-US" altLang="ru-RU" sz="2000" dirty="0">
                <a:latin typeface="Consolas" panose="020B0609020204030204" pitchFamily="49" charset="0"/>
              </a:rPr>
              <a:t>&lt;&lt; “</a:t>
            </a:r>
            <a:r>
              <a:rPr lang="ru-RU" altLang="ru-RU" sz="2000" dirty="0">
                <a:latin typeface="Consolas" panose="020B0609020204030204" pitchFamily="49" charset="0"/>
              </a:rPr>
              <a:t>Стек переполнен. </a:t>
            </a:r>
            <a:r>
              <a:rPr lang="en-US" altLang="ru-RU" sz="2000" dirty="0">
                <a:latin typeface="Consolas" panose="020B0609020204030204" pitchFamily="49" charset="0"/>
              </a:rPr>
              <a:t>“;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	</a:t>
            </a:r>
            <a:r>
              <a:rPr lang="ru-RU" altLang="ru-RU" sz="2000" dirty="0">
                <a:latin typeface="Consolas" panose="020B0609020204030204" pitchFamily="49" charset="0"/>
              </a:rPr>
              <a:t>         </a:t>
            </a:r>
            <a:r>
              <a:rPr lang="en-US" altLang="ru-RU" sz="2000" dirty="0">
                <a:latin typeface="Consolas" panose="020B0609020204030204" pitchFamily="49" charset="0"/>
              </a:rPr>
              <a:t>exit (1);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	</a:t>
            </a:r>
            <a:r>
              <a:rPr lang="ru-RU" altLang="ru-RU" sz="2000" dirty="0">
                <a:latin typeface="Consolas" panose="020B0609020204030204" pitchFamily="49" charset="0"/>
              </a:rPr>
              <a:t>         </a:t>
            </a:r>
            <a:r>
              <a:rPr lang="en-US" altLang="ru-RU" sz="2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6167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BBF700-BDC2-4576-898C-7D204C0D73B8}" type="slidenum">
              <a:rPr lang="ru-RU" altLang="ru-RU">
                <a:solidFill>
                  <a:schemeClr val="bg1"/>
                </a:solidFill>
              </a:rPr>
              <a:pPr eaLnBrk="1" hangingPunct="1"/>
              <a:t>14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48" y="154109"/>
            <a:ext cx="11815407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Пример. Функции для работы со структурой типа стек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249" y="1976437"/>
            <a:ext cx="4861536" cy="437991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*p1 = value; //</a:t>
            </a:r>
            <a:r>
              <a:rPr lang="ru-RU" altLang="ru-RU" sz="2400" dirty="0">
                <a:latin typeface="Consolas" panose="020B0609020204030204" pitchFamily="49" charset="0"/>
              </a:rPr>
              <a:t>записать значение </a:t>
            </a:r>
            <a:r>
              <a:rPr lang="en-US" altLang="ru-RU" sz="2400" dirty="0">
                <a:latin typeface="Consolas" panose="020B0609020204030204" pitchFamily="49" charset="0"/>
              </a:rPr>
              <a:t>value</a:t>
            </a:r>
            <a:r>
              <a:rPr lang="ru-RU" altLang="ru-RU" sz="2400" dirty="0">
                <a:latin typeface="Consolas" panose="020B0609020204030204" pitchFamily="49" charset="0"/>
              </a:rPr>
              <a:t> в адрес, хранимый в </a:t>
            </a:r>
            <a:r>
              <a:rPr lang="en-US" altLang="ru-RU" sz="2400" dirty="0">
                <a:latin typeface="Consolas" panose="020B0609020204030204" pitchFamily="49" charset="0"/>
              </a:rPr>
              <a:t>p1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}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else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{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</a:t>
            </a:r>
            <a:r>
              <a:rPr lang="ru-RU" altLang="ru-RU" sz="2400" dirty="0">
                <a:latin typeface="Consolas" panose="020B0609020204030204" pitchFamily="49" charset="0"/>
              </a:rPr>
              <a:t>	</a:t>
            </a:r>
            <a:r>
              <a:rPr lang="en-US" altLang="ru-RU" sz="2400" dirty="0">
                <a:latin typeface="Consolas" panose="020B0609020204030204" pitchFamily="49" charset="0"/>
              </a:rPr>
              <a:t>if (p1 == top)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</a:t>
            </a:r>
            <a:r>
              <a:rPr lang="ru-RU" altLang="ru-RU" sz="2400" dirty="0">
                <a:latin typeface="Consolas" panose="020B0609020204030204" pitchFamily="49" charset="0"/>
              </a:rPr>
              <a:t>     </a:t>
            </a:r>
            <a:r>
              <a:rPr lang="en-US" altLang="ru-RU" sz="2400" dirty="0">
                <a:latin typeface="Consolas" panose="020B0609020204030204" pitchFamily="49" charset="0"/>
              </a:rPr>
              <a:t>{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	</a:t>
            </a:r>
            <a:r>
              <a:rPr lang="en-US" altLang="ru-RU" sz="2400" dirty="0" err="1">
                <a:latin typeface="Consolas" panose="020B0609020204030204" pitchFamily="49" charset="0"/>
              </a:rPr>
              <a:t>cout</a:t>
            </a:r>
            <a:r>
              <a:rPr lang="en-US" altLang="ru-RU" sz="2400" dirty="0">
                <a:latin typeface="Consolas" panose="020B0609020204030204" pitchFamily="49" charset="0"/>
              </a:rPr>
              <a:t>&lt;&lt;</a:t>
            </a:r>
            <a:r>
              <a:rPr lang="ru-RU" altLang="ru-RU" sz="2400" dirty="0">
                <a:latin typeface="Consolas" panose="020B0609020204030204" pitchFamily="49" charset="0"/>
              </a:rPr>
              <a:t>Стек исчерпан.</a:t>
            </a:r>
            <a:r>
              <a:rPr lang="en-US" altLang="ru-RU" sz="24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	exit (1);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</a:t>
            </a:r>
            <a:r>
              <a:rPr lang="ru-RU" altLang="ru-RU" sz="2400" dirty="0">
                <a:latin typeface="Consolas" panose="020B0609020204030204" pitchFamily="49" charset="0"/>
              </a:rPr>
              <a:t>	</a:t>
            </a:r>
            <a:r>
              <a:rPr lang="en-US" altLang="ru-RU" sz="2400" dirty="0"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</a:t>
            </a:r>
            <a:endParaRPr lang="ru-RU" altLang="ru-RU" sz="2400" dirty="0">
              <a:latin typeface="Consolas" panose="020B0609020204030204" pitchFamily="49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47928" y="1983397"/>
            <a:ext cx="6120679" cy="437991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p1--; //</a:t>
            </a:r>
            <a:r>
              <a:rPr lang="ru-RU" altLang="ru-RU" sz="2400" dirty="0">
                <a:latin typeface="Consolas" panose="020B0609020204030204" pitchFamily="49" charset="0"/>
              </a:rPr>
              <a:t>уменьшаем указатель на 1 </a:t>
            </a:r>
            <a:r>
              <a:rPr lang="en-US" altLang="ru-RU" sz="2400" dirty="0">
                <a:latin typeface="Consolas" panose="020B0609020204030204" pitchFamily="49" charset="0"/>
              </a:rPr>
              <a:t>			//</a:t>
            </a:r>
            <a:r>
              <a:rPr lang="ru-RU" altLang="ru-RU" sz="2400" dirty="0">
                <a:latin typeface="Consolas" panose="020B0609020204030204" pitchFamily="49" charset="0"/>
              </a:rPr>
              <a:t>(переводим к предыдущему элементу)</a:t>
            </a:r>
            <a:endParaRPr lang="en-US" altLang="ru-RU" sz="2400" dirty="0">
              <a:latin typeface="Consolas" panose="020B06090202040302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		</a:t>
            </a:r>
            <a:r>
              <a:rPr lang="en-US" altLang="ru-RU" sz="2400" dirty="0" err="1">
                <a:latin typeface="Consolas" panose="020B0609020204030204" pitchFamily="49" charset="0"/>
              </a:rPr>
              <a:t>cout</a:t>
            </a:r>
            <a:r>
              <a:rPr lang="en-US" altLang="ru-RU" sz="2400" dirty="0">
                <a:latin typeface="Consolas" panose="020B0609020204030204" pitchFamily="49" charset="0"/>
              </a:rPr>
              <a:t>&lt;&lt;“</a:t>
            </a:r>
            <a:r>
              <a:rPr lang="ru-RU" altLang="ru-RU" sz="2400" dirty="0">
                <a:latin typeface="Consolas" panose="020B0609020204030204" pitchFamily="49" charset="0"/>
              </a:rPr>
              <a:t>Число на вершине стека </a:t>
            </a:r>
            <a:r>
              <a:rPr lang="en-US" altLang="ru-RU" sz="2400" dirty="0">
                <a:latin typeface="Consolas" panose="020B0609020204030204" pitchFamily="49" charset="0"/>
              </a:rPr>
              <a:t>				</a:t>
            </a:r>
            <a:r>
              <a:rPr lang="ru-RU" altLang="ru-RU" sz="2400" dirty="0">
                <a:latin typeface="Consolas" panose="020B0609020204030204" pitchFamily="49" charset="0"/>
              </a:rPr>
              <a:t>равно</a:t>
            </a:r>
            <a:r>
              <a:rPr lang="en-US" altLang="ru-RU" sz="2400" dirty="0">
                <a:latin typeface="Consolas" panose="020B0609020204030204" pitchFamily="49" charset="0"/>
              </a:rPr>
              <a:t>”&lt;&lt;</a:t>
            </a:r>
            <a:r>
              <a:rPr lang="ru-RU" altLang="ru-RU" sz="2400" dirty="0">
                <a:latin typeface="Consolas" panose="020B0609020204030204" pitchFamily="49" charset="0"/>
              </a:rPr>
              <a:t> </a:t>
            </a:r>
            <a:r>
              <a:rPr lang="en-US" altLang="ru-RU" sz="2400" dirty="0">
                <a:latin typeface="Consolas" panose="020B0609020204030204" pitchFamily="49" charset="0"/>
              </a:rPr>
              <a:t>*(p1+1)&lt;&lt;</a:t>
            </a:r>
            <a:r>
              <a:rPr lang="en-US" altLang="ru-RU" sz="2400" dirty="0" err="1">
                <a:latin typeface="Consolas" panose="020B0609020204030204" pitchFamily="49" charset="0"/>
              </a:rPr>
              <a:t>endl</a:t>
            </a:r>
            <a:r>
              <a:rPr lang="en-US" altLang="ru-RU" sz="2400" dirty="0">
                <a:latin typeface="Consolas" panose="020B0609020204030204" pitchFamily="49" charset="0"/>
              </a:rPr>
              <a:t>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	}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} while (value!=-1);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return 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}</a:t>
            </a:r>
            <a:endParaRPr lang="ru-RU" alt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6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09550"/>
            <a:ext cx="413385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85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69985" y="154109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Инициализация указателей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63352" y="1844824"/>
            <a:ext cx="11494476" cy="3461605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400" dirty="0"/>
              <a:t>Если указатель объявлен, но не инициализирован, то его значение остаётся неопределённым.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400" dirty="0"/>
              <a:t>Эта ситуация может приводит к непредсказуемым последствиям.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400" u="sng" dirty="0"/>
              <a:t>Указатель, не ссылающийся на конкретную ячейку памяти должен быть равен нулю</a:t>
            </a:r>
            <a:r>
              <a:rPr lang="ru-RU" altLang="ru-RU" sz="2400" dirty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400" b="1" dirty="0" err="1"/>
              <a:t>int</a:t>
            </a:r>
            <a:r>
              <a:rPr lang="en-US" altLang="ru-RU" sz="2400" b="1" dirty="0"/>
              <a:t> *s;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400" b="1" dirty="0"/>
              <a:t>s=0; </a:t>
            </a:r>
            <a:r>
              <a:rPr lang="ru-RU" altLang="ru-RU" sz="2400" b="1" dirty="0"/>
              <a:t>или </a:t>
            </a:r>
            <a:r>
              <a:rPr lang="en-US" altLang="ru-RU" sz="2400" b="1" dirty="0"/>
              <a:t>s=NULL;</a:t>
            </a:r>
            <a:endParaRPr lang="ru-RU" altLang="ru-RU" sz="24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400" dirty="0"/>
              <a:t>Часто инициализируются строки.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30E96B-2157-43F4-B546-A8FEDE1F83E2}" type="slidenum">
              <a:rPr lang="ru-RU" altLang="ru-RU">
                <a:solidFill>
                  <a:schemeClr val="bg1"/>
                </a:solidFill>
              </a:rPr>
              <a:pPr eaLnBrk="1" hangingPunct="1"/>
              <a:t>16</a:t>
            </a:fld>
            <a:endParaRPr lang="ru-RU" alt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7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11014" y="154109"/>
            <a:ext cx="11746523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Динамическое распределение памяти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357554" y="1641232"/>
            <a:ext cx="11213123" cy="2790091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dirty="0"/>
              <a:t>Получение программой необходимой памяти в процессе её выполнения.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dirty="0"/>
              <a:t>Память, выделяемая при распределении находится в </a:t>
            </a:r>
            <a:r>
              <a:rPr lang="ru-RU" altLang="ru-RU" b="1" i="1" dirty="0"/>
              <a:t>куче</a:t>
            </a:r>
            <a:r>
              <a:rPr lang="ru-RU" altLang="ru-RU" dirty="0"/>
              <a:t> </a:t>
            </a:r>
            <a:r>
              <a:rPr lang="en-US" altLang="ru-RU" dirty="0"/>
              <a:t>(heap)</a:t>
            </a:r>
            <a:r>
              <a:rPr lang="ru-RU" altLang="ru-RU" dirty="0"/>
              <a:t>, которая представляет собой область свободной памяти между кодом программы, сегментом данных и стеком. Размер кучи заранее неизвестен.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1DC22B-BA82-470A-BC15-6BF8AC3D7100}" type="slidenum">
              <a:rPr lang="ru-RU" altLang="ru-RU">
                <a:solidFill>
                  <a:schemeClr val="bg1"/>
                </a:solidFill>
              </a:rPr>
              <a:pPr eaLnBrk="1" hangingPunct="1"/>
              <a:t>17</a:t>
            </a:fld>
            <a:endParaRPr lang="ru-RU" alt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4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69984" y="154110"/>
            <a:ext cx="11664461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Динамическое распределение памяти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69984" y="1479673"/>
            <a:ext cx="11664461" cy="437991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u="sng" dirty="0"/>
              <a:t>Выделение памяти</a:t>
            </a:r>
            <a:r>
              <a:rPr lang="ru-RU" altLang="ru-RU" dirty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dirty="0"/>
              <a:t>Оператор </a:t>
            </a:r>
            <a:r>
              <a:rPr lang="en-US" altLang="ru-RU" b="1" dirty="0"/>
              <a:t>new</a:t>
            </a:r>
            <a:r>
              <a:rPr lang="ru-RU" altLang="ru-RU" b="1" dirty="0"/>
              <a:t> </a:t>
            </a:r>
            <a:r>
              <a:rPr lang="ru-RU" altLang="ru-RU" dirty="0"/>
              <a:t>выделяет область памяти и возвращает указатель на ее первую ячейку.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b="1" dirty="0"/>
              <a:t>указатель = </a:t>
            </a:r>
            <a:r>
              <a:rPr lang="en-US" altLang="ru-RU" b="1" dirty="0"/>
              <a:t>new </a:t>
            </a:r>
            <a:r>
              <a:rPr lang="ru-RU" altLang="ru-RU" b="1" dirty="0"/>
              <a:t>тип</a:t>
            </a:r>
            <a:r>
              <a:rPr lang="en-US" altLang="ru-RU" dirty="0"/>
              <a:t>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dirty="0"/>
              <a:t>Например:</a:t>
            </a:r>
            <a:endParaRPr lang="en-US" altLang="ru-RU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b="1" dirty="0" err="1"/>
              <a:t>int</a:t>
            </a:r>
            <a:r>
              <a:rPr lang="en-US" altLang="ru-RU" b="1" dirty="0"/>
              <a:t> *s;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b="1" dirty="0"/>
              <a:t>s = new </a:t>
            </a:r>
            <a:r>
              <a:rPr lang="en-US" altLang="ru-RU" b="1" dirty="0" err="1"/>
              <a:t>int</a:t>
            </a:r>
            <a:r>
              <a:rPr lang="en-US" altLang="ru-RU" b="1" dirty="0"/>
              <a:t>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dirty="0"/>
              <a:t>Оператор </a:t>
            </a:r>
            <a:r>
              <a:rPr lang="en-US" altLang="ru-RU" dirty="0"/>
              <a:t>delete</a:t>
            </a:r>
            <a:r>
              <a:rPr lang="ru-RU" altLang="ru-RU" dirty="0"/>
              <a:t> применяется только к результату оператора </a:t>
            </a:r>
            <a:r>
              <a:rPr lang="en-US" altLang="ru-RU" dirty="0"/>
              <a:t>new</a:t>
            </a:r>
            <a:r>
              <a:rPr lang="ru-RU" altLang="ru-RU" dirty="0"/>
              <a:t>.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B1E3A2-8ED4-4308-8E39-36D8E9AD166B}" type="slidenum">
              <a:rPr lang="ru-RU" altLang="ru-RU">
                <a:solidFill>
                  <a:schemeClr val="bg1"/>
                </a:solidFill>
              </a:rPr>
              <a:pPr eaLnBrk="1" hangingPunct="1"/>
              <a:t>18</a:t>
            </a:fld>
            <a:endParaRPr lang="ru-RU" alt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20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87570" y="154110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Освобождение памяти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92724" y="1479673"/>
            <a:ext cx="11195538" cy="3356096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Оператор </a:t>
            </a:r>
            <a:r>
              <a:rPr lang="en-US" altLang="ru-RU" sz="2400" b="1" dirty="0"/>
              <a:t>delete</a:t>
            </a:r>
            <a:r>
              <a:rPr lang="ru-RU" altLang="ru-RU" sz="2400" dirty="0"/>
              <a:t> освобождает память, выделенную с помощью оператора </a:t>
            </a:r>
            <a:r>
              <a:rPr lang="en-US" altLang="ru-RU" sz="2400" dirty="0"/>
              <a:t>new</a:t>
            </a:r>
            <a:r>
              <a:rPr lang="ru-RU" altLang="ru-RU" sz="24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400" b="1" dirty="0"/>
              <a:t>delete </a:t>
            </a:r>
            <a:r>
              <a:rPr lang="ru-RU" altLang="ru-RU" sz="2400" b="1" dirty="0"/>
              <a:t>указатель</a:t>
            </a:r>
            <a:r>
              <a:rPr lang="en-US" altLang="ru-RU" sz="2400" dirty="0"/>
              <a:t>;</a:t>
            </a:r>
            <a:endParaRPr lang="ru-RU" altLang="ru-RU" sz="2400" dirty="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Например: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400" b="1" dirty="0" err="1"/>
              <a:t>int</a:t>
            </a:r>
            <a:r>
              <a:rPr lang="en-US" altLang="ru-RU" sz="2400" b="1" dirty="0"/>
              <a:t> *s;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400" b="1" dirty="0"/>
              <a:t>s = new </a:t>
            </a:r>
            <a:r>
              <a:rPr lang="en-US" altLang="ru-RU" sz="2400" b="1" dirty="0" err="1"/>
              <a:t>int</a:t>
            </a:r>
            <a:r>
              <a:rPr lang="en-US" altLang="ru-RU" sz="2400" b="1" dirty="0"/>
              <a:t>;</a:t>
            </a:r>
            <a:endParaRPr lang="ru-RU" altLang="ru-RU" sz="24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400" dirty="0"/>
              <a:t>//</a:t>
            </a:r>
            <a:r>
              <a:rPr lang="ru-RU" altLang="ru-RU" sz="2400" dirty="0"/>
              <a:t>работа с указателем </a:t>
            </a:r>
            <a:r>
              <a:rPr lang="en-US" altLang="ru-RU" sz="2400" dirty="0"/>
              <a:t>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400" b="1" dirty="0"/>
              <a:t>delete s;</a:t>
            </a:r>
            <a:endParaRPr lang="ru-RU" altLang="ru-RU" sz="2400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4BC8A5-D683-4700-A071-614CC17BD822}" type="slidenum">
              <a:rPr lang="ru-RU" altLang="ru-RU">
                <a:solidFill>
                  <a:schemeClr val="bg1"/>
                </a:solidFill>
              </a:rPr>
              <a:pPr eaLnBrk="1" hangingPunct="1"/>
              <a:t>19</a:t>
            </a:fld>
            <a:endParaRPr lang="ru-RU" alt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0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18" y="132369"/>
            <a:ext cx="10515600" cy="1325563"/>
          </a:xfrm>
        </p:spPr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412776"/>
            <a:ext cx="11348249" cy="4215309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Структура графической программы на C++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Графический режим экрана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Графические процедуры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Настройка графики в </a:t>
            </a:r>
            <a:r>
              <a:rPr lang="ru-RU" dirty="0" err="1"/>
              <a:t>Dev</a:t>
            </a:r>
            <a:r>
              <a:rPr lang="ru-RU" dirty="0"/>
              <a:t>-C++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2D и 3D графика. </a:t>
            </a:r>
            <a:r>
              <a:rPr lang="ru-RU" dirty="0" err="1"/>
              <a:t>OpenGL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6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52399" y="171694"/>
            <a:ext cx="11541369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Проблемы при работе с указателями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10308" y="1497257"/>
            <a:ext cx="11283460" cy="3901220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ru-RU" altLang="ru-RU" sz="2400" u="sng" dirty="0"/>
              <a:t>Неинициализированный указатель</a:t>
            </a:r>
            <a:endParaRPr lang="ru-RU" altLang="ru-RU" sz="2400" dirty="0"/>
          </a:p>
          <a:p>
            <a:pPr marL="514350" indent="-514350">
              <a:buNone/>
            </a:pPr>
            <a:r>
              <a:rPr lang="en-US" altLang="ru-RU" sz="2400" dirty="0" err="1">
                <a:latin typeface="Consolas" panose="020B0609020204030204" pitchFamily="49" charset="0"/>
              </a:rPr>
              <a:t>int</a:t>
            </a:r>
            <a:r>
              <a:rPr lang="en-US" altLang="ru-RU" sz="2400" dirty="0">
                <a:latin typeface="Consolas" panose="020B0609020204030204" pitchFamily="49" charset="0"/>
              </a:rPr>
              <a:t> main()</a:t>
            </a:r>
          </a:p>
          <a:p>
            <a:pPr marL="514350" indent="-514350"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{</a:t>
            </a:r>
          </a:p>
          <a:p>
            <a:pPr marL="514350" indent="-514350"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</a:t>
            </a:r>
            <a:r>
              <a:rPr lang="en-US" altLang="ru-RU" sz="2400" dirty="0" err="1">
                <a:latin typeface="Consolas" panose="020B0609020204030204" pitchFamily="49" charset="0"/>
              </a:rPr>
              <a:t>int</a:t>
            </a:r>
            <a:r>
              <a:rPr lang="en-US" altLang="ru-RU" sz="2400" dirty="0">
                <a:latin typeface="Consolas" panose="020B0609020204030204" pitchFamily="49" charset="0"/>
              </a:rPr>
              <a:t> x, *p;</a:t>
            </a:r>
          </a:p>
          <a:p>
            <a:pPr marL="514350" indent="-514350"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x=10;</a:t>
            </a:r>
          </a:p>
          <a:p>
            <a:pPr marL="514350" indent="-514350"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*p=x;</a:t>
            </a:r>
          </a:p>
          <a:p>
            <a:pPr marL="514350" indent="-514350"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return 0;</a:t>
            </a:r>
          </a:p>
          <a:p>
            <a:pPr marL="514350" indent="-514350"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}</a:t>
            </a:r>
          </a:p>
          <a:p>
            <a:pPr marL="514350" indent="-514350">
              <a:buNone/>
            </a:pPr>
            <a:r>
              <a:rPr lang="ru-RU" altLang="ru-RU" sz="2400" dirty="0"/>
              <a:t>Число 10 записывается в неизвестную область памяти.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BD3DF2-34F8-4735-8D56-CCA92E8F190E}" type="slidenum">
              <a:rPr lang="ru-RU" altLang="ru-RU">
                <a:solidFill>
                  <a:schemeClr val="bg1"/>
                </a:solidFill>
              </a:rPr>
              <a:pPr eaLnBrk="1" hangingPunct="1"/>
              <a:t>20</a:t>
            </a:fld>
            <a:endParaRPr lang="ru-RU" alt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01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16169" y="1847850"/>
            <a:ext cx="11224845" cy="421884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2. </a:t>
            </a:r>
            <a:r>
              <a:rPr lang="ru-RU" altLang="ru-RU" u="sng" dirty="0"/>
              <a:t>Неправильная работа с указателями</a:t>
            </a:r>
            <a:endParaRPr lang="ru-RU" altLang="ru-RU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ru-RU" dirty="0" err="1">
                <a:latin typeface="Consolas" panose="020B0609020204030204" pitchFamily="49" charset="0"/>
              </a:rPr>
              <a:t>int</a:t>
            </a:r>
            <a:r>
              <a:rPr lang="en-US" altLang="ru-RU" dirty="0">
                <a:latin typeface="Consolas" panose="020B0609020204030204" pitchFamily="49" charset="0"/>
              </a:rPr>
              <a:t> x, *p;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dirty="0">
                <a:latin typeface="Consolas" panose="020B0609020204030204" pitchFamily="49" charset="0"/>
              </a:rPr>
              <a:t>x = 10;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dirty="0">
                <a:latin typeface="Consolas" panose="020B0609020204030204" pitchFamily="49" charset="0"/>
              </a:rPr>
              <a:t>p = x;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dirty="0" err="1">
                <a:latin typeface="Consolas" panose="020B0609020204030204" pitchFamily="49" charset="0"/>
              </a:rPr>
              <a:t>printf</a:t>
            </a:r>
            <a:r>
              <a:rPr lang="en-US" altLang="ru-RU" dirty="0">
                <a:latin typeface="Consolas" panose="020B0609020204030204" pitchFamily="49" charset="0"/>
              </a:rPr>
              <a:t> (“%d”, *p);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Неверное присваивание </a:t>
            </a:r>
            <a:r>
              <a:rPr lang="en-US" altLang="ru-RU" dirty="0"/>
              <a:t>p=x</a:t>
            </a:r>
            <a:r>
              <a:rPr lang="ru-RU" altLang="ru-RU" dirty="0"/>
              <a:t>, поэтому непредсказуемое значение на экране.</a:t>
            </a:r>
            <a:endParaRPr lang="en-US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67FF51-78D5-4A8E-8AC4-8653688B2FB8}" type="slidenum">
              <a:rPr lang="ru-RU" altLang="ru-RU">
                <a:solidFill>
                  <a:schemeClr val="bg1"/>
                </a:solidFill>
              </a:rPr>
              <a:pPr eaLnBrk="1" hangingPunct="1"/>
              <a:t>21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2399" y="189279"/>
            <a:ext cx="11541369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Проблемы при работе с указателями</a:t>
            </a:r>
          </a:p>
        </p:txBody>
      </p:sp>
    </p:spTree>
    <p:extLst>
      <p:ext uri="{BB962C8B-B14F-4D97-AF65-F5344CB8AC3E}">
        <p14:creationId xmlns:p14="http://schemas.microsoft.com/office/powerpoint/2010/main" val="3839682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365125"/>
            <a:ext cx="8772525" cy="60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62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48017" y="138113"/>
            <a:ext cx="8472487" cy="914400"/>
          </a:xfrm>
        </p:spPr>
        <p:txBody>
          <a:bodyPr/>
          <a:lstStyle/>
          <a:p>
            <a:pPr eaLnBrk="1" hangingPunct="1"/>
            <a:r>
              <a:rPr lang="ru-RU" altLang="ru-RU" dirty="0"/>
              <a:t>Классы в С++</a:t>
            </a: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376603" y="1263528"/>
            <a:ext cx="11475427" cy="5005626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/>
              <a:t>Класс предоставляет механизм для создания объектов. </a:t>
            </a:r>
          </a:p>
          <a:p>
            <a:pPr algn="just" eaLnBrk="1" hangingPunct="1"/>
            <a:endParaRPr lang="ru-RU" altLang="ru-RU" sz="2400" dirty="0"/>
          </a:p>
          <a:p>
            <a:pPr algn="just" eaLnBrk="1" hangingPunct="1"/>
            <a:r>
              <a:rPr lang="ru-RU" altLang="ru-RU" sz="2400" dirty="0"/>
              <a:t>В классе отражены важнейшие концепции объектно-ориентированного программирования: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  инкапсуляция,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  наследование,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  полиморфизм.</a:t>
            </a:r>
          </a:p>
          <a:p>
            <a:pPr algn="just" eaLnBrk="1" hangingPunct="1"/>
            <a:endParaRPr lang="ru-RU" altLang="ru-RU" sz="2400" dirty="0"/>
          </a:p>
          <a:p>
            <a:pPr algn="just" eaLnBrk="1" hangingPunct="1"/>
            <a:r>
              <a:rPr lang="ru-RU" altLang="ru-RU" sz="2400" dirty="0"/>
              <a:t>С точки зрения синтаксиса, класс в С++ </a:t>
            </a:r>
            <a:r>
              <a:rPr lang="ru-RU" altLang="ru-RU" sz="2400" dirty="0">
                <a:sym typeface="Symbol" panose="05050102010706020507" pitchFamily="18" charset="2"/>
              </a:rPr>
              <a:t></a:t>
            </a:r>
            <a:r>
              <a:rPr lang="ru-RU" altLang="ru-RU" sz="2400" dirty="0"/>
              <a:t> это структурированный тип, образованный на основе уже существующих типов. </a:t>
            </a:r>
          </a:p>
          <a:p>
            <a:pPr algn="just" eaLnBrk="1" hangingPunct="1"/>
            <a:endParaRPr lang="ru-RU" altLang="ru-RU" sz="2400" dirty="0"/>
          </a:p>
          <a:p>
            <a:pPr algn="just" eaLnBrk="1" hangingPunct="1"/>
            <a:r>
              <a:rPr lang="ru-RU" altLang="ru-RU" sz="2400" dirty="0"/>
              <a:t>Класс можно считать расширением понятия структуры. </a:t>
            </a:r>
            <a:endParaRPr lang="ru-RU" altLang="ru-RU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66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1CC1-D8BB-4133-B681-19183FBE0D6C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763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Объекты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660" y="1744907"/>
            <a:ext cx="11629293" cy="423386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algn="just"/>
            <a:r>
              <a:rPr lang="ru-RU" altLang="ru-RU" sz="2800" b="1" dirty="0"/>
              <a:t>Объект</a:t>
            </a:r>
            <a:r>
              <a:rPr lang="ru-RU" altLang="ru-RU" sz="2800" dirty="0"/>
              <a:t> — понятие, абстракция или любой предмет с четко очерченными границами, имеющий смысл в контексте рассматриваемой прикладной проблемы.</a:t>
            </a:r>
          </a:p>
          <a:p>
            <a:pPr algn="just"/>
            <a:r>
              <a:rPr lang="ru-RU" altLang="ru-RU" sz="2800" dirty="0"/>
              <a:t>Введение объектов преследует две цели:</a:t>
            </a:r>
          </a:p>
          <a:p>
            <a:pPr lvl="1" algn="just"/>
            <a:r>
              <a:rPr lang="ru-RU" altLang="ru-RU" sz="2400" dirty="0"/>
              <a:t>понимание прикладной задачи (проблемы);</a:t>
            </a:r>
          </a:p>
          <a:p>
            <a:pPr lvl="1" algn="just"/>
            <a:r>
              <a:rPr lang="ru-RU" altLang="ru-RU" sz="2400" dirty="0"/>
              <a:t>введение основы для реализации на компьютере.</a:t>
            </a:r>
          </a:p>
          <a:p>
            <a:pPr algn="just"/>
            <a:r>
              <a:rPr lang="ru-RU" altLang="ru-RU" sz="2800" dirty="0"/>
              <a:t>Примеры объектов: стул, Малинин А. А., Сбербанк.</a:t>
            </a:r>
          </a:p>
        </p:txBody>
      </p:sp>
    </p:spTree>
    <p:extLst>
      <p:ext uri="{BB962C8B-B14F-4D97-AF65-F5344CB8AC3E}">
        <p14:creationId xmlns:p14="http://schemas.microsoft.com/office/powerpoint/2010/main" val="3293929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37A2-E2E0-4CB0-BDB6-BA526286B87B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4110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Объекты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707" y="1742342"/>
            <a:ext cx="11670323" cy="4271596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ru-RU" sz="2400" dirty="0"/>
              <a:t>Каждый объект имеет определенное </a:t>
            </a:r>
            <a:r>
              <a:rPr lang="ru-RU" altLang="ru-RU" sz="2400" b="1" dirty="0"/>
              <a:t>время жизни</a:t>
            </a:r>
            <a:r>
              <a:rPr lang="ru-RU" altLang="ru-RU" sz="2400" dirty="0"/>
              <a:t>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2400" dirty="0"/>
              <a:t>В процессе выполнения программы, или функционирования какой-либо реальной системы, могут </a:t>
            </a:r>
            <a:r>
              <a:rPr lang="ru-RU" altLang="ru-RU" sz="2400" b="1" dirty="0"/>
              <a:t>создаваться</a:t>
            </a:r>
            <a:r>
              <a:rPr lang="ru-RU" altLang="ru-RU" sz="2400" dirty="0"/>
              <a:t> новые объекты и </a:t>
            </a:r>
            <a:r>
              <a:rPr lang="ru-RU" altLang="ru-RU" sz="2400" b="1" dirty="0"/>
              <a:t>уничтожаться</a:t>
            </a:r>
            <a:r>
              <a:rPr lang="ru-RU" altLang="ru-RU" sz="2400" dirty="0"/>
              <a:t> уже существующие.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2400" b="1" dirty="0"/>
              <a:t>Объект</a:t>
            </a:r>
            <a:r>
              <a:rPr lang="ru-RU" altLang="ru-RU" sz="2400" dirty="0"/>
              <a:t> (по </a:t>
            </a:r>
            <a:r>
              <a:rPr lang="ru-RU" altLang="ru-RU" sz="2400" dirty="0" err="1"/>
              <a:t>Гради</a:t>
            </a:r>
            <a:r>
              <a:rPr lang="ru-RU" altLang="ru-RU" sz="2400" dirty="0"/>
              <a:t> Бучу) — это мыслимая или реальная сущность, обладающая характерным поведением и отличительными характеристиками и являющаяся важной в предметной области.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2400" dirty="0"/>
              <a:t>Каждый объект имеет </a:t>
            </a:r>
            <a:r>
              <a:rPr lang="ru-RU" altLang="ru-RU" sz="2400" b="1" dirty="0"/>
              <a:t>состояние</a:t>
            </a:r>
            <a:r>
              <a:rPr lang="ru-RU" altLang="ru-RU" sz="2400" dirty="0"/>
              <a:t>, обладает четко определенным </a:t>
            </a:r>
            <a:r>
              <a:rPr lang="ru-RU" altLang="ru-RU" sz="2400" b="1" dirty="0"/>
              <a:t>поведением</a:t>
            </a:r>
            <a:r>
              <a:rPr lang="ru-RU" altLang="ru-RU" sz="2400" dirty="0"/>
              <a:t> и уникальной </a:t>
            </a:r>
            <a:r>
              <a:rPr lang="ru-RU" altLang="ru-RU" sz="2400" b="1" dirty="0"/>
              <a:t>идентичностью</a:t>
            </a:r>
            <a:r>
              <a:rPr lang="ru-RU" alt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613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38F0-951D-438D-9C0C-D8409D0B1F52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54" y="154110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Классы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414" y="1479674"/>
            <a:ext cx="11471032" cy="4077064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altLang="ru-RU" dirty="0"/>
              <a:t>Формально </a:t>
            </a:r>
            <a:r>
              <a:rPr lang="ru-RU" altLang="ru-RU" b="1" dirty="0"/>
              <a:t>класс</a:t>
            </a:r>
            <a:r>
              <a:rPr lang="ru-RU" altLang="ru-RU" dirty="0"/>
              <a:t> — это шаблон поведения объектов определенного типа с заданными параметрами, определяющими состояние. Все экземпляры одного класса (объекты, порожденные от одного класса) имеют один и тот же набор свойств и общее поведение, то есть одинаково реагируют на одинаковые сообщения.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dirty="0"/>
              <a:t>Каждый класс также может иметь специальные методы, которые автоматически вызываются при создании и уничтожении объектов этого класса:</a:t>
            </a:r>
          </a:p>
          <a:p>
            <a:pPr marL="266700" lvl="1" indent="0" algn="just">
              <a:lnSpc>
                <a:spcPct val="80000"/>
              </a:lnSpc>
              <a:buNone/>
            </a:pPr>
            <a:r>
              <a:rPr lang="ru-RU" altLang="ru-RU" dirty="0"/>
              <a:t>конструктор (</a:t>
            </a:r>
            <a:r>
              <a:rPr lang="ru-RU" altLang="ru-RU" dirty="0" err="1"/>
              <a:t>constructor</a:t>
            </a:r>
            <a:r>
              <a:rPr lang="ru-RU" altLang="ru-RU" dirty="0"/>
              <a:t>) - выполняется при создании объектов;</a:t>
            </a:r>
          </a:p>
          <a:p>
            <a:pPr marL="266700" lvl="1" indent="0" algn="just">
              <a:lnSpc>
                <a:spcPct val="80000"/>
              </a:lnSpc>
              <a:buNone/>
            </a:pPr>
            <a:r>
              <a:rPr lang="ru-RU" altLang="ru-RU" dirty="0"/>
              <a:t>деструктор (</a:t>
            </a:r>
            <a:r>
              <a:rPr lang="ru-RU" altLang="ru-RU" dirty="0" err="1"/>
              <a:t>destructor</a:t>
            </a:r>
            <a:r>
              <a:rPr lang="ru-RU" altLang="ru-RU" dirty="0"/>
              <a:t>) - выполняется при уничтожении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3230242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Синтаксис объявления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328" y="1605776"/>
            <a:ext cx="4665544" cy="4487519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500" b="1" dirty="0"/>
              <a:t>class </a:t>
            </a:r>
            <a:r>
              <a:rPr lang="ru-RU" sz="1500" b="1" dirty="0" err="1"/>
              <a:t>имя_класса</a:t>
            </a:r>
            <a:endParaRPr lang="ru-RU" sz="1500" b="1" dirty="0"/>
          </a:p>
          <a:p>
            <a:pPr marL="0" indent="0">
              <a:buNone/>
            </a:pPr>
            <a:r>
              <a:rPr lang="en-US" sz="1500" b="1" dirty="0"/>
              <a:t>{</a:t>
            </a:r>
            <a:endParaRPr lang="ru-RU" sz="1500" b="1" dirty="0"/>
          </a:p>
          <a:p>
            <a:pPr marL="0" indent="0">
              <a:buNone/>
            </a:pPr>
            <a:r>
              <a:rPr lang="en-US" sz="1500" b="1" dirty="0"/>
              <a:t>[private | protected | public]:</a:t>
            </a:r>
            <a:endParaRPr lang="ru-RU" sz="1500" b="1" dirty="0"/>
          </a:p>
          <a:p>
            <a:pPr marL="0" indent="0">
              <a:buNone/>
            </a:pPr>
            <a:r>
              <a:rPr lang="ru-RU" sz="1500" b="1" dirty="0"/>
              <a:t>    тип_поля1 имя_поля1;</a:t>
            </a:r>
          </a:p>
          <a:p>
            <a:pPr marL="0" indent="0">
              <a:buNone/>
            </a:pPr>
            <a:r>
              <a:rPr lang="ru-RU" sz="1500" b="1" dirty="0"/>
              <a:t>    тип_поля2 имя_поля2;</a:t>
            </a:r>
          </a:p>
          <a:p>
            <a:pPr marL="0" indent="0">
              <a:buNone/>
            </a:pPr>
            <a:r>
              <a:rPr lang="ru-RU" sz="1500" b="1" dirty="0"/>
              <a:t>    тип_поля3 имя_поля3;</a:t>
            </a:r>
          </a:p>
          <a:p>
            <a:pPr marL="0" indent="0">
              <a:buNone/>
            </a:pPr>
            <a:r>
              <a:rPr lang="ru-RU" sz="1500" b="1" dirty="0"/>
              <a:t>    ...</a:t>
            </a:r>
          </a:p>
          <a:p>
            <a:pPr marL="0" indent="0">
              <a:buNone/>
            </a:pPr>
            <a:r>
              <a:rPr lang="ru-RU" sz="1500" b="1" dirty="0"/>
              <a:t>    тип1 имя_метода1(</a:t>
            </a:r>
            <a:r>
              <a:rPr lang="ru-RU" sz="1500" b="1" dirty="0" err="1"/>
              <a:t>список_параметров</a:t>
            </a:r>
            <a:r>
              <a:rPr lang="ru-RU" sz="1500" b="1" dirty="0"/>
              <a:t>)</a:t>
            </a:r>
          </a:p>
          <a:p>
            <a:pPr marL="0" indent="0">
              <a:buNone/>
            </a:pPr>
            <a:r>
              <a:rPr lang="ru-RU" sz="1500" b="1" dirty="0"/>
              <a:t>    </a:t>
            </a:r>
            <a:r>
              <a:rPr lang="en-US" sz="1500" b="1" dirty="0"/>
              <a:t>{</a:t>
            </a:r>
            <a:endParaRPr lang="ru-RU" sz="1500" b="1" dirty="0"/>
          </a:p>
          <a:p>
            <a:pPr marL="0" indent="0">
              <a:buNone/>
            </a:pPr>
            <a:r>
              <a:rPr lang="en-US" sz="1500" b="1" dirty="0"/>
              <a:t>        </a:t>
            </a:r>
            <a:r>
              <a:rPr lang="ru-RU" sz="1500" b="1" dirty="0"/>
              <a:t>...</a:t>
            </a:r>
          </a:p>
          <a:p>
            <a:pPr marL="0" indent="0">
              <a:buNone/>
            </a:pPr>
            <a:r>
              <a:rPr lang="en-US" sz="1500" b="1" dirty="0"/>
              <a:t>    }</a:t>
            </a:r>
            <a:endParaRPr lang="ru-RU" sz="1500" b="1" dirty="0"/>
          </a:p>
          <a:p>
            <a:pPr marL="0" indent="0">
              <a:buNone/>
            </a:pPr>
            <a:endParaRPr lang="ru-RU" sz="1500" b="1" dirty="0"/>
          </a:p>
          <a:p>
            <a:pPr marL="0" indent="0">
              <a:buNone/>
            </a:pPr>
            <a:r>
              <a:rPr lang="ru-RU" sz="1500" b="1" dirty="0"/>
              <a:t>    тип2 имя_метода2(</a:t>
            </a:r>
            <a:r>
              <a:rPr lang="ru-RU" sz="1500" b="1" dirty="0" err="1"/>
              <a:t>список_параметров</a:t>
            </a:r>
            <a:r>
              <a:rPr lang="ru-RU" sz="1500" b="1" dirty="0"/>
              <a:t>)</a:t>
            </a:r>
          </a:p>
          <a:p>
            <a:pPr marL="0" indent="0">
              <a:buNone/>
            </a:pPr>
            <a:r>
              <a:rPr lang="ru-RU" sz="1500" b="1" dirty="0"/>
              <a:t>    {</a:t>
            </a:r>
          </a:p>
          <a:p>
            <a:pPr marL="0" indent="0">
              <a:buNone/>
            </a:pPr>
            <a:r>
              <a:rPr lang="ru-RU" sz="1500" b="1" dirty="0"/>
              <a:t>        ...</a:t>
            </a:r>
          </a:p>
          <a:p>
            <a:pPr marL="0" indent="0">
              <a:buNone/>
            </a:pPr>
            <a:r>
              <a:rPr lang="ru-RU" sz="1500" b="1" dirty="0"/>
              <a:t>    }</a:t>
            </a:r>
          </a:p>
          <a:p>
            <a:pPr marL="0" indent="0">
              <a:buNone/>
            </a:pPr>
            <a:r>
              <a:rPr lang="ru-RU" sz="1500" b="1" dirty="0"/>
              <a:t>    ...</a:t>
            </a:r>
          </a:p>
          <a:p>
            <a:pPr marL="0" indent="0">
              <a:buNone/>
            </a:pPr>
            <a:r>
              <a:rPr lang="ru-RU" sz="1500" b="1" dirty="0"/>
              <a:t>} </a:t>
            </a:r>
            <a:r>
              <a:rPr lang="en-US" sz="1500" b="1" dirty="0"/>
              <a:t>[</a:t>
            </a:r>
            <a:r>
              <a:rPr lang="ru-RU" sz="1500" b="1" dirty="0" err="1"/>
              <a:t>список_переменных</a:t>
            </a:r>
            <a:r>
              <a:rPr lang="en-US" sz="1500" b="1" dirty="0"/>
              <a:t>]</a:t>
            </a:r>
            <a:r>
              <a:rPr lang="ru-RU" sz="1500" b="1" dirty="0"/>
              <a:t>;</a:t>
            </a:r>
            <a:endParaRPr lang="en-US" sz="1500" b="1" dirty="0"/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112C-C508-4468-A0A3-EF5F3FA74431}" type="slidenum">
              <a:rPr lang="ru-RU" altLang="ru-RU" smtClean="0"/>
              <a:pPr/>
              <a:t>27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048967-824B-4823-9638-E2C9DB6E9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56792"/>
            <a:ext cx="5715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03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193431" y="1136651"/>
            <a:ext cx="11711354" cy="5278041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+mn-lt"/>
              </a:rPr>
              <a:t>В простейшем случае класс можно определить с помощью конструкции: </a:t>
            </a:r>
          </a:p>
          <a:p>
            <a:pPr algn="just" eaLnBrk="1" hangingPunct="1"/>
            <a:endParaRPr lang="ru-RU" altLang="ru-RU" sz="2400" dirty="0">
              <a:latin typeface="+mn-lt"/>
            </a:endParaRPr>
          </a:p>
          <a:p>
            <a:pPr algn="just" eaLnBrk="1" hangingPunct="1"/>
            <a:r>
              <a:rPr lang="ru-RU" altLang="ru-RU" sz="2400" b="1" dirty="0" err="1">
                <a:latin typeface="+mn-lt"/>
              </a:rPr>
              <a:t>тип_класса</a:t>
            </a:r>
            <a:r>
              <a:rPr lang="ru-RU" altLang="ru-RU" sz="2400" b="1" dirty="0">
                <a:latin typeface="+mn-lt"/>
              </a:rPr>
              <a:t> </a:t>
            </a:r>
            <a:r>
              <a:rPr lang="ru-RU" altLang="ru-RU" sz="2400" b="1" dirty="0" err="1">
                <a:latin typeface="+mn-lt"/>
              </a:rPr>
              <a:t>имя_класса</a:t>
            </a:r>
            <a:r>
              <a:rPr lang="ru-RU" altLang="ru-RU" sz="2400" b="1" dirty="0">
                <a:latin typeface="+mn-lt"/>
              </a:rPr>
              <a:t>{</a:t>
            </a:r>
            <a:r>
              <a:rPr lang="ru-RU" altLang="ru-RU" sz="2400" b="1" dirty="0" err="1">
                <a:latin typeface="+mn-lt"/>
              </a:rPr>
              <a:t>список_членов_класса</a:t>
            </a:r>
            <a:r>
              <a:rPr lang="ru-RU" altLang="ru-RU" sz="2400" b="1" dirty="0">
                <a:latin typeface="+mn-lt"/>
              </a:rPr>
              <a:t>};</a:t>
            </a:r>
            <a:endParaRPr lang="ru-RU" altLang="ru-RU" sz="2400" dirty="0">
              <a:latin typeface="+mn-lt"/>
            </a:endParaRPr>
          </a:p>
          <a:p>
            <a:pPr algn="just" eaLnBrk="1" hangingPunct="1"/>
            <a:endParaRPr lang="ru-RU" altLang="ru-RU" sz="2400" dirty="0">
              <a:latin typeface="+mn-lt"/>
            </a:endParaRPr>
          </a:p>
          <a:p>
            <a:pPr algn="just" eaLnBrk="1" hangingPunct="1"/>
            <a:r>
              <a:rPr lang="ru-RU" altLang="ru-RU" sz="2000" dirty="0">
                <a:latin typeface="+mn-lt"/>
              </a:rPr>
              <a:t>где</a:t>
            </a:r>
          </a:p>
          <a:p>
            <a:pPr algn="just" eaLnBrk="1" hangingPunct="1"/>
            <a:r>
              <a:rPr lang="ru-RU" altLang="ru-RU" sz="2400" dirty="0" err="1">
                <a:latin typeface="+mn-lt"/>
              </a:rPr>
              <a:t>тип_класса</a:t>
            </a:r>
            <a:r>
              <a:rPr lang="ru-RU" altLang="ru-RU" sz="2400" dirty="0">
                <a:latin typeface="+mn-lt"/>
              </a:rPr>
              <a:t> – одно из служебных слов: </a:t>
            </a:r>
            <a:r>
              <a:rPr lang="ru-RU" altLang="ru-RU" sz="2400" b="1" dirty="0" err="1">
                <a:latin typeface="+mn-lt"/>
              </a:rPr>
              <a:t>class</a:t>
            </a:r>
            <a:r>
              <a:rPr lang="ru-RU" altLang="ru-RU" sz="2400" b="1" dirty="0">
                <a:latin typeface="+mn-lt"/>
              </a:rPr>
              <a:t>, </a:t>
            </a:r>
            <a:r>
              <a:rPr lang="ru-RU" altLang="ru-RU" sz="2400" b="1" dirty="0" err="1">
                <a:latin typeface="+mn-lt"/>
              </a:rPr>
              <a:t>struct</a:t>
            </a:r>
            <a:r>
              <a:rPr lang="ru-RU" altLang="ru-RU" sz="2400" b="1" dirty="0">
                <a:latin typeface="+mn-lt"/>
              </a:rPr>
              <a:t>, </a:t>
            </a:r>
            <a:r>
              <a:rPr lang="ru-RU" altLang="ru-RU" sz="2400" b="1" dirty="0" err="1">
                <a:latin typeface="+mn-lt"/>
              </a:rPr>
              <a:t>union</a:t>
            </a:r>
            <a:r>
              <a:rPr lang="ru-RU" altLang="ru-RU" sz="2400" dirty="0">
                <a:latin typeface="+mn-lt"/>
              </a:rPr>
              <a:t>;</a:t>
            </a:r>
          </a:p>
          <a:p>
            <a:pPr algn="just" eaLnBrk="1" hangingPunct="1"/>
            <a:r>
              <a:rPr lang="ru-RU" altLang="ru-RU" sz="2400" dirty="0" err="1">
                <a:latin typeface="+mn-lt"/>
              </a:rPr>
              <a:t>имя_класса</a:t>
            </a:r>
            <a:r>
              <a:rPr lang="ru-RU" altLang="ru-RU" sz="2400" dirty="0">
                <a:latin typeface="+mn-lt"/>
              </a:rPr>
              <a:t> – идентификатор;</a:t>
            </a:r>
          </a:p>
          <a:p>
            <a:pPr algn="just" eaLnBrk="1" hangingPunct="1"/>
            <a:r>
              <a:rPr lang="ru-RU" altLang="ru-RU" sz="2400" dirty="0" err="1">
                <a:latin typeface="+mn-lt"/>
              </a:rPr>
              <a:t>список_членов_класса</a:t>
            </a:r>
            <a:r>
              <a:rPr lang="ru-RU" altLang="ru-RU" sz="2400" dirty="0">
                <a:latin typeface="+mn-lt"/>
              </a:rPr>
              <a:t> – определения и описания типизированных данных и принадлежащих классу функций.</a:t>
            </a:r>
          </a:p>
          <a:p>
            <a:pPr algn="just" eaLnBrk="1" hangingPunct="1"/>
            <a:endParaRPr lang="ru-RU" altLang="ru-RU" sz="2400" dirty="0">
              <a:latin typeface="+mn-lt"/>
            </a:endParaRPr>
          </a:p>
          <a:p>
            <a:pPr algn="just" eaLnBrk="1" hangingPunct="1"/>
            <a:r>
              <a:rPr lang="ru-RU" altLang="ru-RU" sz="2400" b="1" dirty="0">
                <a:latin typeface="+mn-lt"/>
              </a:rPr>
              <a:t>Функции</a:t>
            </a:r>
            <a:r>
              <a:rPr lang="ru-RU" altLang="ru-RU" sz="2400" dirty="0">
                <a:latin typeface="+mn-lt"/>
              </a:rPr>
              <a:t> – это методы класса, определяющие операции над объектом.</a:t>
            </a:r>
          </a:p>
          <a:p>
            <a:pPr algn="just" eaLnBrk="1" hangingPunct="1"/>
            <a:r>
              <a:rPr lang="ru-RU" altLang="ru-RU" sz="2400" b="1" dirty="0">
                <a:latin typeface="+mn-lt"/>
              </a:rPr>
              <a:t>Данные</a:t>
            </a:r>
            <a:r>
              <a:rPr lang="ru-RU" altLang="ru-RU" sz="2400" dirty="0">
                <a:latin typeface="+mn-lt"/>
              </a:rPr>
              <a:t> – это поля объекта, образующие его структуру. Значения полей определяет состояние объекта.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Синтаксис объявления класса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6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96227"/>
            <a:ext cx="11734800" cy="1325563"/>
          </a:xfrm>
        </p:spPr>
        <p:txBody>
          <a:bodyPr>
            <a:normAutofit/>
          </a:bodyPr>
          <a:lstStyle/>
          <a:p>
            <a:r>
              <a:rPr lang="ru-RU" dirty="0"/>
              <a:t>Способы доступа к компонентам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077" y="1713401"/>
            <a:ext cx="10515600" cy="435133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4400" dirty="0"/>
              <a:t>Открытый </a:t>
            </a:r>
            <a:r>
              <a:rPr lang="en-US" sz="4400" dirty="0"/>
              <a:t>(public)</a:t>
            </a:r>
            <a:endParaRPr lang="ru-RU" sz="4400" dirty="0"/>
          </a:p>
          <a:p>
            <a:pPr marL="342900" indent="-342900">
              <a:buFont typeface="+mj-lt"/>
              <a:buAutoNum type="arabicPeriod"/>
            </a:pPr>
            <a:endParaRPr lang="ru-RU" sz="4400" dirty="0"/>
          </a:p>
          <a:p>
            <a:pPr marL="342900" indent="-342900">
              <a:buFont typeface="+mj-lt"/>
              <a:buAutoNum type="arabicPeriod"/>
            </a:pPr>
            <a:r>
              <a:rPr lang="ru-RU" sz="4400" dirty="0"/>
              <a:t>Защищенный</a:t>
            </a:r>
            <a:r>
              <a:rPr lang="en-US" sz="4400" dirty="0"/>
              <a:t> (protected)</a:t>
            </a:r>
            <a:endParaRPr lang="ru-RU" sz="4400" dirty="0"/>
          </a:p>
          <a:p>
            <a:pPr marL="342900" indent="-342900">
              <a:buFont typeface="+mj-lt"/>
              <a:buAutoNum type="arabicPeriod"/>
            </a:pPr>
            <a:endParaRPr lang="ru-RU" sz="4400" dirty="0"/>
          </a:p>
          <a:p>
            <a:pPr marL="342900" indent="-342900">
              <a:buFont typeface="+mj-lt"/>
              <a:buAutoNum type="arabicPeriod"/>
            </a:pPr>
            <a:r>
              <a:rPr lang="ru-RU" sz="4400" dirty="0"/>
              <a:t>Закрытый</a:t>
            </a:r>
            <a:r>
              <a:rPr lang="en-US" sz="4400" dirty="0"/>
              <a:t> (private)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112C-C508-4468-A0A3-EF5F3FA74431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07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127122"/>
            <a:ext cx="11594122" cy="1325563"/>
          </a:xfrm>
        </p:spPr>
        <p:txBody>
          <a:bodyPr>
            <a:normAutofit/>
          </a:bodyPr>
          <a:lstStyle/>
          <a:p>
            <a:r>
              <a:rPr lang="ru-RU" dirty="0"/>
              <a:t>Компонентная модель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93" y="1375018"/>
            <a:ext cx="4668379" cy="4646269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Компонентная объектная модель </a:t>
            </a:r>
            <a:r>
              <a:rPr lang="ru-RU" dirty="0" err="1"/>
              <a:t>Microsoft</a:t>
            </a:r>
            <a:r>
              <a:rPr lang="ru-RU" dirty="0"/>
              <a:t> (COM) - это независимая от платформы распределенная объектно-ориентированная система для создания бинарных программных компонентов, которые могут взаимодействовать. </a:t>
            </a:r>
            <a:endParaRPr lang="en-US" dirty="0"/>
          </a:p>
          <a:p>
            <a:pPr marL="0" indent="0" algn="just">
              <a:buNone/>
            </a:pPr>
            <a:r>
              <a:rPr lang="ru-RU" dirty="0"/>
              <a:t>COM - это базовая технология для </a:t>
            </a:r>
            <a:r>
              <a:rPr lang="ru-RU" dirty="0" err="1"/>
              <a:t>Microsoft</a:t>
            </a:r>
            <a:r>
              <a:rPr lang="ru-RU" dirty="0"/>
              <a:t> OLE (составные документы), </a:t>
            </a:r>
            <a:r>
              <a:rPr lang="ru-RU" dirty="0" err="1"/>
              <a:t>ActiveX</a:t>
            </a:r>
            <a:r>
              <a:rPr lang="ru-RU" dirty="0"/>
              <a:t> (интернет-компоненты) и других.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</a:t>
            </a:fld>
            <a:endParaRPr lang="ru-RU"/>
          </a:p>
        </p:txBody>
      </p:sp>
      <p:pic>
        <p:nvPicPr>
          <p:cNvPr id="6" name="Picture 2" descr="https://i.ytimg.com/vi/7FA3PKyg3V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8" y="1340768"/>
            <a:ext cx="6167432" cy="34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03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426853" y="1535114"/>
            <a:ext cx="11185894" cy="4188381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/>
              <a:t>Общедоступные (</a:t>
            </a:r>
            <a:r>
              <a:rPr lang="ru-RU" altLang="ru-RU" sz="2400" dirty="0" err="1"/>
              <a:t>public</a:t>
            </a:r>
            <a:r>
              <a:rPr lang="ru-RU" altLang="ru-RU" sz="2400" dirty="0"/>
              <a:t>) компоненты доступны в любой части программы. Они могут использоваться любой функцией как внутри данного класса, так и вне его. </a:t>
            </a:r>
          </a:p>
          <a:p>
            <a:pPr algn="just" eaLnBrk="1" hangingPunct="1"/>
            <a:endParaRPr lang="ru-RU" altLang="ru-RU" sz="2400" dirty="0"/>
          </a:p>
          <a:p>
            <a:pPr algn="just" eaLnBrk="1" hangingPunct="1"/>
            <a:r>
              <a:rPr lang="ru-RU" altLang="ru-RU" sz="2400" dirty="0"/>
              <a:t>Доступ извне осуществляется через имя объекта:</a:t>
            </a:r>
          </a:p>
          <a:p>
            <a:pPr algn="just" eaLnBrk="1" hangingPunct="1"/>
            <a:endParaRPr lang="ru-RU" altLang="ru-RU" sz="2400" dirty="0"/>
          </a:p>
          <a:p>
            <a:pPr algn="just" eaLnBrk="1" hangingPunct="1"/>
            <a:r>
              <a:rPr lang="ru-RU" altLang="ru-RU" sz="2400" b="1" dirty="0" err="1"/>
              <a:t>имя_объекта.имя_члена_класса</a:t>
            </a:r>
            <a:endParaRPr lang="ru-RU" altLang="ru-RU" sz="2400" dirty="0"/>
          </a:p>
          <a:p>
            <a:pPr algn="just" eaLnBrk="1" hangingPunct="1"/>
            <a:r>
              <a:rPr lang="ru-RU" altLang="ru-RU" sz="2400" b="1" dirty="0" err="1"/>
              <a:t>ссылка_на_объект.имя_члена_класса</a:t>
            </a:r>
            <a:endParaRPr lang="ru-RU" altLang="ru-RU" sz="2400" dirty="0"/>
          </a:p>
          <a:p>
            <a:pPr algn="just" eaLnBrk="1" hangingPunct="1"/>
            <a:r>
              <a:rPr lang="ru-RU" altLang="ru-RU" sz="2400" b="1" dirty="0" err="1"/>
              <a:t>указатель_на_объект</a:t>
            </a:r>
            <a:r>
              <a:rPr lang="ru-RU" altLang="ru-RU" sz="2400" b="1" dirty="0"/>
              <a:t>-&gt;</a:t>
            </a:r>
            <a:r>
              <a:rPr lang="ru-RU" altLang="ru-RU" sz="2400" b="1" dirty="0" err="1"/>
              <a:t>имя_члена_класса</a:t>
            </a:r>
            <a:endParaRPr lang="ru-RU" altLang="ru-RU" sz="2400" dirty="0"/>
          </a:p>
          <a:p>
            <a:pPr algn="just" eaLnBrk="1" hangingPunct="1"/>
            <a:r>
              <a:rPr lang="ru-RU" altLang="ru-RU" sz="2400" dirty="0"/>
              <a:t> 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2400" y="96227"/>
            <a:ext cx="11734800" cy="1325563"/>
          </a:xfrm>
        </p:spPr>
        <p:txBody>
          <a:bodyPr>
            <a:normAutofit/>
          </a:bodyPr>
          <a:lstStyle/>
          <a:p>
            <a:r>
              <a:rPr lang="ru-RU" dirty="0"/>
              <a:t>Способы доступа к компонентам класса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6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264015" y="1556792"/>
            <a:ext cx="11511570" cy="3371136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/>
              <a:t>Собственные (</a:t>
            </a:r>
            <a:r>
              <a:rPr lang="ru-RU" altLang="ru-RU" sz="2400" b="1" dirty="0" err="1"/>
              <a:t>private</a:t>
            </a:r>
            <a:r>
              <a:rPr lang="ru-RU" altLang="ru-RU" sz="2400" dirty="0"/>
              <a:t>) компоненты локализованы в классе и не доступны извне. </a:t>
            </a:r>
          </a:p>
          <a:p>
            <a:pPr algn="just" eaLnBrk="1" hangingPunct="1"/>
            <a:endParaRPr lang="ru-RU" altLang="ru-RU" sz="2400" dirty="0"/>
          </a:p>
          <a:p>
            <a:pPr algn="just" eaLnBrk="1" hangingPunct="1"/>
            <a:r>
              <a:rPr lang="ru-RU" altLang="ru-RU" sz="2400" dirty="0"/>
              <a:t>Они могут использоваться функциями – членами данного класса и функциями – “друзьями” того класса, в котором они описаны.</a:t>
            </a:r>
          </a:p>
          <a:p>
            <a:pPr algn="just" eaLnBrk="1" hangingPunct="1"/>
            <a:endParaRPr lang="ru-RU" altLang="ru-RU" sz="2400" dirty="0"/>
          </a:p>
          <a:p>
            <a:pPr algn="just" eaLnBrk="1" hangingPunct="1"/>
            <a:r>
              <a:rPr lang="ru-RU" altLang="ru-RU" sz="2400" dirty="0"/>
              <a:t>Защищенные (</a:t>
            </a:r>
            <a:r>
              <a:rPr lang="ru-RU" altLang="ru-RU" sz="2400" b="1" dirty="0" err="1"/>
              <a:t>protected</a:t>
            </a:r>
            <a:r>
              <a:rPr lang="ru-RU" altLang="ru-RU" sz="2400" dirty="0"/>
              <a:t>) компоненты доступны внутри класса и в производных классах.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2400" y="96227"/>
            <a:ext cx="11734800" cy="1325563"/>
          </a:xfrm>
        </p:spPr>
        <p:txBody>
          <a:bodyPr>
            <a:normAutofit/>
          </a:bodyPr>
          <a:lstStyle/>
          <a:p>
            <a:r>
              <a:rPr lang="ru-RU" dirty="0"/>
              <a:t>Способы доступа к компонентам класса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21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Пример объявления класса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112C-C508-4468-A0A3-EF5F3FA74431}" type="slidenum">
              <a:rPr lang="ru-RU" altLang="ru-RU" smtClean="0"/>
              <a:pPr/>
              <a:t>32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180159"/>
            <a:ext cx="8588908" cy="534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52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69" y="189279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Объект как экземпляр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67" y="1514842"/>
            <a:ext cx="11734801" cy="2177927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Объект как экземпляр класса – это некоторая уникальная единица, имеющая свои переменные (поля) и функции (методы), эти переменные обрабатывающие</a:t>
            </a:r>
          </a:p>
          <a:p>
            <a:pPr marL="0" indent="0" algn="just">
              <a:buNone/>
            </a:pPr>
            <a:r>
              <a:rPr lang="ru-RU" dirty="0"/>
              <a:t>Поля объекта - это переменные, описывающие его состояние, а методы - это способ перевести объект из одного состояния в другое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112C-C508-4468-A0A3-EF5F3FA74431}" type="slidenum">
              <a:rPr lang="ru-RU" altLang="ru-RU" smtClean="0"/>
              <a:pPr/>
              <a:t>33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7" y="3984467"/>
            <a:ext cx="927282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60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15" y="46037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Методы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112C-C508-4468-A0A3-EF5F3FA74431}" type="slidenum">
              <a:rPr lang="ru-RU" altLang="ru-RU" smtClean="0"/>
              <a:pPr/>
              <a:t>34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2" y="1146813"/>
            <a:ext cx="5948036" cy="55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92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CBED-E6E2-4F18-BF03-F5376172C0B4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738" y="154109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Инкапсуляция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38" y="1445968"/>
            <a:ext cx="11435862" cy="404043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ru-RU" b="1" dirty="0"/>
              <a:t>Инкапсуляция</a:t>
            </a:r>
            <a:r>
              <a:rPr lang="ru-RU" altLang="ru-RU" dirty="0"/>
              <a:t> (</a:t>
            </a:r>
            <a:r>
              <a:rPr lang="ru-RU" altLang="ru-RU" dirty="0" err="1"/>
              <a:t>encapsulation</a:t>
            </a:r>
            <a:r>
              <a:rPr lang="ru-RU" altLang="ru-RU" dirty="0"/>
              <a:t>) — это сокрытие реализации класса и отделение его внутреннего представления от внешнего (интерфейса).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dirty="0"/>
              <a:t>При использовании объектно-ориентированного подхода не принято применять прямой доступ к свойствам какого-либо класса из методов других классов. Для доступа к свойствам класса принято задействовать специальные методы этого класса для получения и изменения его свойств (</a:t>
            </a:r>
            <a:r>
              <a:rPr lang="en-US" altLang="ru-RU" dirty="0"/>
              <a:t>getters </a:t>
            </a:r>
            <a:r>
              <a:rPr lang="ru-RU" altLang="ru-RU" dirty="0"/>
              <a:t>и </a:t>
            </a:r>
            <a:r>
              <a:rPr lang="en-US" altLang="ru-RU" dirty="0"/>
              <a:t>setters</a:t>
            </a:r>
            <a:r>
              <a:rPr lang="ru-RU" altLang="ru-RU" dirty="0"/>
              <a:t>).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dirty="0"/>
              <a:t>Внутри объекта данные и методы могут обладать различной степенью открытости (или доступности).</a:t>
            </a:r>
          </a:p>
        </p:txBody>
      </p:sp>
    </p:spTree>
    <p:extLst>
      <p:ext uri="{BB962C8B-B14F-4D97-AF65-F5344CB8AC3E}">
        <p14:creationId xmlns:p14="http://schemas.microsoft.com/office/powerpoint/2010/main" val="732953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AE22-D4D0-43BA-9F68-8EEE5AD74104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984" y="171695"/>
            <a:ext cx="11787553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Инкапсуляция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076" y="1751135"/>
            <a:ext cx="11418277" cy="4227634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altLang="ru-RU" sz="2800" b="1" dirty="0"/>
              <a:t>Открытые</a:t>
            </a:r>
            <a:r>
              <a:rPr lang="ru-RU" altLang="ru-RU" sz="2800" dirty="0"/>
              <a:t> члены класса составляют </a:t>
            </a:r>
            <a:r>
              <a:rPr lang="ru-RU" altLang="ru-RU" sz="2800" b="1" dirty="0"/>
              <a:t>внешний интерфейс</a:t>
            </a:r>
            <a:r>
              <a:rPr lang="ru-RU" altLang="ru-RU" sz="2800" dirty="0"/>
              <a:t> объекта. Это то, что доступно другим классам.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2800" dirty="0"/>
              <a:t>Благодаря </a:t>
            </a:r>
            <a:r>
              <a:rPr lang="ru-RU" altLang="ru-RU" sz="2800" b="1" dirty="0"/>
              <a:t>сокрытию реализации</a:t>
            </a:r>
            <a:r>
              <a:rPr lang="ru-RU" altLang="ru-RU" sz="2800" dirty="0"/>
              <a:t> за внешним интерфейсом класса можно менять внутреннюю логику отдельного класса, не меняя код остальных компонентов системы. Это свойство называется </a:t>
            </a:r>
            <a:r>
              <a:rPr lang="ru-RU" altLang="ru-RU" sz="2800" b="1" dirty="0"/>
              <a:t>модульность</a:t>
            </a:r>
            <a:r>
              <a:rPr lang="ru-RU" altLang="ru-RU" sz="2800" dirty="0"/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2800" dirty="0"/>
              <a:t>Преимущества доступа через методы:</a:t>
            </a:r>
          </a:p>
          <a:p>
            <a:pPr marL="266700" lvl="1" indent="0" algn="just">
              <a:lnSpc>
                <a:spcPct val="80000"/>
              </a:lnSpc>
              <a:buNone/>
            </a:pPr>
            <a:r>
              <a:rPr lang="ru-RU" altLang="ru-RU" sz="2400" dirty="0"/>
              <a:t>контроль корректных значений полей;</a:t>
            </a:r>
          </a:p>
          <a:p>
            <a:pPr marL="266700" lvl="1" indent="0" algn="just">
              <a:lnSpc>
                <a:spcPct val="80000"/>
              </a:lnSpc>
              <a:buNone/>
            </a:pPr>
            <a:r>
              <a:rPr lang="ru-RU" altLang="ru-RU" sz="2400" dirty="0"/>
              <a:t>лёгкость изменения способа хранения данных;</a:t>
            </a:r>
          </a:p>
          <a:p>
            <a:pPr marL="266700" lvl="1" indent="0" algn="just">
              <a:lnSpc>
                <a:spcPct val="80000"/>
              </a:lnSpc>
              <a:buNone/>
            </a:pPr>
            <a:r>
              <a:rPr lang="ru-RU" altLang="ru-RU" sz="2400" dirty="0"/>
              <a:t>простота отладки.</a:t>
            </a:r>
          </a:p>
        </p:txBody>
      </p:sp>
    </p:spTree>
    <p:extLst>
      <p:ext uri="{BB962C8B-B14F-4D97-AF65-F5344CB8AC3E}">
        <p14:creationId xmlns:p14="http://schemas.microsoft.com/office/powerpoint/2010/main" val="1174572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/>
        </p:nvSpPr>
        <p:spPr>
          <a:xfrm>
            <a:off x="169984" y="1497258"/>
            <a:ext cx="11533676" cy="40199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2000"/>
            </a:pP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Обычно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приватными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делают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все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свойства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класса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а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публичными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—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его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методы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sz="2000" dirty="0"/>
          </a:p>
          <a:p>
            <a:pPr algn="just">
              <a:buClr>
                <a:schemeClr val="dk1"/>
              </a:buClr>
              <a:buSzPts val="2000"/>
            </a:pP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Класс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скрывающий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информацию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оставляет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открытыми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только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функции-члены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определяющие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операции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с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помощью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которых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внешняя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программа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может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манипулировать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его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объектами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; </a:t>
            </a:r>
            <a:endParaRPr sz="2000" dirty="0"/>
          </a:p>
          <a:p>
            <a:pPr algn="just">
              <a:buClr>
                <a:schemeClr val="dk1"/>
              </a:buClr>
              <a:buSzPts val="2000"/>
            </a:pP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закрытый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член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доступен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только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функциям-членам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друзьям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класса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sz="2000" dirty="0"/>
          </a:p>
          <a:p>
            <a:pPr algn="just">
              <a:buClr>
                <a:schemeClr val="dk1"/>
              </a:buClr>
              <a:buSzPts val="2000"/>
            </a:pPr>
            <a:endParaRPr sz="24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algn="just">
              <a:buClr>
                <a:schemeClr val="dk1"/>
              </a:buClr>
              <a:buSzPts val="2000"/>
            </a:pP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Класс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который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хочет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скрыть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информацию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объявляет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свои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данные-члены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закрытыми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;</a:t>
            </a:r>
            <a:endParaRPr sz="2000" dirty="0"/>
          </a:p>
          <a:p>
            <a:pPr algn="just">
              <a:buClr>
                <a:schemeClr val="dk1"/>
              </a:buClr>
              <a:buSzPts val="2000"/>
            </a:pP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защищенный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член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ведет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себя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как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открытый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по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отношению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к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производному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классу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как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закрытый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по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отношению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к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остальной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части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программы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 </a:t>
            </a:r>
            <a:endParaRPr sz="2000" dirty="0"/>
          </a:p>
          <a:p>
            <a:pPr algn="just"/>
            <a:endParaRPr sz="24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984" y="171695"/>
            <a:ext cx="11787553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Инкапсуляция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63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134816" y="59347"/>
            <a:ext cx="8472487" cy="5572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3200"/>
            </a:pPr>
            <a:r>
              <a:rPr lang="ru-RU" dirty="0">
                <a:sym typeface="Cambria"/>
              </a:rPr>
              <a:t>Инкапсуляция</a:t>
            </a:r>
            <a:endParaRPr dirty="0"/>
          </a:p>
        </p:txBody>
      </p:sp>
      <p:sp>
        <p:nvSpPr>
          <p:cNvPr id="170" name="Google Shape;170;p23"/>
          <p:cNvSpPr txBox="1"/>
          <p:nvPr/>
        </p:nvSpPr>
        <p:spPr>
          <a:xfrm>
            <a:off x="335938" y="692696"/>
            <a:ext cx="5695585" cy="59542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#include &lt;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iostream.h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&gt;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class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MyClass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{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public: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 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MyClass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() { a=10;}    //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конструктор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  void Show() {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&lt;&lt; a; }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rgbClr val="FF0000"/>
              </a:buClr>
              <a:buSzPts val="2000"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private: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rgbClr val="FF0000"/>
              </a:buClr>
              <a:buSzPts val="2000"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 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a;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};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endParaRPr dirty="0">
              <a:solidFill>
                <a:schemeClr val="dk1"/>
              </a:solidFill>
              <a:latin typeface="Consolas" panose="020B0609020204030204" pitchFamily="49" charset="0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main() {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	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MyClass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ob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; 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k;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ob.a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=10;               //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Недопустимо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	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k=ob.a+3;	    //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Недопустимо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rgbClr val="FF0000"/>
              </a:buClr>
              <a:buSzPts val="2000"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&lt;&lt;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ob.a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;	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//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Недопустимо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	return 0;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}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4" name="Google Shape;182;p25"/>
          <p:cNvSpPr txBox="1"/>
          <p:nvPr/>
        </p:nvSpPr>
        <p:spPr>
          <a:xfrm>
            <a:off x="6933832" y="548357"/>
            <a:ext cx="4922960" cy="59161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//MyClass1.cpp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#include &lt;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iostream.h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&gt;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class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MyClass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{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rgbClr val="FF0000"/>
              </a:buClr>
              <a:buSzPts val="2000"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private:</a:t>
            </a:r>
            <a:endParaRPr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buClr>
                <a:srgbClr val="FF0000"/>
              </a:buClr>
              <a:buSzPts val="2000"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 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a;</a:t>
            </a:r>
            <a:endParaRPr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public: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 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MyClass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() { a=10;}    //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конструктор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  void Show() {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&lt;&lt; a; }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rgbClr val="FF0000"/>
              </a:buClr>
              <a:buSzPts val="2000"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 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void get(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x) {a=x; }</a:t>
            </a:r>
            <a:endParaRPr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};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main() {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	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MyClass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ob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; 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k;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	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cin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&gt;&gt; k;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	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ob.get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(k);</a:t>
            </a:r>
            <a:endParaRPr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	ob. Show() 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	return 0;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} 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34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0DA1-D2B0-44D3-A370-C7F69CBFCCC0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569" y="171694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altLang="ru-RU" dirty="0"/>
              <a:t>Наследование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569" y="2143247"/>
            <a:ext cx="11242431" cy="356711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altLang="ru-RU" sz="2800" dirty="0"/>
              <a:t>Наследование (</a:t>
            </a:r>
            <a:r>
              <a:rPr lang="ru-RU" altLang="ru-RU" sz="2800" dirty="0" err="1"/>
              <a:t>inheritance</a:t>
            </a:r>
            <a:r>
              <a:rPr lang="ru-RU" altLang="ru-RU" sz="2800" dirty="0"/>
              <a:t>) — это отношение между классами, при котором класс использует структуру или поведение другого класса (одиночное наследование), или других (множественное наследование) классов.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2800" dirty="0"/>
              <a:t>Наследование вводит иерархию «общее/частное», в которой подкласс наследует от одного или нескольких более общих суперклассов.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2800" dirty="0"/>
              <a:t>Подклассы обычно дополняют или переопределяют унаследованную структуру и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306799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25" y="12713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wxFrame</a:t>
            </a:r>
            <a:r>
              <a:rPr lang="en-US" dirty="0"/>
              <a:t> Class Reference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7" y="1484784"/>
            <a:ext cx="7458833" cy="3344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197" y="1713965"/>
            <a:ext cx="3647331" cy="28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26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/>
        </p:nvSpPr>
        <p:spPr>
          <a:xfrm>
            <a:off x="409575" y="1645261"/>
            <a:ext cx="10826994" cy="351193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2400"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Наследование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позволяет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создавать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производные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классы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классы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наследники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взяв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основу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элементы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базового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класса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класса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родителя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dirty="0"/>
          </a:p>
          <a:p>
            <a:pPr algn="just"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chemeClr val="dk1"/>
              </a:buClr>
              <a:buSzPts val="2400"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Объекты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производного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класса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 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могут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свободно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использовать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всё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создано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отлажено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базовом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классе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этом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можем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в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производный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класс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 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дописать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необходимый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усовершенствования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добавить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новые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элементы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т.д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Базовый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класс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останется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нетронутым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569" y="171694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altLang="ru-RU" dirty="0"/>
              <a:t>Наследование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17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9984" y="0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Наследование</a:t>
            </a:r>
          </a:p>
        </p:txBody>
      </p:sp>
      <p:sp>
        <p:nvSpPr>
          <p:cNvPr id="7" name="Google Shape;216;p30"/>
          <p:cNvSpPr txBox="1"/>
          <p:nvPr/>
        </p:nvSpPr>
        <p:spPr>
          <a:xfrm>
            <a:off x="313960" y="1325563"/>
            <a:ext cx="11573240" cy="311154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class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{   //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базовый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</a:t>
            </a:r>
            <a:endParaRPr dirty="0">
              <a:latin typeface="Consolas" panose="020B0609020204030204" pitchFamily="49" charset="0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protected:          //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спецификатор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доступа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к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элементу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a</a:t>
            </a:r>
            <a:endParaRPr dirty="0">
              <a:latin typeface="Consolas" panose="020B0609020204030204" pitchFamily="49" charset="0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a;</a:t>
            </a:r>
            <a:endParaRPr dirty="0">
              <a:latin typeface="Consolas" panose="020B0609020204030204" pitchFamily="49" charset="0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public:</a:t>
            </a:r>
            <a:endParaRPr dirty="0">
              <a:latin typeface="Consolas" panose="020B0609020204030204" pitchFamily="49" charset="0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()  { a= 0; }</a:t>
            </a:r>
            <a:endParaRPr dirty="0">
              <a:latin typeface="Consolas" panose="020B0609020204030204" pitchFamily="49" charset="0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 void show ()  {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&lt;&lt; a &lt;&lt;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endl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; }</a:t>
            </a:r>
            <a:endParaRPr dirty="0">
              <a:latin typeface="Consolas" panose="020B0609020204030204" pitchFamily="49" charset="0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};</a:t>
            </a:r>
            <a:endParaRPr dirty="0">
              <a:latin typeface="Consolas" panose="020B0609020204030204" pitchFamily="49" charset="0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en-US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class </a:t>
            </a:r>
            <a:r>
              <a:rPr lang="en-US" b="1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: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public</a:t>
            </a:r>
            <a:r>
              <a:rPr lang="en-US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{  //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производный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</a:t>
            </a:r>
            <a:endParaRPr dirty="0">
              <a:latin typeface="Consolas" panose="020B0609020204030204" pitchFamily="49" charset="0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… </a:t>
            </a:r>
            <a:endParaRPr dirty="0">
              <a:latin typeface="Consolas" panose="020B0609020204030204" pitchFamily="49" charset="0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};</a:t>
            </a:r>
            <a:endParaRPr dirty="0">
              <a:latin typeface="Consolas" panose="020B0609020204030204" pitchFamily="49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85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30"/>
          <p:cNvGraphicFramePr/>
          <p:nvPr>
            <p:extLst>
              <p:ext uri="{D42A27DB-BD31-4B8C-83A1-F6EECF244321}">
                <p14:modId xmlns:p14="http://schemas.microsoft.com/office/powerpoint/2010/main" val="2664955635"/>
              </p:ext>
            </p:extLst>
          </p:nvPr>
        </p:nvGraphicFramePr>
        <p:xfrm>
          <a:off x="440348" y="1634270"/>
          <a:ext cx="10761051" cy="35004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87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7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87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54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 dirty="0" err="1">
                          <a:sym typeface="Calibri"/>
                        </a:rPr>
                        <a:t>Способ</a:t>
                      </a:r>
                      <a:r>
                        <a:rPr lang="en-US" sz="1600" u="none" strike="noStrike" cap="none" dirty="0">
                          <a:sym typeface="Calibri"/>
                        </a:rPr>
                        <a:t> </a:t>
                      </a:r>
                      <a:r>
                        <a:rPr lang="en-US" sz="1600" u="none" strike="noStrike" cap="none" dirty="0" err="1">
                          <a:sym typeface="Calibri"/>
                        </a:rPr>
                        <a:t>доступа</a:t>
                      </a:r>
                      <a:endParaRPr dirty="0"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>
                          <a:sym typeface="Calibri"/>
                        </a:rPr>
                        <a:t>Спецификатор в базовом классе</a:t>
                      </a:r>
                      <a:endParaRPr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>
                          <a:sym typeface="Calibri"/>
                        </a:rPr>
                        <a:t>Доступ в производном классе</a:t>
                      </a:r>
                      <a:endParaRPr/>
                    </a:p>
                  </a:txBody>
                  <a:tcPr marL="91450" marR="91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43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bin"/>
                        <a:buNone/>
                      </a:pPr>
                      <a:r>
                        <a:rPr lang="en-US" sz="1600" u="none" strike="noStrike" cap="none" dirty="0">
                          <a:sym typeface="Cabin"/>
                        </a:rPr>
                        <a:t>private</a:t>
                      </a:r>
                      <a:endParaRPr dirty="0"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bin"/>
                        <a:buNone/>
                      </a:pPr>
                      <a:r>
                        <a:rPr lang="en-US" sz="1600" u="none" strike="noStrike" cap="none">
                          <a:sym typeface="Cabin"/>
                        </a:rPr>
                        <a:t>private</a:t>
                      </a:r>
                      <a:br>
                        <a:rPr lang="en-US" sz="1600" u="none" strike="noStrike" cap="none">
                          <a:sym typeface="Cabin"/>
                        </a:rPr>
                      </a:br>
                      <a:r>
                        <a:rPr lang="en-US" sz="1600" u="none" strike="noStrike" cap="none">
                          <a:sym typeface="Cabin"/>
                        </a:rPr>
                        <a:t>protected</a:t>
                      </a:r>
                      <a:br>
                        <a:rPr lang="en-US" sz="1600" u="none" strike="noStrike" cap="none">
                          <a:sym typeface="Cabin"/>
                        </a:rPr>
                      </a:br>
                      <a:r>
                        <a:rPr lang="en-US" sz="1600" u="none" strike="noStrike" cap="none">
                          <a:sym typeface="Cabin"/>
                        </a:rPr>
                        <a:t>public</a:t>
                      </a:r>
                      <a:endParaRPr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 dirty="0" err="1">
                          <a:sym typeface="Calibri"/>
                        </a:rPr>
                        <a:t>нет</a:t>
                      </a:r>
                      <a:r>
                        <a:rPr lang="en-US" sz="1600" u="none" strike="noStrike" cap="none" dirty="0">
                          <a:sym typeface="Calibri"/>
                        </a:rPr>
                        <a:t/>
                      </a:r>
                      <a:br>
                        <a:rPr lang="en-US" sz="1600" u="none" strike="noStrike" cap="none" dirty="0">
                          <a:sym typeface="Calibri"/>
                        </a:rPr>
                      </a:br>
                      <a:r>
                        <a:rPr lang="en-US" sz="1600" u="none" strike="noStrike" cap="none" dirty="0">
                          <a:sym typeface="Cabin"/>
                        </a:rPr>
                        <a:t>private</a:t>
                      </a:r>
                      <a:br>
                        <a:rPr lang="en-US" sz="1600" u="none" strike="noStrike" cap="none" dirty="0">
                          <a:sym typeface="Cabin"/>
                        </a:rPr>
                      </a:br>
                      <a:r>
                        <a:rPr lang="en-US" sz="1600" u="none" strike="noStrike" cap="none" dirty="0" err="1">
                          <a:sym typeface="Cabin"/>
                        </a:rPr>
                        <a:t>private</a:t>
                      </a:r>
                      <a:endParaRPr dirty="0"/>
                    </a:p>
                  </a:txBody>
                  <a:tcPr marL="91450" marR="91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62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bin"/>
                        <a:buNone/>
                      </a:pPr>
                      <a:r>
                        <a:rPr lang="en-US" sz="1600" u="none" strike="noStrike" cap="none" dirty="0">
                          <a:sym typeface="Cabin"/>
                        </a:rPr>
                        <a:t>protected</a:t>
                      </a:r>
                      <a:endParaRPr dirty="0"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bin"/>
                        <a:buNone/>
                      </a:pPr>
                      <a:r>
                        <a:rPr lang="en-US" sz="1600" u="none" strike="noStrike" cap="none">
                          <a:sym typeface="Cabin"/>
                        </a:rPr>
                        <a:t>private</a:t>
                      </a:r>
                      <a:br>
                        <a:rPr lang="en-US" sz="1600" u="none" strike="noStrike" cap="none">
                          <a:sym typeface="Cabin"/>
                        </a:rPr>
                      </a:br>
                      <a:r>
                        <a:rPr lang="en-US" sz="1600" u="none" strike="noStrike" cap="none">
                          <a:sym typeface="Cabin"/>
                        </a:rPr>
                        <a:t>protected</a:t>
                      </a:r>
                      <a:br>
                        <a:rPr lang="en-US" sz="1600" u="none" strike="noStrike" cap="none">
                          <a:sym typeface="Cabin"/>
                        </a:rPr>
                      </a:br>
                      <a:r>
                        <a:rPr lang="en-US" sz="1600" u="none" strike="noStrike" cap="none">
                          <a:sym typeface="Cabin"/>
                        </a:rPr>
                        <a:t>public</a:t>
                      </a:r>
                      <a:endParaRPr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>
                          <a:sym typeface="Calibri"/>
                        </a:rPr>
                        <a:t>нет</a:t>
                      </a:r>
                      <a:br>
                        <a:rPr lang="en-US" sz="1600" u="none" strike="noStrike" cap="none">
                          <a:sym typeface="Calibri"/>
                        </a:rPr>
                      </a:br>
                      <a:r>
                        <a:rPr lang="en-US" sz="1600" u="none" strike="noStrike" cap="none">
                          <a:sym typeface="Cabin"/>
                        </a:rPr>
                        <a:t>protected</a:t>
                      </a:r>
                      <a:br>
                        <a:rPr lang="en-US" sz="1600" u="none" strike="noStrike" cap="none">
                          <a:sym typeface="Cabin"/>
                        </a:rPr>
                      </a:br>
                      <a:r>
                        <a:rPr lang="en-US" sz="1600" u="none" strike="noStrike" cap="none">
                          <a:sym typeface="Cabin"/>
                        </a:rPr>
                        <a:t>protected</a:t>
                      </a:r>
                      <a:endParaRPr/>
                    </a:p>
                  </a:txBody>
                  <a:tcPr marL="91450" marR="91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43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bin"/>
                        <a:buNone/>
                      </a:pPr>
                      <a:r>
                        <a:rPr lang="en-US" sz="1600" u="none" strike="noStrike" cap="none">
                          <a:sym typeface="Cabin"/>
                        </a:rPr>
                        <a:t>public</a:t>
                      </a:r>
                      <a:endParaRPr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bin"/>
                        <a:buNone/>
                      </a:pPr>
                      <a:r>
                        <a:rPr lang="en-US" sz="1600" u="none" strike="noStrike" cap="none">
                          <a:sym typeface="Cabin"/>
                        </a:rPr>
                        <a:t>private</a:t>
                      </a:r>
                      <a:br>
                        <a:rPr lang="en-US" sz="1600" u="none" strike="noStrike" cap="none">
                          <a:sym typeface="Cabin"/>
                        </a:rPr>
                      </a:br>
                      <a:r>
                        <a:rPr lang="en-US" sz="1600" u="none" strike="noStrike" cap="none">
                          <a:sym typeface="Cabin"/>
                        </a:rPr>
                        <a:t>protected</a:t>
                      </a:r>
                      <a:br>
                        <a:rPr lang="en-US" sz="1600" u="none" strike="noStrike" cap="none">
                          <a:sym typeface="Cabin"/>
                        </a:rPr>
                      </a:br>
                      <a:r>
                        <a:rPr lang="en-US" sz="1600" u="none" strike="noStrike" cap="none">
                          <a:sym typeface="Cabin"/>
                        </a:rPr>
                        <a:t>public</a:t>
                      </a:r>
                      <a:endParaRPr/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 dirty="0" err="1">
                          <a:sym typeface="Calibri"/>
                        </a:rPr>
                        <a:t>нет</a:t>
                      </a:r>
                      <a:r>
                        <a:rPr lang="en-US" sz="1600" u="none" strike="noStrike" cap="none" dirty="0">
                          <a:sym typeface="Calibri"/>
                        </a:rPr>
                        <a:t/>
                      </a:r>
                      <a:br>
                        <a:rPr lang="en-US" sz="1600" u="none" strike="noStrike" cap="none" dirty="0">
                          <a:sym typeface="Calibri"/>
                        </a:rPr>
                      </a:br>
                      <a:r>
                        <a:rPr lang="en-US" sz="1600" u="none" strike="noStrike" cap="none" dirty="0">
                          <a:sym typeface="Cabin"/>
                        </a:rPr>
                        <a:t>protected</a:t>
                      </a:r>
                      <a:br>
                        <a:rPr lang="en-US" sz="1600" u="none" strike="noStrike" cap="none" dirty="0">
                          <a:sym typeface="Cabin"/>
                        </a:rPr>
                      </a:br>
                      <a:r>
                        <a:rPr lang="en-US" sz="1600" u="none" strike="noStrike" cap="none" dirty="0">
                          <a:sym typeface="Cabin"/>
                        </a:rPr>
                        <a:t>public</a:t>
                      </a:r>
                      <a:endParaRPr dirty="0"/>
                    </a:p>
                  </a:txBody>
                  <a:tcPr marL="91450" marR="91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7569" y="171694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Наследование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69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/>
        </p:nvSpPr>
        <p:spPr>
          <a:xfrm>
            <a:off x="384298" y="993530"/>
            <a:ext cx="11327056" cy="56324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#include &lt;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iostream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&gt;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using namespace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std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class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{   //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базовый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protected:          //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спецификатор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доступа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к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элементу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a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a;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public: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()  { a= 0; }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x)  { a = x; }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 void show ()  {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&lt;&lt; a &lt;&lt;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endl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; }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};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class </a:t>
            </a:r>
            <a:r>
              <a:rPr lang="en-US" sz="1600" b="1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6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: public </a:t>
            </a:r>
            <a:r>
              <a:rPr lang="en-US" sz="1600" b="1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{  //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производный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public: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() :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()   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//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конструктор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класса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вызывает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конструктор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класса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{ }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b) :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(b)   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//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inputS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передается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в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конструктор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с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параметром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класса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{ }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 void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ValueSqr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() //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возводит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a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 в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квадрат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. 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                               // 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Без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спецификатора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доступа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2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protected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эта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функция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не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могла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бы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изменить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значение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2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a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{  a*= a; }   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};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91282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Наследование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39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/>
        </p:nvSpPr>
        <p:spPr>
          <a:xfrm>
            <a:off x="349128" y="323118"/>
            <a:ext cx="11450149" cy="45243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#include &lt;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iostream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&gt;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using namespace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std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class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{   //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базовый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protected:          //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спецификатор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доступа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к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элементу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a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a;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public: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()  { a= 0; }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x)  { a = x; }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 void show ()  {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&lt;&lt; a &lt;&lt;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endl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; }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};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class </a:t>
            </a:r>
            <a:r>
              <a:rPr lang="en-US" sz="1600" b="1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6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: public </a:t>
            </a:r>
            <a:r>
              <a:rPr lang="en-US" sz="1600" b="1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{  //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производный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public: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() :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()  { } 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//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конструктор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класса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вызывает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конструктор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класса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b) :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(b) { } 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//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inputS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передается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в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конструктор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с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параметром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класса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    …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};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349128" y="5094898"/>
            <a:ext cx="11309472" cy="132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SzPts val="1800"/>
            </a:pP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Конструкторы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наследуются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поэтому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производный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класс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должен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иметь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собственные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конструкторы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algn="just">
              <a:buClr>
                <a:srgbClr val="FF0000"/>
              </a:buClr>
              <a:buSzPts val="1800"/>
            </a:pP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Производный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класс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может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обратиться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конструктору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параметрами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конструкторы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производном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классе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определены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создании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объекта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сработает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конструктор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без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аргументов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базового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класса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А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нам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надо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сразу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создании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объекта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производного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класса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внести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данные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то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него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необходимо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определить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свои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конструкторы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82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/>
        </p:nvSpPr>
        <p:spPr>
          <a:xfrm>
            <a:off x="296374" y="183541"/>
            <a:ext cx="11485318" cy="63227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#include &lt;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iostream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&gt;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using namespace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std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;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class </a:t>
            </a:r>
            <a:r>
              <a:rPr lang="en-US" sz="1400" b="1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4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{   //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базовый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protected:          //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спецификатор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доступа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к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элементу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a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a;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public: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()  { a= 0; }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x)  { a = x; }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 void show ()  {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&lt;&lt; a &lt;&lt;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endl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; }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};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class </a:t>
            </a:r>
            <a:r>
              <a:rPr lang="en-US" sz="1400" b="1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4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: public </a:t>
            </a:r>
            <a:r>
              <a:rPr lang="en-US" sz="1400" b="1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4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{  //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производный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public: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() :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()    { }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 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b) :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(b)  { }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 void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ValueSqr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()  {  a*= a; }   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};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void main() {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Object1(3);     //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объект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базового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класса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&lt;&lt; “Object1 = "; 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 Object1.show (); 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Object2(4);    //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объект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производного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класса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&lt;&lt; "value Object2 = ";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Object2.show ();  //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вызов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метода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базового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класса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Object2.ValueSqr();        //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возводим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a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в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квадрат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&lt;&lt; "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квадрат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value Object2 = ";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  Object2.show ();  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//Object1.ValueSqr();      //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базовый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не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имеет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доступа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к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методам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производного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класса</a:t>
            </a:r>
            <a:endParaRPr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 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&lt;&lt; </a:t>
            </a:r>
            <a:r>
              <a:rPr lang="en-US" sz="14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endl</a:t>
            </a:r>
            <a:r>
              <a:rPr lang="en-US" sz="14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;   }</a:t>
            </a:r>
            <a:endParaRPr sz="1400" dirty="0">
              <a:latin typeface="Consolas" panose="020B0609020204030204" pitchFamily="49" charset="0"/>
            </a:endParaRPr>
          </a:p>
          <a:p>
            <a:endParaRPr sz="1400" dirty="0">
              <a:solidFill>
                <a:schemeClr val="dk1"/>
              </a:solidFill>
              <a:latin typeface="Consolas" panose="020B0609020204030204" pitchFamily="49" charset="0"/>
              <a:ea typeface="Arial"/>
              <a:cs typeface="Arial"/>
              <a:sym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77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41D-EDED-494C-91C1-B2C597E38286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569" y="171694"/>
            <a:ext cx="10515600" cy="1325563"/>
          </a:xfrm>
        </p:spPr>
        <p:txBody>
          <a:bodyPr/>
          <a:lstStyle/>
          <a:p>
            <a:r>
              <a:rPr lang="ru-RU" altLang="ru-RU" dirty="0"/>
              <a:t>Полиморфизм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93" y="1497256"/>
            <a:ext cx="5597769" cy="4622189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ru-RU" sz="2400" dirty="0"/>
              <a:t>Полиморфизм (</a:t>
            </a:r>
            <a:r>
              <a:rPr lang="ru-RU" altLang="ru-RU" sz="2400" dirty="0" err="1"/>
              <a:t>polymorphism</a:t>
            </a:r>
            <a:r>
              <a:rPr lang="ru-RU" altLang="ru-RU" sz="2400" dirty="0"/>
              <a:t>) — положение теории типов, согласно которому имена (например, переменных) могут обозначать объекты разных (но имеющих общего родителя) классов. Следовательно, любой объект, обозначаемый полиморфным именем, может по-своему реагировать на некий общий набор операций.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2400" b="1" dirty="0"/>
              <a:t>Перегрузка методов</a:t>
            </a:r>
            <a:r>
              <a:rPr lang="ru-RU" altLang="ru-RU" sz="2400" dirty="0"/>
              <a:t> — возможность создания нескольких методов с одним и тем же именем, но разным количеством или различными типами передаваемых параметров.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948" t="38718" r="12628" b="17180"/>
          <a:stretch/>
        </p:blipFill>
        <p:spPr>
          <a:xfrm>
            <a:off x="6418386" y="1497256"/>
            <a:ext cx="5668292" cy="251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05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/>
        </p:nvSpPr>
        <p:spPr>
          <a:xfrm>
            <a:off x="389792" y="1497257"/>
            <a:ext cx="11374315" cy="23035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изменения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метода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необходимо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перегрузить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потомке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т.е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объявить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потомке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одноименный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реализовать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нем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нужные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действия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algn="just">
              <a:buClr>
                <a:schemeClr val="dk1"/>
              </a:buClr>
              <a:buSzPts val="2000"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результате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объекте-родителе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объекте-потомке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будут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действовать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два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одноименных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метода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имеющие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разную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кодовую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реализацию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и,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следовательно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придающие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объектам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разное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поведение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569" y="171694"/>
            <a:ext cx="10515600" cy="1325563"/>
          </a:xfrm>
        </p:spPr>
        <p:txBody>
          <a:bodyPr/>
          <a:lstStyle/>
          <a:p>
            <a:r>
              <a:rPr lang="ru-RU" altLang="ru-RU" dirty="0"/>
              <a:t>Полиморфизм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3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/>
        </p:nvSpPr>
        <p:spPr>
          <a:xfrm>
            <a:off x="0" y="222006"/>
            <a:ext cx="11676185" cy="79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4400" dirty="0" err="1">
                <a:latin typeface="+mj-lt"/>
                <a:ea typeface="+mj-ea"/>
                <a:cs typeface="+mj-cs"/>
                <a:sym typeface="Arial"/>
              </a:rPr>
              <a:t>Перегруженные</a:t>
            </a:r>
            <a:r>
              <a:rPr lang="en-US" sz="44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  <a:sym typeface="Arial"/>
              </a:rPr>
              <a:t>методы</a:t>
            </a:r>
            <a:r>
              <a:rPr lang="en-US" sz="44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  <a:sym typeface="Arial"/>
              </a:rPr>
              <a:t>класса</a:t>
            </a:r>
            <a:r>
              <a:rPr lang="en-US" sz="44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  <a:sym typeface="Arial"/>
              </a:rPr>
              <a:t>потомка</a:t>
            </a:r>
            <a:endParaRPr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69" name="Google Shape;269;p37"/>
          <p:cNvSpPr txBox="1"/>
          <p:nvPr/>
        </p:nvSpPr>
        <p:spPr>
          <a:xfrm>
            <a:off x="523876" y="1104535"/>
            <a:ext cx="6650647" cy="54545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#include &lt;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iostream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&gt;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using namespace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std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class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{   //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базовый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protected:          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a;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public: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()  { a= 0; }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x)  { a = x; }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virtual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void show ()  {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&lt;&lt; a &lt;&lt;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endl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; }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};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endParaRPr sz="1600" b="1" dirty="0">
              <a:solidFill>
                <a:schemeClr val="dk1"/>
              </a:solidFill>
              <a:latin typeface="Consolas" panose="020B0609020204030204" pitchFamily="49" charset="0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800"/>
            </a:pPr>
            <a:endParaRPr sz="1600" b="1" dirty="0">
              <a:solidFill>
                <a:schemeClr val="dk1"/>
              </a:solidFill>
              <a:latin typeface="Consolas" panose="020B0609020204030204" pitchFamily="49" charset="0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class </a:t>
            </a:r>
            <a:r>
              <a:rPr lang="en-US" sz="1600" b="1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6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: public </a:t>
            </a:r>
            <a:r>
              <a:rPr lang="en-US" sz="1600" b="1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b="1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{  //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производный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public: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() :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()  { } 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(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int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b) :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(b)  { }  </a:t>
            </a:r>
            <a:r>
              <a:rPr lang="en-US" sz="105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virtual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void show ()  {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&lt;&lt; “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Функция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производного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класса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”&lt;&lt; a &lt;&lt; 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endl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; }};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7717082" y="1315550"/>
            <a:ext cx="4143375" cy="2586037"/>
          </a:xfrm>
          <a:prstGeom prst="round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void main() {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FirstClass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Object1(3);     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&lt;&lt; “Object1 = "; 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 Object1.show (); 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SecondClass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Object2(4);   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</a:t>
            </a:r>
            <a:r>
              <a:rPr lang="en-US" sz="1600" dirty="0" err="1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cout</a:t>
            </a: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&lt;&lt; "value Object2 = ";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    Object2.show ();  // 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вызов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метода</a:t>
            </a:r>
            <a:r>
              <a:rPr lang="ru-RU" sz="1600" dirty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производного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класса</a:t>
            </a:r>
            <a:endParaRPr sz="16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Consolas" panose="020B0609020204030204" pitchFamily="49" charset="0"/>
                <a:ea typeface="Arial"/>
                <a:cs typeface="Arial"/>
                <a:sym typeface="Arial"/>
              </a:rPr>
              <a:t>}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48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198639" y="1130007"/>
            <a:ext cx="11758899" cy="1975009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+mn-lt"/>
              </a:rPr>
              <a:t>Для инициализации объектов класса в его определение можно явно включить специальную компонентную функцию, называемую </a:t>
            </a:r>
            <a:r>
              <a:rPr lang="ru-RU" altLang="ru-RU" sz="2000" b="1" dirty="0">
                <a:latin typeface="+mn-lt"/>
              </a:rPr>
              <a:t>конструктором</a:t>
            </a:r>
            <a:r>
              <a:rPr lang="ru-RU" altLang="ru-RU" sz="2000" dirty="0">
                <a:latin typeface="+mn-lt"/>
              </a:rPr>
              <a:t>. </a:t>
            </a:r>
          </a:p>
          <a:p>
            <a:pPr algn="just" eaLnBrk="1" hangingPunct="1"/>
            <a:endParaRPr lang="ru-RU" altLang="ru-RU" sz="2200" dirty="0">
              <a:latin typeface="+mn-lt"/>
            </a:endParaRPr>
          </a:p>
          <a:p>
            <a:pPr algn="just" eaLnBrk="1" hangingPunct="1"/>
            <a:r>
              <a:rPr lang="ru-RU" altLang="ru-RU" sz="2400" dirty="0" err="1">
                <a:latin typeface="+mn-lt"/>
              </a:rPr>
              <a:t>имя_класса</a:t>
            </a:r>
            <a:r>
              <a:rPr lang="ru-RU" altLang="ru-RU" sz="2400" dirty="0">
                <a:latin typeface="+mn-lt"/>
              </a:rPr>
              <a:t>(</a:t>
            </a:r>
            <a:r>
              <a:rPr lang="ru-RU" altLang="ru-RU" sz="2400" dirty="0" err="1">
                <a:latin typeface="+mn-lt"/>
              </a:rPr>
              <a:t>список_форм_параметров</a:t>
            </a:r>
            <a:r>
              <a:rPr lang="ru-RU" altLang="ru-RU" sz="2400" dirty="0">
                <a:latin typeface="+mn-lt"/>
              </a:rPr>
              <a:t>)</a:t>
            </a:r>
          </a:p>
          <a:p>
            <a:pPr algn="just" eaLnBrk="1" hangingPunct="1"/>
            <a:r>
              <a:rPr lang="ru-RU" altLang="ru-RU" sz="2400" dirty="0">
                <a:latin typeface="+mn-lt"/>
              </a:rPr>
              <a:t>{</a:t>
            </a:r>
            <a:r>
              <a:rPr lang="ru-RU" altLang="ru-RU" sz="2400" dirty="0" err="1">
                <a:latin typeface="+mn-lt"/>
              </a:rPr>
              <a:t>операторы_тела_конструктора</a:t>
            </a:r>
            <a:r>
              <a:rPr lang="ru-RU" altLang="ru-RU" sz="2400" dirty="0">
                <a:latin typeface="+mn-lt"/>
              </a:rPr>
              <a:t>}</a:t>
            </a:r>
            <a:endParaRPr lang="ru-RU" altLang="ru-RU" sz="2200" b="1" dirty="0"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0184" y="116159"/>
            <a:ext cx="11311467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Конструктор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60184" y="3287028"/>
            <a:ext cx="11635807" cy="2962513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+mn-lt"/>
              </a:rPr>
              <a:t>Имя этой конструктора должно совпадать с именем класса. </a:t>
            </a:r>
          </a:p>
          <a:p>
            <a:pPr algn="just" eaLnBrk="1" hangingPunct="1"/>
            <a:r>
              <a:rPr lang="ru-RU" altLang="ru-RU" sz="2400" dirty="0">
                <a:latin typeface="+mn-lt"/>
              </a:rPr>
              <a:t>Конструктор автоматически вызывается при определении или размещении в памяти с помощью оператора </a:t>
            </a:r>
            <a:r>
              <a:rPr lang="ru-RU" altLang="ru-RU" sz="2400" b="1" dirty="0" err="1">
                <a:latin typeface="+mn-lt"/>
              </a:rPr>
              <a:t>new</a:t>
            </a:r>
            <a:r>
              <a:rPr lang="ru-RU" altLang="ru-RU" sz="2400" dirty="0">
                <a:latin typeface="+mn-lt"/>
              </a:rPr>
              <a:t> каждого объекта класса.</a:t>
            </a:r>
            <a:endParaRPr lang="ru-RU" altLang="ru-RU" sz="2400" b="1" u="sng" dirty="0">
              <a:latin typeface="+mn-lt"/>
            </a:endParaRPr>
          </a:p>
          <a:p>
            <a:pPr algn="just" eaLnBrk="1" hangingPunct="1"/>
            <a:r>
              <a:rPr lang="ru-RU" altLang="ru-RU" sz="2400" b="1" u="sng" dirty="0">
                <a:latin typeface="+mn-lt"/>
              </a:rPr>
              <a:t>Пример</a:t>
            </a:r>
          </a:p>
          <a:p>
            <a:pPr algn="just" eaLnBrk="1" hangingPunct="1"/>
            <a:r>
              <a:rPr lang="ru-RU" altLang="ru-RU" sz="2400" dirty="0">
                <a:latin typeface="Consolas" panose="020B0609020204030204" pitchFamily="49" charset="0"/>
              </a:rPr>
              <a:t>с</a:t>
            </a:r>
            <a:r>
              <a:rPr lang="en-US" altLang="ru-RU" sz="2400" dirty="0" err="1">
                <a:latin typeface="Consolas" panose="020B0609020204030204" pitchFamily="49" charset="0"/>
              </a:rPr>
              <a:t>omplex</a:t>
            </a:r>
            <a:r>
              <a:rPr lang="en-US" altLang="ru-RU" sz="2400" dirty="0">
                <a:latin typeface="Consolas" panose="020B0609020204030204" pitchFamily="49" charset="0"/>
              </a:rPr>
              <a:t>(double re1 = 0.0,double im1 = 0.0)</a:t>
            </a:r>
            <a:endParaRPr lang="ru-RU" altLang="ru-RU" sz="2400" dirty="0">
              <a:latin typeface="Consolas" panose="020B0609020204030204" pitchFamily="49" charset="0"/>
            </a:endParaRPr>
          </a:p>
          <a:p>
            <a:pPr algn="just" eaLnBrk="1" hangingPunct="1"/>
            <a:r>
              <a:rPr lang="en-US" altLang="ru-RU" sz="2400" dirty="0">
                <a:latin typeface="Consolas" panose="020B0609020204030204" pitchFamily="49" charset="0"/>
              </a:rPr>
              <a:t>{</a:t>
            </a:r>
            <a:r>
              <a:rPr lang="ru-RU" altLang="ru-RU" sz="2400" dirty="0">
                <a:latin typeface="Consolas" panose="020B0609020204030204" pitchFamily="49" charset="0"/>
              </a:rPr>
              <a:t> </a:t>
            </a:r>
            <a:r>
              <a:rPr lang="en-US" altLang="ru-RU" sz="2400" dirty="0">
                <a:latin typeface="Consolas" panose="020B0609020204030204" pitchFamily="49" charset="0"/>
              </a:rPr>
              <a:t>re = re1; </a:t>
            </a:r>
            <a:r>
              <a:rPr lang="en-US" altLang="ru-RU" sz="2400" dirty="0" err="1">
                <a:latin typeface="Consolas" panose="020B0609020204030204" pitchFamily="49" charset="0"/>
              </a:rPr>
              <a:t>im</a:t>
            </a:r>
            <a:r>
              <a:rPr lang="en-US" altLang="ru-RU" sz="2400" dirty="0">
                <a:latin typeface="Consolas" panose="020B0609020204030204" pitchFamily="49" charset="0"/>
              </a:rPr>
              <a:t> = im1;}</a:t>
            </a:r>
            <a:endParaRPr lang="ru-RU" altLang="ru-RU" sz="2400" dirty="0">
              <a:latin typeface="Consolas" panose="020B0609020204030204" pitchFamily="49" charset="0"/>
            </a:endParaRPr>
          </a:p>
          <a:p>
            <a:pPr algn="just" eaLnBrk="1" hangingPunct="1"/>
            <a:r>
              <a:rPr lang="en-US" altLang="ru-RU" sz="2400" dirty="0">
                <a:latin typeface="+mn-lt"/>
              </a:rPr>
              <a:t> </a:t>
            </a:r>
            <a:endParaRPr lang="ru-RU" altLang="ru-RU" sz="2400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9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04" y="8456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Указатели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604" y="1499121"/>
            <a:ext cx="11344231" cy="4679250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Указатели представляют собой объекты, значением которых служат адреса других объектов (переменных, констант, указателей) или функций. Как и ссылки, указатели применяются для косвенного доступа к объекту. Однако в отличие от ссылок указатели обладают большими возможностями.</a:t>
            </a:r>
          </a:p>
          <a:p>
            <a:pPr marL="0" indent="0" algn="just">
              <a:buNone/>
            </a:pPr>
            <a:r>
              <a:rPr lang="ru-RU" dirty="0"/>
              <a:t>Для определения указателя надо указать тип объекта, на который указывает указатель, и символ звездочки *. Например, определим указатель на объект типа </a:t>
            </a:r>
            <a:r>
              <a:rPr lang="ru-RU" dirty="0" err="1"/>
              <a:t>int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*p;</a:t>
            </a:r>
            <a:endParaRPr lang="ru-RU" sz="2400" dirty="0">
              <a:latin typeface="Consolas" panose="020B0609020204030204" pitchFamily="49" charset="0"/>
            </a:endParaRPr>
          </a:p>
          <a:p>
            <a:pPr marL="0" indent="0" algn="just">
              <a:buNone/>
            </a:pPr>
            <a:r>
              <a:rPr lang="ru-RU" dirty="0"/>
              <a:t>Пока указатель не ссылается ни на какой объект. При этом в отличие от ссылки указатель необязательно инициализировать каким-либо значением. Теперь присвоим указателю адрес переменной:</a:t>
            </a:r>
          </a:p>
          <a:p>
            <a:pPr marL="0" indent="0" algn="just" fontAlgn="base">
              <a:buNone/>
            </a:pPr>
            <a:r>
              <a:rPr lang="en-US" sz="2400" dirty="0">
                <a:latin typeface="Consolas" panose="020B0609020204030204" pitchFamily="49" charset="0"/>
              </a:rPr>
              <a:t>i</a:t>
            </a:r>
            <a:r>
              <a:rPr lang="ru-RU" sz="2400" dirty="0" err="1">
                <a:latin typeface="Consolas" panose="020B0609020204030204" pitchFamily="49" charset="0"/>
              </a:rPr>
              <a:t>nt</a:t>
            </a:r>
            <a:r>
              <a:rPr lang="ru-RU" sz="2400" dirty="0">
                <a:latin typeface="Consolas" panose="020B0609020204030204" pitchFamily="49" charset="0"/>
              </a:rPr>
              <a:t> x = 10;     // определяем переменную</a:t>
            </a:r>
          </a:p>
          <a:p>
            <a:pPr marL="0" indent="0" algn="just" fontAlgn="base">
              <a:buNone/>
            </a:pPr>
            <a:r>
              <a:rPr lang="ru-RU" sz="2400" dirty="0" err="1">
                <a:latin typeface="Consolas" panose="020B0609020204030204" pitchFamily="49" charset="0"/>
              </a:rPr>
              <a:t>int</a:t>
            </a:r>
            <a:r>
              <a:rPr lang="ru-RU" sz="2400" dirty="0">
                <a:latin typeface="Consolas" panose="020B0609020204030204" pitchFamily="49" charset="0"/>
              </a:rPr>
              <a:t> *p;         // определяем указатель</a:t>
            </a:r>
          </a:p>
          <a:p>
            <a:pPr marL="0" indent="0" algn="just" fontAlgn="base">
              <a:buNone/>
            </a:pPr>
            <a:r>
              <a:rPr lang="ru-RU" sz="2400" dirty="0">
                <a:latin typeface="Consolas" panose="020B0609020204030204" pitchFamily="49" charset="0"/>
              </a:rPr>
              <a:t>p = &amp;x;         // указатель получает адрес переменной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16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475984" y="1463921"/>
            <a:ext cx="11311467" cy="4597003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+mn-lt"/>
              </a:rPr>
              <a:t>Конструктор  выделяет память для объекта и инициализирует данные </a:t>
            </a:r>
            <a:r>
              <a:rPr lang="ru-RU" altLang="ru-RU" sz="2400" dirty="0">
                <a:latin typeface="+mn-lt"/>
                <a:sym typeface="Symbol" panose="05050102010706020507" pitchFamily="18" charset="2"/>
              </a:rPr>
              <a:t></a:t>
            </a:r>
            <a:r>
              <a:rPr lang="ru-RU" altLang="ru-RU" sz="2400" dirty="0">
                <a:latin typeface="+mn-lt"/>
              </a:rPr>
              <a:t> члены класса.</a:t>
            </a:r>
          </a:p>
          <a:p>
            <a:pPr algn="just" eaLnBrk="1" hangingPunct="1"/>
            <a:endParaRPr lang="ru-RU" altLang="ru-RU" sz="2400" dirty="0">
              <a:latin typeface="+mn-lt"/>
            </a:endParaRPr>
          </a:p>
          <a:p>
            <a:pPr algn="just" eaLnBrk="1" hangingPunct="1"/>
            <a:r>
              <a:rPr lang="ru-RU" altLang="ru-RU" sz="2400" dirty="0">
                <a:latin typeface="+mn-lt"/>
              </a:rPr>
              <a:t>Конструктор имеет ряд особенностей</a:t>
            </a:r>
            <a:r>
              <a:rPr lang="en-US" altLang="ru-RU" sz="2400" dirty="0">
                <a:latin typeface="+mn-lt"/>
              </a:rPr>
              <a:t>:</a:t>
            </a:r>
            <a:endParaRPr lang="ru-RU" altLang="ru-RU" sz="2400" dirty="0">
              <a:latin typeface="+mn-lt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ru-RU" sz="2400" dirty="0">
                <a:latin typeface="+mn-lt"/>
              </a:rPr>
              <a:t> </a:t>
            </a:r>
            <a:r>
              <a:rPr lang="ru-RU" altLang="ru-RU" sz="2400" dirty="0">
                <a:latin typeface="+mn-lt"/>
              </a:rPr>
              <a:t> Для конструктора не определяется тип возвращаемого значения.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+mn-lt"/>
              </a:rPr>
              <a:t>  Даже тип </a:t>
            </a:r>
            <a:r>
              <a:rPr lang="en-US" altLang="ru-RU" sz="2400" dirty="0">
                <a:latin typeface="+mn-lt"/>
              </a:rPr>
              <a:t>void </a:t>
            </a:r>
            <a:r>
              <a:rPr lang="ru-RU" altLang="ru-RU" sz="2400" dirty="0">
                <a:latin typeface="+mn-lt"/>
              </a:rPr>
              <a:t>не допустим.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+mn-lt"/>
              </a:rPr>
              <a:t>  Указатель на конструктор не может быть определен, и соответственно нельзя получить адрес конструктора.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+mn-lt"/>
              </a:rPr>
              <a:t>  Конструкторы не наследуются.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+mn-lt"/>
              </a:rPr>
              <a:t>  Конструкторы не могут быть описаны с ключевыми словами </a:t>
            </a:r>
            <a:r>
              <a:rPr lang="en-US" altLang="ru-RU" sz="2400" dirty="0">
                <a:latin typeface="+mn-lt"/>
              </a:rPr>
              <a:t>virtual</a:t>
            </a:r>
            <a:r>
              <a:rPr lang="ru-RU" altLang="ru-RU" sz="2400" dirty="0">
                <a:latin typeface="+mn-lt"/>
              </a:rPr>
              <a:t>, </a:t>
            </a:r>
            <a:r>
              <a:rPr lang="en-US" altLang="ru-RU" sz="2400" dirty="0">
                <a:latin typeface="+mn-lt"/>
              </a:rPr>
              <a:t>static</a:t>
            </a:r>
            <a:r>
              <a:rPr lang="ru-RU" altLang="ru-RU" sz="2400" dirty="0">
                <a:latin typeface="+mn-lt"/>
              </a:rPr>
              <a:t>, </a:t>
            </a:r>
            <a:r>
              <a:rPr lang="en-US" altLang="ru-RU" sz="2400" dirty="0" err="1">
                <a:latin typeface="+mn-lt"/>
              </a:rPr>
              <a:t>const</a:t>
            </a:r>
            <a:r>
              <a:rPr lang="ru-RU" altLang="ru-RU" sz="2400" dirty="0">
                <a:latin typeface="+mn-lt"/>
              </a:rPr>
              <a:t>, </a:t>
            </a:r>
            <a:r>
              <a:rPr lang="en-US" altLang="ru-RU" sz="2400" dirty="0" err="1">
                <a:latin typeface="+mn-lt"/>
              </a:rPr>
              <a:t>mutuable</a:t>
            </a:r>
            <a:r>
              <a:rPr lang="ru-RU" altLang="ru-RU" sz="2400" dirty="0">
                <a:latin typeface="+mn-lt"/>
              </a:rPr>
              <a:t>, </a:t>
            </a:r>
            <a:r>
              <a:rPr lang="en-US" altLang="ru-RU" sz="2400" dirty="0" err="1">
                <a:latin typeface="+mn-lt"/>
              </a:rPr>
              <a:t>valatile</a:t>
            </a:r>
            <a:r>
              <a:rPr lang="ru-RU" altLang="ru-RU" sz="2400" dirty="0">
                <a:latin typeface="+mn-lt"/>
              </a:rPr>
              <a:t>.</a:t>
            </a:r>
            <a:endParaRPr lang="ru-RU" altLang="ru-RU" sz="2200" b="1" dirty="0"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5360" y="269276"/>
            <a:ext cx="1131146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Конструктор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073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492369" y="1428751"/>
            <a:ext cx="11377246" cy="3371136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+mn-lt"/>
              </a:rPr>
              <a:t>Конструктор всегда существует для любого класса, причем, если он не определен явно, он создается автоматически. </a:t>
            </a:r>
          </a:p>
          <a:p>
            <a:pPr eaLnBrk="1" hangingPunct="1"/>
            <a:endParaRPr lang="ru-RU" altLang="ru-RU" sz="2400" dirty="0">
              <a:latin typeface="+mn-lt"/>
            </a:endParaRPr>
          </a:p>
          <a:p>
            <a:pPr eaLnBrk="1" hangingPunct="1"/>
            <a:r>
              <a:rPr lang="ru-RU" altLang="ru-RU" sz="2400" dirty="0">
                <a:latin typeface="+mn-lt"/>
              </a:rPr>
              <a:t>По умолчанию создается конструктор без параметров и конструктор копирования. </a:t>
            </a:r>
          </a:p>
          <a:p>
            <a:pPr eaLnBrk="1" hangingPunct="1"/>
            <a:endParaRPr lang="ru-RU" altLang="ru-RU" sz="2400" dirty="0">
              <a:latin typeface="+mn-lt"/>
            </a:endParaRPr>
          </a:p>
          <a:p>
            <a:pPr eaLnBrk="1" hangingPunct="1"/>
            <a:r>
              <a:rPr lang="ru-RU" altLang="ru-RU" sz="2400" dirty="0">
                <a:latin typeface="+mn-lt"/>
              </a:rPr>
              <a:t>Если конструктор описан явно, то конструктор по умолчанию не создается. </a:t>
            </a:r>
          </a:p>
          <a:p>
            <a:pPr eaLnBrk="1" hangingPunct="1"/>
            <a:endParaRPr lang="ru-RU" altLang="ru-RU" sz="2400" dirty="0">
              <a:latin typeface="+mn-lt"/>
            </a:endParaRPr>
          </a:p>
          <a:p>
            <a:pPr eaLnBrk="1" hangingPunct="1"/>
            <a:r>
              <a:rPr lang="ru-RU" altLang="ru-RU" sz="2400" dirty="0">
                <a:latin typeface="+mn-lt"/>
              </a:rPr>
              <a:t>По умолчанию конструкторы создаются общедоступными (</a:t>
            </a:r>
            <a:r>
              <a:rPr lang="ru-RU" altLang="ru-RU" sz="2400" dirty="0" err="1">
                <a:latin typeface="+mn-lt"/>
              </a:rPr>
              <a:t>public</a:t>
            </a:r>
            <a:r>
              <a:rPr lang="ru-RU" altLang="ru-RU" sz="2400" dirty="0">
                <a:latin typeface="+mn-lt"/>
              </a:rPr>
              <a:t>).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5985" y="264420"/>
            <a:ext cx="1131146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Конструктор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435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131003" y="957943"/>
            <a:ext cx="5069683" cy="5468183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Consolas" panose="020B0609020204030204" pitchFamily="49" charset="0"/>
              </a:rPr>
              <a:t>//MyClass1.cpp</a:t>
            </a:r>
            <a:endParaRPr lang="ru-RU" altLang="ru-RU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dirty="0">
                <a:latin typeface="Consolas" panose="020B0609020204030204" pitchFamily="49" charset="0"/>
              </a:rPr>
              <a:t>#include &lt;</a:t>
            </a:r>
            <a:r>
              <a:rPr lang="en-US" altLang="ru-RU" dirty="0" err="1">
                <a:latin typeface="Consolas" panose="020B0609020204030204" pitchFamily="49" charset="0"/>
              </a:rPr>
              <a:t>iostream.h</a:t>
            </a:r>
            <a:r>
              <a:rPr lang="en-US" altLang="ru-RU" dirty="0">
                <a:latin typeface="Consolas" panose="020B0609020204030204" pitchFamily="49" charset="0"/>
              </a:rPr>
              <a:t>&gt;</a:t>
            </a:r>
            <a:endParaRPr lang="ru-RU" altLang="ru-RU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dirty="0">
                <a:latin typeface="Consolas" panose="020B0609020204030204" pitchFamily="49" charset="0"/>
              </a:rPr>
              <a:t> </a:t>
            </a:r>
            <a:endParaRPr lang="ru-RU" altLang="ru-RU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sz="1200" dirty="0">
                <a:latin typeface="Consolas" panose="020B0609020204030204" pitchFamily="49" charset="0"/>
              </a:rPr>
              <a:t>class </a:t>
            </a:r>
            <a:r>
              <a:rPr lang="en-US" altLang="ru-RU" sz="1200" dirty="0" err="1">
                <a:latin typeface="Consolas" panose="020B0609020204030204" pitchFamily="49" charset="0"/>
              </a:rPr>
              <a:t>MyClass</a:t>
            </a:r>
            <a:r>
              <a:rPr lang="en-US" altLang="ru-RU" sz="1200" dirty="0">
                <a:latin typeface="Consolas" panose="020B0609020204030204" pitchFamily="49" charset="0"/>
              </a:rPr>
              <a:t> {</a:t>
            </a:r>
            <a:endParaRPr lang="ru-RU" altLang="ru-RU" sz="1200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sz="1200" dirty="0" err="1">
                <a:latin typeface="Consolas" panose="020B0609020204030204" pitchFamily="49" charset="0"/>
              </a:rPr>
              <a:t>int</a:t>
            </a:r>
            <a:r>
              <a:rPr lang="en-US" altLang="ru-RU" sz="1200" dirty="0">
                <a:latin typeface="Consolas" panose="020B0609020204030204" pitchFamily="49" charset="0"/>
              </a:rPr>
              <a:t> a;</a:t>
            </a:r>
            <a:endParaRPr lang="ru-RU" altLang="ru-RU" sz="1200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sz="1200" dirty="0">
                <a:latin typeface="Consolas" panose="020B0609020204030204" pitchFamily="49" charset="0"/>
              </a:rPr>
              <a:t>public:</a:t>
            </a:r>
            <a:endParaRPr lang="ru-RU" altLang="ru-RU" sz="1200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sz="1200" dirty="0" err="1">
                <a:latin typeface="Consolas" panose="020B0609020204030204" pitchFamily="49" charset="0"/>
              </a:rPr>
              <a:t>MyClass</a:t>
            </a:r>
            <a:r>
              <a:rPr lang="en-US" altLang="ru-RU" sz="1200" dirty="0">
                <a:latin typeface="Consolas" panose="020B0609020204030204" pitchFamily="49" charset="0"/>
              </a:rPr>
              <a:t>();    //</a:t>
            </a:r>
            <a:r>
              <a:rPr lang="ru-RU" altLang="ru-RU" sz="1200" dirty="0">
                <a:latin typeface="Consolas" panose="020B0609020204030204" pitchFamily="49" charset="0"/>
              </a:rPr>
              <a:t>конструктор</a:t>
            </a:r>
          </a:p>
          <a:p>
            <a:pPr eaLnBrk="1" hangingPunct="1"/>
            <a:r>
              <a:rPr lang="en-US" altLang="ru-RU" sz="1200" dirty="0">
                <a:latin typeface="Consolas" panose="020B0609020204030204" pitchFamily="49" charset="0"/>
              </a:rPr>
              <a:t>~</a:t>
            </a:r>
            <a:r>
              <a:rPr lang="en-US" altLang="ru-RU" sz="1200" dirty="0" err="1">
                <a:latin typeface="Consolas" panose="020B0609020204030204" pitchFamily="49" charset="0"/>
              </a:rPr>
              <a:t>MyClass</a:t>
            </a:r>
            <a:r>
              <a:rPr lang="en-US" altLang="ru-RU" sz="1200" dirty="0">
                <a:latin typeface="Consolas" panose="020B0609020204030204" pitchFamily="49" charset="0"/>
              </a:rPr>
              <a:t>();   //</a:t>
            </a:r>
            <a:r>
              <a:rPr lang="ru-RU" altLang="ru-RU" sz="1200" dirty="0">
                <a:latin typeface="Consolas" panose="020B0609020204030204" pitchFamily="49" charset="0"/>
              </a:rPr>
              <a:t>деструктор</a:t>
            </a:r>
          </a:p>
          <a:p>
            <a:pPr eaLnBrk="1" hangingPunct="1"/>
            <a:r>
              <a:rPr lang="en-US" altLang="ru-RU" sz="1200" dirty="0">
                <a:latin typeface="Consolas" panose="020B0609020204030204" pitchFamily="49" charset="0"/>
              </a:rPr>
              <a:t>void Show() </a:t>
            </a:r>
            <a:r>
              <a:rPr lang="en-US" altLang="ru-RU" sz="1200" dirty="0" err="1">
                <a:latin typeface="Consolas" panose="020B0609020204030204" pitchFamily="49" charset="0"/>
              </a:rPr>
              <a:t>const</a:t>
            </a:r>
            <a:r>
              <a:rPr lang="en-US" altLang="ru-RU" sz="1200" dirty="0">
                <a:latin typeface="Consolas" panose="020B0609020204030204" pitchFamily="49" charset="0"/>
              </a:rPr>
              <a:t>;</a:t>
            </a:r>
            <a:endParaRPr lang="ru-RU" altLang="ru-RU" sz="1200" dirty="0">
              <a:latin typeface="Consolas" panose="020B0609020204030204" pitchFamily="49" charset="0"/>
            </a:endParaRPr>
          </a:p>
          <a:p>
            <a:pPr eaLnBrk="1" hangingPunct="1"/>
            <a:r>
              <a:rPr lang="ru-RU" altLang="ru-RU" sz="1200" dirty="0">
                <a:latin typeface="Consolas" panose="020B0609020204030204" pitchFamily="49" charset="0"/>
              </a:rPr>
              <a:t>};</a:t>
            </a:r>
          </a:p>
          <a:p>
            <a:pPr eaLnBrk="1" hangingPunct="1"/>
            <a:r>
              <a:rPr lang="ru-RU" altLang="ru-RU" dirty="0">
                <a:latin typeface="Consolas" panose="020B0609020204030204" pitchFamily="49" charset="0"/>
              </a:rPr>
              <a:t> </a:t>
            </a:r>
          </a:p>
          <a:p>
            <a:pPr eaLnBrk="1" hangingPunct="1"/>
            <a:r>
              <a:rPr lang="en-US" altLang="ru-RU" dirty="0" err="1">
                <a:latin typeface="Consolas" panose="020B0609020204030204" pitchFamily="49" charset="0"/>
              </a:rPr>
              <a:t>MyClass</a:t>
            </a:r>
            <a:r>
              <a:rPr lang="ru-RU" altLang="ru-RU" dirty="0">
                <a:latin typeface="Consolas" panose="020B0609020204030204" pitchFamily="49" charset="0"/>
              </a:rPr>
              <a:t>::~</a:t>
            </a:r>
            <a:r>
              <a:rPr lang="en-US" altLang="ru-RU" dirty="0" err="1">
                <a:latin typeface="Consolas" panose="020B0609020204030204" pitchFamily="49" charset="0"/>
              </a:rPr>
              <a:t>MyClass</a:t>
            </a:r>
            <a:r>
              <a:rPr lang="ru-RU" altLang="ru-RU" dirty="0">
                <a:latin typeface="Consolas" panose="020B0609020204030204" pitchFamily="49" charset="0"/>
              </a:rPr>
              <a:t>()</a:t>
            </a:r>
          </a:p>
          <a:p>
            <a:pPr eaLnBrk="1" hangingPunct="1"/>
            <a:r>
              <a:rPr lang="ru-RU" altLang="ru-RU" dirty="0">
                <a:latin typeface="Consolas" panose="020B0609020204030204" pitchFamily="49" charset="0"/>
              </a:rPr>
              <a:t>{</a:t>
            </a:r>
          </a:p>
          <a:p>
            <a:pPr eaLnBrk="1" hangingPunct="1"/>
            <a:r>
              <a:rPr lang="ru-RU" altLang="ru-RU" dirty="0">
                <a:latin typeface="Consolas" panose="020B0609020204030204" pitchFamily="49" charset="0"/>
              </a:rPr>
              <a:t>	</a:t>
            </a:r>
            <a:r>
              <a:rPr lang="en-US" altLang="ru-RU" dirty="0" err="1">
                <a:latin typeface="Consolas" panose="020B0609020204030204" pitchFamily="49" charset="0"/>
              </a:rPr>
              <a:t>cout</a:t>
            </a:r>
            <a:r>
              <a:rPr lang="ru-RU" altLang="ru-RU" dirty="0">
                <a:latin typeface="Consolas" panose="020B0609020204030204" pitchFamily="49" charset="0"/>
              </a:rPr>
              <a:t> &lt;&lt; "Работает деструктор" &lt;&lt; </a:t>
            </a:r>
            <a:r>
              <a:rPr lang="en-US" altLang="ru-RU" dirty="0" err="1">
                <a:latin typeface="Consolas" panose="020B0609020204030204" pitchFamily="49" charset="0"/>
              </a:rPr>
              <a:t>endl</a:t>
            </a:r>
            <a:r>
              <a:rPr lang="ru-RU" altLang="ru-RU" dirty="0">
                <a:latin typeface="Consolas" panose="020B0609020204030204" pitchFamily="49" charset="0"/>
              </a:rPr>
              <a:t>;   //отладочный вывод</a:t>
            </a:r>
            <a:r>
              <a:rPr lang="en-US" altLang="ru-RU" dirty="0">
                <a:latin typeface="Consolas" panose="020B0609020204030204" pitchFamily="49" charset="0"/>
              </a:rPr>
              <a:t>}</a:t>
            </a:r>
            <a:endParaRPr lang="ru-RU" altLang="ru-RU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dirty="0">
                <a:latin typeface="Consolas" panose="020B0609020204030204" pitchFamily="49" charset="0"/>
              </a:rPr>
              <a:t> </a:t>
            </a:r>
            <a:endParaRPr lang="ru-RU" altLang="ru-RU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dirty="0">
                <a:latin typeface="Consolas" panose="020B0609020204030204" pitchFamily="49" charset="0"/>
              </a:rPr>
              <a:t>void </a:t>
            </a:r>
            <a:r>
              <a:rPr lang="en-US" altLang="ru-RU" dirty="0" err="1">
                <a:latin typeface="Consolas" panose="020B0609020204030204" pitchFamily="49" charset="0"/>
              </a:rPr>
              <a:t>MyClass</a:t>
            </a:r>
            <a:r>
              <a:rPr lang="en-US" altLang="ru-RU" dirty="0">
                <a:latin typeface="Consolas" panose="020B0609020204030204" pitchFamily="49" charset="0"/>
              </a:rPr>
              <a:t>::Show() </a:t>
            </a:r>
            <a:r>
              <a:rPr lang="en-US" altLang="ru-RU" dirty="0" err="1">
                <a:latin typeface="Consolas" panose="020B0609020204030204" pitchFamily="49" charset="0"/>
              </a:rPr>
              <a:t>const</a:t>
            </a:r>
            <a:endParaRPr lang="ru-RU" altLang="ru-RU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dirty="0">
                <a:latin typeface="Consolas" panose="020B0609020204030204" pitchFamily="49" charset="0"/>
              </a:rPr>
              <a:t>{</a:t>
            </a:r>
            <a:r>
              <a:rPr lang="en-US" altLang="ru-RU" dirty="0" err="1">
                <a:latin typeface="Consolas" panose="020B0609020204030204" pitchFamily="49" charset="0"/>
              </a:rPr>
              <a:t>cout</a:t>
            </a:r>
            <a:r>
              <a:rPr lang="en-US" altLang="ru-RU" dirty="0">
                <a:latin typeface="Consolas" panose="020B0609020204030204" pitchFamily="49" charset="0"/>
              </a:rPr>
              <a:t> &lt;&lt; a &lt;&lt; </a:t>
            </a:r>
            <a:r>
              <a:rPr lang="en-US" altLang="ru-RU" dirty="0" err="1">
                <a:latin typeface="Consolas" panose="020B0609020204030204" pitchFamily="49" charset="0"/>
              </a:rPr>
              <a:t>endl</a:t>
            </a:r>
            <a:r>
              <a:rPr lang="en-US" altLang="ru-RU" dirty="0">
                <a:latin typeface="Consolas" panose="020B0609020204030204" pitchFamily="49" charset="0"/>
              </a:rPr>
              <a:t>;}</a:t>
            </a:r>
            <a:endParaRPr lang="ru-RU" altLang="ru-RU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dirty="0">
                <a:latin typeface="Consolas" panose="020B0609020204030204" pitchFamily="49" charset="0"/>
              </a:rPr>
              <a:t> </a:t>
            </a:r>
            <a:endParaRPr lang="ru-RU" altLang="ru-RU" dirty="0">
              <a:latin typeface="Consolas" panose="020B0609020204030204" pitchFamily="49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9336" y="43543"/>
            <a:ext cx="1131146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Конструктор. Пример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859011" y="605722"/>
            <a:ext cx="5689721" cy="5720715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dirty="0" err="1">
                <a:latin typeface="Consolas" panose="020B0609020204030204" pitchFamily="49" charset="0"/>
              </a:rPr>
              <a:t>MyClass</a:t>
            </a:r>
            <a:r>
              <a:rPr lang="ru-RU" altLang="ru-RU" sz="1600" dirty="0">
                <a:latin typeface="Consolas" panose="020B0609020204030204" pitchFamily="49" charset="0"/>
              </a:rPr>
              <a:t>::</a:t>
            </a:r>
            <a:r>
              <a:rPr lang="en-US" altLang="ru-RU" sz="1600" dirty="0" err="1">
                <a:latin typeface="Consolas" panose="020B0609020204030204" pitchFamily="49" charset="0"/>
              </a:rPr>
              <a:t>MyClass</a:t>
            </a:r>
            <a:r>
              <a:rPr lang="ru-RU" altLang="ru-RU" sz="1600" dirty="0">
                <a:latin typeface="Consolas" panose="020B0609020204030204" pitchFamily="49" charset="0"/>
              </a:rPr>
              <a:t>()  {</a:t>
            </a:r>
          </a:p>
          <a:p>
            <a:pPr eaLnBrk="1" hangingPunct="1"/>
            <a:r>
              <a:rPr lang="en-US" altLang="ru-RU" sz="1600" dirty="0" err="1">
                <a:latin typeface="Consolas" panose="020B0609020204030204" pitchFamily="49" charset="0"/>
              </a:rPr>
              <a:t>cout</a:t>
            </a:r>
            <a:r>
              <a:rPr lang="ru-RU" altLang="ru-RU" sz="1600" dirty="0">
                <a:latin typeface="Consolas" panose="020B0609020204030204" pitchFamily="49" charset="0"/>
              </a:rPr>
              <a:t> &lt;&lt; "Работает конструктор" &lt;&lt; </a:t>
            </a:r>
            <a:r>
              <a:rPr lang="en-US" altLang="ru-RU" sz="1600" dirty="0" err="1">
                <a:latin typeface="Consolas" panose="020B0609020204030204" pitchFamily="49" charset="0"/>
              </a:rPr>
              <a:t>endl</a:t>
            </a:r>
            <a:r>
              <a:rPr lang="ru-RU" altLang="ru-RU" sz="1600" dirty="0">
                <a:latin typeface="Consolas" panose="020B0609020204030204" pitchFamily="49" charset="0"/>
              </a:rPr>
              <a:t>;  //отладочный вывод</a:t>
            </a:r>
          </a:p>
          <a:p>
            <a:pPr eaLnBrk="1" hangingPunct="1"/>
            <a:r>
              <a:rPr lang="en-US" altLang="ru-RU" sz="1600" dirty="0">
                <a:latin typeface="Consolas" panose="020B0609020204030204" pitchFamily="49" charset="0"/>
              </a:rPr>
              <a:t>a</a:t>
            </a:r>
            <a:r>
              <a:rPr lang="ru-RU" altLang="ru-RU" sz="1600" dirty="0">
                <a:latin typeface="Consolas" panose="020B0609020204030204" pitchFamily="49" charset="0"/>
              </a:rPr>
              <a:t> = 10;		// инициализация поля '</a:t>
            </a:r>
            <a:r>
              <a:rPr lang="en-US" altLang="ru-RU" sz="1600" dirty="0">
                <a:latin typeface="Consolas" panose="020B0609020204030204" pitchFamily="49" charset="0"/>
              </a:rPr>
              <a:t>a</a:t>
            </a:r>
            <a:r>
              <a:rPr lang="ru-RU" altLang="ru-RU" sz="1600" dirty="0">
                <a:latin typeface="Consolas" panose="020B0609020204030204" pitchFamily="49" charset="0"/>
              </a:rPr>
              <a:t>'</a:t>
            </a:r>
          </a:p>
          <a:p>
            <a:pPr eaLnBrk="1" hangingPunct="1"/>
            <a:r>
              <a:rPr lang="ru-RU" altLang="ru-RU" sz="1600" dirty="0">
                <a:latin typeface="Consolas" panose="020B0609020204030204" pitchFamily="49" charset="0"/>
              </a:rPr>
              <a:t>}</a:t>
            </a:r>
          </a:p>
          <a:p>
            <a:pPr eaLnBrk="1" hangingPunct="1"/>
            <a:r>
              <a:rPr lang="ru-RU" altLang="ru-RU" sz="1600" dirty="0">
                <a:latin typeface="Consolas" panose="020B0609020204030204" pitchFamily="49" charset="0"/>
              </a:rPr>
              <a:t> </a:t>
            </a:r>
          </a:p>
          <a:p>
            <a:pPr eaLnBrk="1" hangingPunct="1"/>
            <a:r>
              <a:rPr lang="en-US" altLang="ru-RU" sz="1600" dirty="0" err="1">
                <a:latin typeface="Consolas" panose="020B0609020204030204" pitchFamily="49" charset="0"/>
              </a:rPr>
              <a:t>MyClass</a:t>
            </a:r>
            <a:r>
              <a:rPr lang="ru-RU" altLang="ru-RU" sz="1600" dirty="0">
                <a:latin typeface="Consolas" panose="020B0609020204030204" pitchFamily="49" charset="0"/>
              </a:rPr>
              <a:t>::~</a:t>
            </a:r>
            <a:r>
              <a:rPr lang="en-US" altLang="ru-RU" sz="1600" dirty="0" err="1">
                <a:latin typeface="Consolas" panose="020B0609020204030204" pitchFamily="49" charset="0"/>
              </a:rPr>
              <a:t>MyClass</a:t>
            </a:r>
            <a:r>
              <a:rPr lang="ru-RU" altLang="ru-RU" sz="1600" dirty="0">
                <a:latin typeface="Consolas" panose="020B0609020204030204" pitchFamily="49" charset="0"/>
              </a:rPr>
              <a:t>()  {</a:t>
            </a:r>
          </a:p>
          <a:p>
            <a:pPr eaLnBrk="1" hangingPunct="1"/>
            <a:r>
              <a:rPr lang="ru-RU" altLang="ru-RU" sz="1600" dirty="0">
                <a:latin typeface="Consolas" panose="020B0609020204030204" pitchFamily="49" charset="0"/>
              </a:rPr>
              <a:t>	</a:t>
            </a:r>
            <a:r>
              <a:rPr lang="en-US" altLang="ru-RU" sz="1600" dirty="0" err="1">
                <a:latin typeface="Consolas" panose="020B0609020204030204" pitchFamily="49" charset="0"/>
              </a:rPr>
              <a:t>cout</a:t>
            </a:r>
            <a:r>
              <a:rPr lang="ru-RU" altLang="ru-RU" sz="1600" dirty="0">
                <a:latin typeface="Consolas" panose="020B0609020204030204" pitchFamily="49" charset="0"/>
              </a:rPr>
              <a:t> &lt;&lt; "Работает деструктор" &lt;&lt; </a:t>
            </a:r>
            <a:r>
              <a:rPr lang="en-US" altLang="ru-RU" sz="1600" dirty="0" err="1">
                <a:latin typeface="Consolas" panose="020B0609020204030204" pitchFamily="49" charset="0"/>
              </a:rPr>
              <a:t>endl</a:t>
            </a:r>
            <a:r>
              <a:rPr lang="ru-RU" altLang="ru-RU" sz="1600" dirty="0">
                <a:latin typeface="Consolas" panose="020B0609020204030204" pitchFamily="49" charset="0"/>
              </a:rPr>
              <a:t>;   //отладочный вывод</a:t>
            </a:r>
          </a:p>
          <a:p>
            <a:pPr eaLnBrk="1" hangingPunct="1"/>
            <a:r>
              <a:rPr lang="en-US" altLang="ru-RU" sz="1600" dirty="0">
                <a:latin typeface="Consolas" panose="020B0609020204030204" pitchFamily="49" charset="0"/>
              </a:rPr>
              <a:t>}</a:t>
            </a:r>
            <a:endParaRPr lang="ru-RU" altLang="ru-RU" sz="1600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sz="1600" dirty="0">
                <a:latin typeface="Consolas" panose="020B0609020204030204" pitchFamily="49" charset="0"/>
              </a:rPr>
              <a:t> </a:t>
            </a:r>
            <a:endParaRPr lang="ru-RU" altLang="ru-RU" sz="1600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sz="1600" dirty="0">
                <a:latin typeface="Consolas" panose="020B0609020204030204" pitchFamily="49" charset="0"/>
              </a:rPr>
              <a:t>void </a:t>
            </a:r>
            <a:r>
              <a:rPr lang="en-US" altLang="ru-RU" sz="1600" dirty="0" err="1">
                <a:latin typeface="Consolas" panose="020B0609020204030204" pitchFamily="49" charset="0"/>
              </a:rPr>
              <a:t>MyClass</a:t>
            </a:r>
            <a:r>
              <a:rPr lang="en-US" altLang="ru-RU" sz="1600" dirty="0">
                <a:latin typeface="Consolas" panose="020B0609020204030204" pitchFamily="49" charset="0"/>
              </a:rPr>
              <a:t>::Show() </a:t>
            </a:r>
            <a:r>
              <a:rPr lang="en-US" altLang="ru-RU" sz="1600" dirty="0" err="1">
                <a:latin typeface="Consolas" panose="020B0609020204030204" pitchFamily="49" charset="0"/>
              </a:rPr>
              <a:t>const</a:t>
            </a:r>
            <a:r>
              <a:rPr lang="ru-RU" altLang="ru-RU" sz="1600" dirty="0">
                <a:latin typeface="Consolas" panose="020B0609020204030204" pitchFamily="49" charset="0"/>
              </a:rPr>
              <a:t>  </a:t>
            </a:r>
            <a:r>
              <a:rPr lang="en-US" altLang="ru-RU" sz="1600" dirty="0">
                <a:latin typeface="Consolas" panose="020B0609020204030204" pitchFamily="49" charset="0"/>
              </a:rPr>
              <a:t>{</a:t>
            </a:r>
            <a:r>
              <a:rPr lang="ru-RU" altLang="ru-RU" sz="1600" dirty="0">
                <a:latin typeface="Consolas" panose="020B0609020204030204" pitchFamily="49" charset="0"/>
              </a:rPr>
              <a:t> </a:t>
            </a:r>
          </a:p>
          <a:p>
            <a:pPr eaLnBrk="1" hangingPunct="1"/>
            <a:r>
              <a:rPr lang="en-US" altLang="ru-RU" sz="1600" dirty="0">
                <a:latin typeface="Consolas" panose="020B0609020204030204" pitchFamily="49" charset="0"/>
              </a:rPr>
              <a:t>	</a:t>
            </a:r>
            <a:r>
              <a:rPr lang="en-US" altLang="ru-RU" sz="1600" dirty="0" err="1">
                <a:latin typeface="Consolas" panose="020B0609020204030204" pitchFamily="49" charset="0"/>
              </a:rPr>
              <a:t>cout</a:t>
            </a:r>
            <a:r>
              <a:rPr lang="en-US" altLang="ru-RU" sz="1600" dirty="0">
                <a:latin typeface="Consolas" panose="020B0609020204030204" pitchFamily="49" charset="0"/>
              </a:rPr>
              <a:t> &lt;&lt; a &lt;&lt; </a:t>
            </a:r>
            <a:r>
              <a:rPr lang="en-US" altLang="ru-RU" sz="1600" dirty="0" err="1">
                <a:latin typeface="Consolas" panose="020B0609020204030204" pitchFamily="49" charset="0"/>
              </a:rPr>
              <a:t>endl</a:t>
            </a:r>
            <a:r>
              <a:rPr lang="en-US" altLang="ru-RU" sz="1600" dirty="0">
                <a:latin typeface="Consolas" panose="020B0609020204030204" pitchFamily="49" charset="0"/>
              </a:rPr>
              <a:t>;</a:t>
            </a:r>
            <a:endParaRPr lang="ru-RU" altLang="ru-RU" sz="1600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sz="1600" dirty="0">
                <a:latin typeface="Consolas" panose="020B0609020204030204" pitchFamily="49" charset="0"/>
              </a:rPr>
              <a:t>}</a:t>
            </a:r>
            <a:endParaRPr lang="ru-RU" altLang="ru-RU" sz="1600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sz="1600" dirty="0">
                <a:latin typeface="Consolas" panose="020B0609020204030204" pitchFamily="49" charset="0"/>
              </a:rPr>
              <a:t> </a:t>
            </a:r>
            <a:endParaRPr lang="ru-RU" altLang="ru-RU" sz="1600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dirty="0" err="1">
                <a:latin typeface="Consolas" panose="020B0609020204030204" pitchFamily="49" charset="0"/>
              </a:rPr>
              <a:t>int</a:t>
            </a:r>
            <a:r>
              <a:rPr lang="en-US" altLang="ru-RU" dirty="0">
                <a:latin typeface="Consolas" panose="020B0609020204030204" pitchFamily="49" charset="0"/>
              </a:rPr>
              <a:t> main()</a:t>
            </a:r>
            <a:r>
              <a:rPr lang="ru-RU" altLang="ru-RU" dirty="0">
                <a:latin typeface="Consolas" panose="020B0609020204030204" pitchFamily="49" charset="0"/>
              </a:rPr>
              <a:t> </a:t>
            </a:r>
            <a:r>
              <a:rPr lang="en-US" altLang="ru-RU" dirty="0">
                <a:latin typeface="Consolas" panose="020B0609020204030204" pitchFamily="49" charset="0"/>
              </a:rPr>
              <a:t>{</a:t>
            </a:r>
            <a:endParaRPr lang="ru-RU" altLang="ru-RU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dirty="0">
                <a:latin typeface="Consolas" panose="020B0609020204030204" pitchFamily="49" charset="0"/>
              </a:rPr>
              <a:t>	</a:t>
            </a:r>
            <a:r>
              <a:rPr lang="en-US" altLang="ru-RU" dirty="0" err="1">
                <a:latin typeface="Consolas" panose="020B0609020204030204" pitchFamily="49" charset="0"/>
              </a:rPr>
              <a:t>MyClass</a:t>
            </a:r>
            <a:r>
              <a:rPr lang="en-US" altLang="ru-RU" dirty="0">
                <a:latin typeface="Consolas" panose="020B0609020204030204" pitchFamily="49" charset="0"/>
              </a:rPr>
              <a:t> </a:t>
            </a:r>
            <a:r>
              <a:rPr lang="en-US" altLang="ru-RU" dirty="0" err="1">
                <a:latin typeface="Consolas" panose="020B0609020204030204" pitchFamily="49" charset="0"/>
              </a:rPr>
              <a:t>ob</a:t>
            </a:r>
            <a:r>
              <a:rPr lang="en-US" altLang="ru-RU" dirty="0">
                <a:latin typeface="Consolas" panose="020B0609020204030204" pitchFamily="49" charset="0"/>
              </a:rPr>
              <a:t>;</a:t>
            </a:r>
            <a:endParaRPr lang="ru-RU" altLang="ru-RU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dirty="0">
                <a:latin typeface="Consolas" panose="020B0609020204030204" pitchFamily="49" charset="0"/>
              </a:rPr>
              <a:t> 	</a:t>
            </a:r>
            <a:r>
              <a:rPr lang="en-US" altLang="ru-RU" dirty="0" err="1">
                <a:latin typeface="Consolas" panose="020B0609020204030204" pitchFamily="49" charset="0"/>
              </a:rPr>
              <a:t>ob.Show</a:t>
            </a:r>
            <a:r>
              <a:rPr lang="en-US" altLang="ru-RU" dirty="0">
                <a:latin typeface="Consolas" panose="020B0609020204030204" pitchFamily="49" charset="0"/>
              </a:rPr>
              <a:t>();</a:t>
            </a:r>
            <a:endParaRPr lang="ru-RU" altLang="ru-RU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ru-RU" dirty="0">
                <a:latin typeface="Consolas" panose="020B0609020204030204" pitchFamily="49" charset="0"/>
              </a:rPr>
              <a:t>	return</a:t>
            </a:r>
            <a:r>
              <a:rPr lang="ru-RU" altLang="ru-RU" dirty="0">
                <a:latin typeface="Consolas" panose="020B0609020204030204" pitchFamily="49" charset="0"/>
              </a:rPr>
              <a:t> 0;</a:t>
            </a:r>
          </a:p>
          <a:p>
            <a:pPr eaLnBrk="1" hangingPunct="1"/>
            <a:r>
              <a:rPr lang="ru-RU" altLang="ru-RU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510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97EE-FEED-48F8-B8AC-FA09CBE0F969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54" y="270486"/>
            <a:ext cx="10515600" cy="1325563"/>
          </a:xfrm>
        </p:spPr>
        <p:txBody>
          <a:bodyPr/>
          <a:lstStyle/>
          <a:p>
            <a:r>
              <a:rPr lang="ru-RU" altLang="ru-RU" dirty="0"/>
              <a:t>Достоинства ООП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170" y="1800530"/>
            <a:ext cx="11347938" cy="4336501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dirty="0"/>
              <a:t>Классы позволяют проводить конструирование из полезных компонентов, обладающих простыми инструментами, что позволяет абстрагироваться от деталей реализации.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dirty="0"/>
              <a:t>Данные и операции над ними образуют определенную сущность, и они не разносятся по всей программе, а описываются вместе. Локализация кода и данных улучшает наглядность и удобство сопровождения программного обеспечения.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dirty="0"/>
              <a:t>Инкапсуляция позволяет привнести свойство модульности, что облегчает распараллеливание выполнения задачи между несколькими исполнителями и обновление версий отдельных компонентов.</a:t>
            </a:r>
          </a:p>
        </p:txBody>
      </p:sp>
    </p:spTree>
    <p:extLst>
      <p:ext uri="{BB962C8B-B14F-4D97-AF65-F5344CB8AC3E}">
        <p14:creationId xmlns:p14="http://schemas.microsoft.com/office/powerpoint/2010/main" val="31544220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D73A-2D52-4DC1-B5A9-61261F626AB9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816" y="154110"/>
            <a:ext cx="10515600" cy="1325563"/>
          </a:xfrm>
        </p:spPr>
        <p:txBody>
          <a:bodyPr/>
          <a:lstStyle/>
          <a:p>
            <a:r>
              <a:rPr lang="ru-RU" altLang="ru-RU" dirty="0"/>
              <a:t>Достоинства ООП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661" y="1410800"/>
            <a:ext cx="11383108" cy="4532800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457200" indent="-457200" algn="just">
              <a:lnSpc>
                <a:spcPct val="80000"/>
              </a:lnSpc>
              <a:buFont typeface="+mj-lt"/>
              <a:buAutoNum type="arabicPeriod" startAt="4"/>
            </a:pPr>
            <a:r>
              <a:rPr lang="ru-RU" altLang="ru-RU" sz="2000" dirty="0"/>
              <a:t>ООП дает возможность создавать расширяемые системы. Компоненты могут быть добавлены на этапе исполнения программы.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 startAt="4"/>
            </a:pPr>
            <a:r>
              <a:rPr lang="ru-RU" altLang="ru-RU" sz="2000" dirty="0"/>
              <a:t>Обработка разнородных структур данных. Программы могут работать, не различая вида объектов, что существенно упрощает код. Новые виды могут быть добавлены в любой момент.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 startAt="4"/>
            </a:pPr>
            <a:r>
              <a:rPr lang="ru-RU" altLang="ru-RU" sz="2000" dirty="0"/>
              <a:t>Изменение поведения во время исполнения. На этапе исполнения один объект может быть заменен другим, что позволяет легко, без изменения кода, адаптировать алгоритм в зависимости от того, какой используется объект.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 startAt="4"/>
            </a:pPr>
            <a:r>
              <a:rPr lang="ru-RU" altLang="ru-RU" sz="2000" dirty="0"/>
              <a:t>Реализация работы с наследниками. Алгоритмы можно обобщить настолько, что они уже смогут работать более чем с одним видом объектов.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 startAt="4"/>
            </a:pPr>
            <a:r>
              <a:rPr lang="ru-RU" altLang="ru-RU" sz="2000" dirty="0"/>
              <a:t>Создание «каркаса». Независимые от приложения части предметной области могут быть реализованы в виде набора универсальных классов, или каркаса (</a:t>
            </a:r>
            <a:r>
              <a:rPr lang="ru-RU" altLang="ru-RU" sz="2000" dirty="0" err="1"/>
              <a:t>framework</a:t>
            </a:r>
            <a:r>
              <a:rPr lang="ru-RU" altLang="ru-RU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245445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0154-885D-4A14-9A23-97552BC1BFF1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216" y="207963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Достоинства ООП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158" y="1533526"/>
            <a:ext cx="11312047" cy="351446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457200" indent="-457200" algn="just">
              <a:lnSpc>
                <a:spcPct val="90000"/>
              </a:lnSpc>
              <a:buFont typeface="+mj-lt"/>
              <a:buAutoNum type="arabicPeriod" startAt="9"/>
            </a:pPr>
            <a:r>
              <a:rPr lang="ru-RU" altLang="ru-RU" sz="2400" dirty="0"/>
              <a:t>Сокращается время на разработку.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 startAt="9"/>
            </a:pPr>
            <a:r>
              <a:rPr lang="ru-RU" altLang="ru-RU" sz="2400" dirty="0"/>
              <a:t>Компоненты многоразового использования обычно содержат гораздо меньше ошибок, чем вновь разработанные.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 startAt="9"/>
            </a:pPr>
            <a:r>
              <a:rPr lang="ru-RU" altLang="ru-RU" sz="2400" dirty="0"/>
              <a:t>Когда некий компонент используется сразу несколькими клиентами, улучшения, вносимые в его код, одновременно оказывают положительное влияние и на множество работающих с ним программ.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 startAt="9"/>
            </a:pPr>
            <a:r>
              <a:rPr lang="ru-RU" altLang="ru-RU" sz="2400" dirty="0"/>
              <a:t>Если программа опирается на стандартные компоненты, ее структура и пользовательский интерфейс становятся более унифицированными.</a:t>
            </a:r>
          </a:p>
        </p:txBody>
      </p:sp>
    </p:spTree>
    <p:extLst>
      <p:ext uri="{BB962C8B-B14F-4D97-AF65-F5344CB8AC3E}">
        <p14:creationId xmlns:p14="http://schemas.microsoft.com/office/powerpoint/2010/main" val="2631532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0838-44B2-4951-B750-E4B214BE871B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985" y="189279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Недостатки ООП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5831" y="1514842"/>
            <a:ext cx="11576538" cy="4094650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altLang="ru-RU" sz="2400" dirty="0"/>
              <a:t>Документирование классов — ресурсоёмкая задача.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altLang="ru-RU" sz="2400" dirty="0"/>
              <a:t>В сложных иерархиях классов поля и методы обычно наследуются с разных уровней. И не всегда легко определить, какие поля и методы фактически относятся к данному классу. Для получения такой информации нужны специальные инструменты, вроде навигаторов классов.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altLang="ru-RU" sz="2400" dirty="0"/>
              <a:t>Методы, как правило, короче процедур, зато их намного больше. В коротких методах легче разобраться, но они неудобны тем, что код для обработки сообщения иногда «размазан» по многим маленьким методам.</a:t>
            </a:r>
          </a:p>
        </p:txBody>
      </p:sp>
    </p:spTree>
    <p:extLst>
      <p:ext uri="{BB962C8B-B14F-4D97-AF65-F5344CB8AC3E}">
        <p14:creationId xmlns:p14="http://schemas.microsoft.com/office/powerpoint/2010/main" val="10470464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98A4-2DE2-419E-A54D-71939D06B580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569" y="154109"/>
            <a:ext cx="10515600" cy="1325563"/>
          </a:xfrm>
        </p:spPr>
        <p:txBody>
          <a:bodyPr/>
          <a:lstStyle/>
          <a:p>
            <a:r>
              <a:rPr lang="ru-RU" altLang="ru-RU" dirty="0"/>
              <a:t>Недостатки ООП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415" y="1479672"/>
            <a:ext cx="11558954" cy="309232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514350" indent="-514350" algn="just">
              <a:buFont typeface="+mj-lt"/>
              <a:buAutoNum type="arabicPeriod" startAt="4"/>
            </a:pPr>
            <a:r>
              <a:rPr lang="ru-RU" altLang="ru-RU" sz="2800" dirty="0"/>
              <a:t>Злоупотребление инкапсуляцией данных. Чем больше логики и данных скрыто в недрах класса, тем сложнее его расширять.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ru-RU" altLang="ru-RU" sz="2800" dirty="0"/>
              <a:t>Неэффективность на этапе выполнения, в </a:t>
            </a:r>
            <a:r>
              <a:rPr lang="ru-RU" altLang="ru-RU" sz="2800" dirty="0" err="1"/>
              <a:t>т.ч</a:t>
            </a:r>
            <a:r>
              <a:rPr lang="ru-RU" altLang="ru-RU" sz="2800" dirty="0"/>
              <a:t>. инкапсуляция данных.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ru-RU" altLang="ru-RU" sz="2800" dirty="0"/>
              <a:t>Неэффективность в смысле распределения памяти.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ru-RU" altLang="ru-RU" sz="2800" dirty="0"/>
              <a:t>Излишняя универсальность.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4406128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1269" y="112194"/>
            <a:ext cx="11562567" cy="1325563"/>
          </a:xfrm>
        </p:spPr>
        <p:txBody>
          <a:bodyPr/>
          <a:lstStyle/>
          <a:p>
            <a:r>
              <a:rPr lang="ru-RU" dirty="0"/>
              <a:t>Пример 1. Объявление класса Пациент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00379" y="1248503"/>
            <a:ext cx="4460311" cy="5374667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class Patient {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 private: </a:t>
            </a:r>
            <a:endParaRPr lang="ru-RU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1000" dirty="0">
                <a:latin typeface="Consolas" panose="020B0609020204030204" pitchFamily="49" charset="0"/>
              </a:rPr>
              <a:t>  </a:t>
            </a:r>
            <a:r>
              <a:rPr lang="en-US" sz="1000" dirty="0">
                <a:latin typeface="Consolas" panose="020B0609020204030204" pitchFamily="49" charset="0"/>
              </a:rPr>
              <a:t>char *Name;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  </a:t>
            </a:r>
            <a:r>
              <a:rPr lang="en-US" sz="1000" dirty="0" err="1">
                <a:latin typeface="Consolas" panose="020B0609020204030204" pitchFamily="49" charset="0"/>
              </a:rPr>
              <a:t>int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 err="1">
                <a:latin typeface="Consolas" panose="020B0609020204030204" pitchFamily="49" charset="0"/>
              </a:rPr>
              <a:t>GroupK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 public:</a:t>
            </a:r>
            <a:endParaRPr lang="ru-RU" sz="1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FF0000"/>
                </a:solidFill>
                <a:latin typeface="Consolas" panose="020B0609020204030204" pitchFamily="49" charset="0"/>
              </a:rPr>
              <a:t>//</a:t>
            </a:r>
            <a:r>
              <a:rPr lang="ru-RU" sz="1000" dirty="0">
                <a:solidFill>
                  <a:srgbClr val="FF0000"/>
                </a:solidFill>
                <a:latin typeface="Consolas" panose="020B0609020204030204" pitchFamily="49" charset="0"/>
              </a:rPr>
              <a:t>Конструкторы</a:t>
            </a:r>
            <a:endParaRPr lang="en-US" sz="1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  Patient (void); </a:t>
            </a:r>
            <a:r>
              <a:rPr lang="en-US" sz="1000" dirty="0">
                <a:solidFill>
                  <a:srgbClr val="FF0000"/>
                </a:solidFill>
                <a:latin typeface="Consolas" panose="020B0609020204030204" pitchFamily="49" charset="0"/>
              </a:rPr>
              <a:t>//</a:t>
            </a:r>
            <a:r>
              <a:rPr lang="ru-RU" sz="1000" dirty="0">
                <a:solidFill>
                  <a:srgbClr val="FF0000"/>
                </a:solidFill>
                <a:latin typeface="Consolas" panose="020B0609020204030204" pitchFamily="49" charset="0"/>
              </a:rPr>
              <a:t> конструктор по умолчанию</a:t>
            </a:r>
            <a:endParaRPr lang="en-US" sz="1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  Patient (char *,</a:t>
            </a:r>
            <a:r>
              <a:rPr lang="en-US" sz="1000" dirty="0" err="1">
                <a:latin typeface="Consolas" panose="020B0609020204030204" pitchFamily="49" charset="0"/>
              </a:rPr>
              <a:t>int</a:t>
            </a:r>
            <a:r>
              <a:rPr lang="en-US" sz="1000" dirty="0">
                <a:latin typeface="Consolas" panose="020B0609020204030204" pitchFamily="49" charset="0"/>
              </a:rPr>
              <a:t>); </a:t>
            </a:r>
            <a:r>
              <a:rPr lang="en-US" sz="1000" dirty="0">
                <a:solidFill>
                  <a:srgbClr val="FF0000"/>
                </a:solidFill>
                <a:latin typeface="Consolas" panose="020B0609020204030204" pitchFamily="49" charset="0"/>
              </a:rPr>
              <a:t>//</a:t>
            </a:r>
            <a:r>
              <a:rPr lang="ru-RU" sz="1000" dirty="0">
                <a:solidFill>
                  <a:srgbClr val="FF0000"/>
                </a:solidFill>
                <a:latin typeface="Consolas" panose="020B0609020204030204" pitchFamily="49" charset="0"/>
              </a:rPr>
              <a:t> конструктор с инициализацией</a:t>
            </a:r>
            <a:endParaRPr lang="en-US" sz="1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  Patient (Patient &amp;); </a:t>
            </a:r>
            <a:r>
              <a:rPr lang="en-US" sz="1000" dirty="0">
                <a:solidFill>
                  <a:srgbClr val="FF0000"/>
                </a:solidFill>
                <a:latin typeface="Consolas" panose="020B0609020204030204" pitchFamily="49" charset="0"/>
              </a:rPr>
              <a:t>//</a:t>
            </a:r>
            <a:r>
              <a:rPr lang="ru-RU" sz="1000" dirty="0">
                <a:solidFill>
                  <a:srgbClr val="FF0000"/>
                </a:solidFill>
                <a:latin typeface="Consolas" panose="020B0609020204030204" pitchFamily="49" charset="0"/>
              </a:rPr>
              <a:t> конструктор копирования</a:t>
            </a:r>
            <a:endParaRPr lang="en-US" sz="1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  </a:t>
            </a:r>
            <a:r>
              <a:rPr lang="en-US" sz="1000" dirty="0">
                <a:solidFill>
                  <a:srgbClr val="FF0000"/>
                </a:solidFill>
                <a:latin typeface="Consolas" panose="020B0609020204030204" pitchFamily="49" charset="0"/>
              </a:rPr>
              <a:t>//</a:t>
            </a:r>
            <a:r>
              <a:rPr lang="ru-RU" sz="1000" dirty="0">
                <a:solidFill>
                  <a:srgbClr val="FF0000"/>
                </a:solidFill>
                <a:latin typeface="Consolas" panose="020B0609020204030204" pitchFamily="49" charset="0"/>
              </a:rPr>
              <a:t>Деструктор</a:t>
            </a:r>
            <a:endParaRPr lang="en-US" sz="1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  ~Patient (); </a:t>
            </a:r>
            <a:endParaRPr lang="ru-RU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FF0000"/>
                </a:solidFill>
                <a:latin typeface="Consolas" panose="020B0609020204030204" pitchFamily="49" charset="0"/>
              </a:rPr>
              <a:t>//</a:t>
            </a:r>
            <a:r>
              <a:rPr lang="ru-RU" sz="1000" dirty="0">
                <a:solidFill>
                  <a:srgbClr val="FF0000"/>
                </a:solidFill>
                <a:latin typeface="Consolas" panose="020B0609020204030204" pitchFamily="49" charset="0"/>
              </a:rPr>
              <a:t> методы для работы с основными свойствами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  void </a:t>
            </a:r>
            <a:r>
              <a:rPr lang="en-US" sz="1000" dirty="0" err="1">
                <a:latin typeface="Consolas" panose="020B0609020204030204" pitchFamily="49" charset="0"/>
              </a:rPr>
              <a:t>setName</a:t>
            </a:r>
            <a:r>
              <a:rPr lang="en-US" sz="1000" dirty="0">
                <a:latin typeface="Consolas" panose="020B0609020204030204" pitchFamily="49" charset="0"/>
              </a:rPr>
              <a:t> (char *); 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  char *</a:t>
            </a:r>
            <a:r>
              <a:rPr lang="en-US" sz="1000" dirty="0" err="1">
                <a:latin typeface="Consolas" panose="020B0609020204030204" pitchFamily="49" charset="0"/>
              </a:rPr>
              <a:t>getName</a:t>
            </a:r>
            <a:r>
              <a:rPr lang="en-US" sz="1000" dirty="0">
                <a:latin typeface="Consolas" panose="020B0609020204030204" pitchFamily="49" charset="0"/>
              </a:rPr>
              <a:t> (void); </a:t>
            </a:r>
            <a:endParaRPr lang="ru-RU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1000" dirty="0">
                <a:latin typeface="Consolas" panose="020B0609020204030204" pitchFamily="49" charset="0"/>
              </a:rPr>
              <a:t>  </a:t>
            </a:r>
            <a:r>
              <a:rPr lang="en-US" sz="1000" dirty="0">
                <a:latin typeface="Consolas" panose="020B0609020204030204" pitchFamily="49" charset="0"/>
              </a:rPr>
              <a:t>void </a:t>
            </a:r>
            <a:r>
              <a:rPr lang="en-US" sz="1000" dirty="0" err="1">
                <a:latin typeface="Consolas" panose="020B0609020204030204" pitchFamily="49" charset="0"/>
              </a:rPr>
              <a:t>setGroup</a:t>
            </a:r>
            <a:r>
              <a:rPr lang="en-US" sz="1000" dirty="0">
                <a:latin typeface="Consolas" panose="020B0609020204030204" pitchFamily="49" charset="0"/>
              </a:rPr>
              <a:t> (</a:t>
            </a:r>
            <a:r>
              <a:rPr lang="en-US" sz="1000" dirty="0" err="1">
                <a:latin typeface="Consolas" panose="020B0609020204030204" pitchFamily="49" charset="0"/>
              </a:rPr>
              <a:t>int</a:t>
            </a:r>
            <a:r>
              <a:rPr lang="en-US" sz="1000" dirty="0">
                <a:latin typeface="Consolas" panose="020B0609020204030204" pitchFamily="49" charset="0"/>
              </a:rPr>
              <a:t>);  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  </a:t>
            </a:r>
            <a:r>
              <a:rPr lang="en-US" sz="1000" dirty="0" err="1">
                <a:latin typeface="Consolas" panose="020B0609020204030204" pitchFamily="49" charset="0"/>
              </a:rPr>
              <a:t>int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 err="1">
                <a:latin typeface="Consolas" panose="020B0609020204030204" pitchFamily="49" charset="0"/>
              </a:rPr>
              <a:t>getGroup</a:t>
            </a:r>
            <a:r>
              <a:rPr lang="en-US" sz="1000" dirty="0">
                <a:latin typeface="Consolas" panose="020B0609020204030204" pitchFamily="49" charset="0"/>
              </a:rPr>
              <a:t> (void);</a:t>
            </a:r>
            <a:endParaRPr lang="ru-RU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FF0000"/>
                </a:solidFill>
                <a:latin typeface="Consolas" panose="020B0609020204030204" pitchFamily="49" charset="0"/>
              </a:rPr>
              <a:t>// </a:t>
            </a:r>
            <a:r>
              <a:rPr lang="ru-RU" sz="1000" dirty="0">
                <a:solidFill>
                  <a:srgbClr val="FF0000"/>
                </a:solidFill>
                <a:latin typeface="Consolas" panose="020B0609020204030204" pitchFamily="49" charset="0"/>
              </a:rPr>
              <a:t>простой метод</a:t>
            </a:r>
            <a:endParaRPr lang="en-US" sz="1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void </a:t>
            </a:r>
            <a:r>
              <a:rPr lang="en-US" sz="1000" dirty="0" err="1">
                <a:latin typeface="Consolas" panose="020B0609020204030204" pitchFamily="49" charset="0"/>
              </a:rPr>
              <a:t>showPatient</a:t>
            </a:r>
            <a:r>
              <a:rPr lang="en-US" sz="1000" dirty="0">
                <a:latin typeface="Consolas" panose="020B0609020204030204" pitchFamily="49" charset="0"/>
              </a:rPr>
              <a:t> (void);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};</a:t>
            </a:r>
            <a:endParaRPr lang="ru-RU" sz="1000" dirty="0">
              <a:latin typeface="Consolas" panose="020B06090202040302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58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269" y="1683942"/>
            <a:ext cx="6096000" cy="1532334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stdlib.h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stdio.h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string.h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windows.h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using namespace </a:t>
            </a:r>
            <a:r>
              <a:rPr lang="en-US" sz="1400" dirty="0" err="1">
                <a:latin typeface="Consolas" panose="020B0609020204030204" pitchFamily="49" charset="0"/>
              </a:rPr>
              <a:t>std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  <a:endParaRPr lang="ru-RU" sz="1400" dirty="0">
              <a:latin typeface="Consolas" panose="020B0609020204030204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9688" y="3751170"/>
            <a:ext cx="227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Заголовочные файлы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82200" y="774975"/>
            <a:ext cx="1847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Описание класса</a:t>
            </a:r>
          </a:p>
        </p:txBody>
      </p:sp>
    </p:spTree>
    <p:extLst>
      <p:ext uri="{BB962C8B-B14F-4D97-AF65-F5344CB8AC3E}">
        <p14:creationId xmlns:p14="http://schemas.microsoft.com/office/powerpoint/2010/main" val="12036369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59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7216" y="102280"/>
            <a:ext cx="6096000" cy="7059335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Patient::Patient (void)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Name = NULL; </a:t>
            </a:r>
            <a:r>
              <a:rPr lang="en-US" sz="1600" dirty="0" err="1">
                <a:latin typeface="Consolas" panose="020B0609020204030204" pitchFamily="49" charset="0"/>
              </a:rPr>
              <a:t>GroupK</a:t>
            </a:r>
            <a:r>
              <a:rPr lang="en-US" sz="1600" dirty="0">
                <a:latin typeface="Consolas" panose="020B0609020204030204" pitchFamily="49" charset="0"/>
              </a:rPr>
              <a:t> = 0;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Patient::Patient (char *</a:t>
            </a:r>
            <a:r>
              <a:rPr lang="en-US" sz="1600" dirty="0" err="1">
                <a:latin typeface="Consolas" panose="020B0609020204030204" pitchFamily="49" charset="0"/>
              </a:rPr>
              <a:t>newName,int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newGroup</a:t>
            </a:r>
            <a:r>
              <a:rPr lang="en-US" sz="1600" dirty="0">
                <a:latin typeface="Consolas" panose="020B0609020204030204" pitchFamily="49" charset="0"/>
              </a:rPr>
              <a:t>=0)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Name =(char *)</a:t>
            </a:r>
            <a:r>
              <a:rPr lang="en-US" sz="1600" dirty="0" err="1">
                <a:latin typeface="Consolas" panose="020B0609020204030204" pitchFamily="49" charset="0"/>
              </a:rPr>
              <a:t>malloc</a:t>
            </a:r>
            <a:r>
              <a:rPr lang="en-US" sz="1600" dirty="0">
                <a:latin typeface="Consolas" panose="020B0609020204030204" pitchFamily="49" charset="0"/>
              </a:rPr>
              <a:t>((</a:t>
            </a:r>
            <a:r>
              <a:rPr lang="en-US" sz="1600" dirty="0" err="1">
                <a:latin typeface="Consolas" panose="020B0609020204030204" pitchFamily="49" charset="0"/>
              </a:rPr>
              <a:t>strlen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newName</a:t>
            </a:r>
            <a:r>
              <a:rPr lang="en-US" sz="1600" dirty="0">
                <a:latin typeface="Consolas" panose="020B0609020204030204" pitchFamily="49" charset="0"/>
              </a:rPr>
              <a:t>)+1)*</a:t>
            </a:r>
            <a:r>
              <a:rPr lang="en-US" sz="1600" dirty="0" err="1">
                <a:latin typeface="Consolas" panose="020B0609020204030204" pitchFamily="49" charset="0"/>
              </a:rPr>
              <a:t>sizeof</a:t>
            </a:r>
            <a:r>
              <a:rPr lang="en-US" sz="1600" dirty="0">
                <a:latin typeface="Consolas" panose="020B0609020204030204" pitchFamily="49" charset="0"/>
              </a:rPr>
              <a:t>(char));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if (Name != NULL) { </a:t>
            </a:r>
            <a:r>
              <a:rPr lang="en-US" sz="1600" dirty="0" err="1">
                <a:latin typeface="Consolas" panose="020B0609020204030204" pitchFamily="49" charset="0"/>
              </a:rPr>
              <a:t>strcpy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Name,newName</a:t>
            </a:r>
            <a:r>
              <a:rPr lang="en-US" sz="1600" dirty="0">
                <a:latin typeface="Consolas" panose="020B0609020204030204" pitchFamily="49" charset="0"/>
              </a:rPr>
              <a:t>); </a:t>
            </a:r>
            <a:r>
              <a:rPr lang="en-US" sz="1600" dirty="0" err="1">
                <a:latin typeface="Consolas" panose="020B0609020204030204" pitchFamily="49" charset="0"/>
              </a:rPr>
              <a:t>GroupK</a:t>
            </a:r>
            <a:r>
              <a:rPr lang="en-US" sz="1600" dirty="0">
                <a:latin typeface="Consolas" panose="020B0609020204030204" pitchFamily="49" charset="0"/>
              </a:rPr>
              <a:t> = 0; 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GroupK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newGroup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Patient::Patient (Patient &amp;From)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setName</a:t>
            </a:r>
            <a:r>
              <a:rPr lang="en-US" sz="1600" dirty="0">
                <a:latin typeface="Consolas" panose="020B0609020204030204" pitchFamily="49" charset="0"/>
              </a:rPr>
              <a:t> (</a:t>
            </a:r>
            <a:r>
              <a:rPr lang="en-US" sz="1600" dirty="0" err="1">
                <a:latin typeface="Consolas" panose="020B0609020204030204" pitchFamily="49" charset="0"/>
              </a:rPr>
              <a:t>From.Name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setGroup</a:t>
            </a:r>
            <a:r>
              <a:rPr lang="en-US" sz="1600" dirty="0">
                <a:latin typeface="Consolas" panose="020B0609020204030204" pitchFamily="49" charset="0"/>
              </a:rPr>
              <a:t> (</a:t>
            </a:r>
            <a:r>
              <a:rPr lang="en-US" sz="1600" dirty="0" err="1">
                <a:latin typeface="Consolas" panose="020B0609020204030204" pitchFamily="49" charset="0"/>
              </a:rPr>
              <a:t>From.GroupK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Patient::~Patient () { delete Name; }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void Patient::</a:t>
            </a:r>
            <a:r>
              <a:rPr lang="en-US" sz="1600" dirty="0" err="1">
                <a:latin typeface="Consolas" panose="020B0609020204030204" pitchFamily="49" charset="0"/>
              </a:rPr>
              <a:t>setName</a:t>
            </a:r>
            <a:r>
              <a:rPr lang="en-US" sz="1600" dirty="0">
                <a:latin typeface="Consolas" panose="020B0609020204030204" pitchFamily="49" charset="0"/>
              </a:rPr>
              <a:t> (char *Name)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</a:rPr>
              <a:t> n=</a:t>
            </a:r>
            <a:r>
              <a:rPr lang="en-US" sz="1600" dirty="0" err="1">
                <a:latin typeface="Consolas" panose="020B0609020204030204" pitchFamily="49" charset="0"/>
              </a:rPr>
              <a:t>strlen</a:t>
            </a:r>
            <a:r>
              <a:rPr lang="en-US" sz="1600" dirty="0">
                <a:latin typeface="Consolas" panose="020B0609020204030204" pitchFamily="49" charset="0"/>
              </a:rPr>
              <a:t>(Name);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if (n&gt;0)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this-&gt;Name = new char [n+1];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if (this-&gt;Name!=NULL) </a:t>
            </a:r>
            <a:r>
              <a:rPr lang="en-US" sz="1600" dirty="0" err="1">
                <a:latin typeface="Consolas" panose="020B0609020204030204" pitchFamily="49" charset="0"/>
              </a:rPr>
              <a:t>strcpy</a:t>
            </a:r>
            <a:r>
              <a:rPr lang="en-US" sz="1600" dirty="0">
                <a:latin typeface="Consolas" panose="020B0609020204030204" pitchFamily="49" charset="0"/>
              </a:rPr>
              <a:t>(this-&gt;</a:t>
            </a:r>
            <a:r>
              <a:rPr lang="en-US" sz="1600" dirty="0" err="1">
                <a:latin typeface="Consolas" panose="020B0609020204030204" pitchFamily="49" charset="0"/>
              </a:rPr>
              <a:t>Name,Name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  <a:endParaRPr lang="ru-RU" sz="1600" dirty="0">
              <a:latin typeface="Consolas" panose="020B0609020204030204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16261" y="905416"/>
            <a:ext cx="4888523" cy="3371136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void Patient::</a:t>
            </a:r>
            <a:r>
              <a:rPr lang="en-US" sz="1600" dirty="0" err="1">
                <a:latin typeface="Consolas" panose="020B0609020204030204" pitchFamily="49" charset="0"/>
              </a:rPr>
              <a:t>setGroup</a:t>
            </a:r>
            <a:r>
              <a:rPr lang="en-US" sz="1600" dirty="0">
                <a:latin typeface="Consolas" panose="020B0609020204030204" pitchFamily="49" charset="0"/>
              </a:rPr>
              <a:t> (</a:t>
            </a:r>
            <a:r>
              <a:rPr lang="en-US" sz="1600" dirty="0" err="1">
                <a:latin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</a:rPr>
              <a:t> g) { </a:t>
            </a:r>
            <a:r>
              <a:rPr lang="en-US" sz="1600" dirty="0" err="1">
                <a:latin typeface="Consolas" panose="020B0609020204030204" pitchFamily="49" charset="0"/>
              </a:rPr>
              <a:t>GroupK</a:t>
            </a:r>
            <a:r>
              <a:rPr lang="en-US" sz="1600" dirty="0">
                <a:latin typeface="Consolas" panose="020B0609020204030204" pitchFamily="49" charset="0"/>
              </a:rPr>
              <a:t>=g; }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char * Patient::</a:t>
            </a:r>
            <a:r>
              <a:rPr lang="en-US" sz="1600" dirty="0" err="1">
                <a:latin typeface="Consolas" panose="020B0609020204030204" pitchFamily="49" charset="0"/>
              </a:rPr>
              <a:t>getName</a:t>
            </a:r>
            <a:r>
              <a:rPr lang="en-US" sz="1600" dirty="0">
                <a:latin typeface="Consolas" panose="020B0609020204030204" pitchFamily="49" charset="0"/>
              </a:rPr>
              <a:t> () { return Name; }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</a:rPr>
              <a:t> Patient::</a:t>
            </a:r>
            <a:r>
              <a:rPr lang="en-US" sz="1600" dirty="0" err="1">
                <a:latin typeface="Consolas" panose="020B0609020204030204" pitchFamily="49" charset="0"/>
              </a:rPr>
              <a:t>getGroup</a:t>
            </a:r>
            <a:r>
              <a:rPr lang="en-US" sz="1600" dirty="0">
                <a:latin typeface="Consolas" panose="020B0609020204030204" pitchFamily="49" charset="0"/>
              </a:rPr>
              <a:t> () { return </a:t>
            </a:r>
            <a:r>
              <a:rPr lang="en-US" sz="1600" dirty="0" err="1">
                <a:latin typeface="Consolas" panose="020B0609020204030204" pitchFamily="49" charset="0"/>
              </a:rPr>
              <a:t>GroupK</a:t>
            </a:r>
            <a:r>
              <a:rPr lang="en-US" sz="1600" dirty="0">
                <a:latin typeface="Consolas" panose="020B0609020204030204" pitchFamily="49" charset="0"/>
              </a:rPr>
              <a:t>; }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void Patient::</a:t>
            </a:r>
            <a:r>
              <a:rPr lang="en-US" sz="1600" dirty="0" err="1">
                <a:latin typeface="Consolas" panose="020B0609020204030204" pitchFamily="49" charset="0"/>
              </a:rPr>
              <a:t>showPatient</a:t>
            </a:r>
            <a:r>
              <a:rPr lang="en-US" sz="1600" dirty="0">
                <a:latin typeface="Consolas" panose="020B0609020204030204" pitchFamily="49" charset="0"/>
              </a:rPr>
              <a:t> (void)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 ("\</a:t>
            </a:r>
            <a:r>
              <a:rPr lang="en-US" sz="1600" dirty="0" err="1">
                <a:latin typeface="Consolas" panose="020B0609020204030204" pitchFamily="49" charset="0"/>
              </a:rPr>
              <a:t>n%s</a:t>
            </a:r>
            <a:r>
              <a:rPr lang="en-US" sz="1600" dirty="0">
                <a:latin typeface="Consolas" panose="020B0609020204030204" pitchFamily="49" charset="0"/>
              </a:rPr>
              <a:t>,%d\n",</a:t>
            </a:r>
            <a:r>
              <a:rPr lang="en-US" sz="1600" dirty="0" err="1">
                <a:latin typeface="Consolas" panose="020B0609020204030204" pitchFamily="49" charset="0"/>
              </a:rPr>
              <a:t>Name,GroupK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  <a:endParaRPr lang="ru-RU" sz="1600" dirty="0">
              <a:latin typeface="Consolas" panose="020B0609020204030204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76431" y="4391431"/>
            <a:ext cx="2912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Реализация методов класса</a:t>
            </a:r>
          </a:p>
        </p:txBody>
      </p:sp>
    </p:spTree>
    <p:extLst>
      <p:ext uri="{BB962C8B-B14F-4D97-AF65-F5344CB8AC3E}">
        <p14:creationId xmlns:p14="http://schemas.microsoft.com/office/powerpoint/2010/main" val="145818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B0C223-81F2-413A-87C5-D2DDD12498A7}" type="slidenum">
              <a:rPr lang="ru-RU" altLang="ru-RU">
                <a:solidFill>
                  <a:schemeClr val="bg1"/>
                </a:solidFill>
              </a:rPr>
              <a:pPr eaLnBrk="1" hangingPunct="1"/>
              <a:t>6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6351"/>
            <a:ext cx="1176194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Операторы для работы с указателями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987" y="1331914"/>
            <a:ext cx="11139966" cy="2968994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Существует два специальных оператора для работы с указателями.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3600" b="1" dirty="0"/>
              <a:t>&amp;</a:t>
            </a:r>
            <a:r>
              <a:rPr lang="en-US" altLang="ru-RU" dirty="0"/>
              <a:t> - </a:t>
            </a:r>
            <a:r>
              <a:rPr lang="ru-RU" altLang="ru-RU" dirty="0"/>
              <a:t>оператор получения адреса.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dirty="0"/>
              <a:t>p = &amp;count; //</a:t>
            </a:r>
            <a:r>
              <a:rPr lang="ru-RU" altLang="ru-RU" dirty="0"/>
              <a:t>присвоить указателю </a:t>
            </a:r>
            <a:r>
              <a:rPr lang="en-US" altLang="ru-RU" dirty="0"/>
              <a:t>p </a:t>
            </a:r>
            <a:r>
              <a:rPr lang="ru-RU" altLang="ru-RU" dirty="0"/>
              <a:t>адрес переменной </a:t>
            </a:r>
            <a:r>
              <a:rPr lang="en-US" altLang="ru-RU" dirty="0"/>
              <a:t>count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3600" b="1" dirty="0"/>
              <a:t>*</a:t>
            </a:r>
            <a:r>
              <a:rPr lang="en-US" altLang="ru-RU" dirty="0"/>
              <a:t> - </a:t>
            </a:r>
            <a:r>
              <a:rPr lang="ru-RU" altLang="ru-RU" dirty="0"/>
              <a:t>оператор разыменования указателя.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ru-RU" dirty="0"/>
              <a:t>q = *p; //</a:t>
            </a:r>
            <a:r>
              <a:rPr lang="ru-RU" altLang="ru-RU" dirty="0"/>
              <a:t>значение, хранящееся по адресу </a:t>
            </a:r>
            <a:r>
              <a:rPr lang="en-US" altLang="ru-RU" dirty="0"/>
              <a:t>p </a:t>
            </a:r>
            <a:r>
              <a:rPr lang="ru-RU" altLang="ru-RU" dirty="0"/>
              <a:t>присвоить </a:t>
            </a:r>
            <a:r>
              <a:rPr lang="en-US" altLang="ru-RU" dirty="0"/>
              <a:t>q</a:t>
            </a:r>
            <a:endParaRPr lang="ru-RU" alt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0987" y="4694852"/>
            <a:ext cx="11139966" cy="1844060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dirty="0"/>
              <a:t>Приоритет операторов </a:t>
            </a:r>
            <a:r>
              <a:rPr lang="en-US" altLang="ru-RU" b="1" dirty="0"/>
              <a:t>*</a:t>
            </a:r>
            <a:r>
              <a:rPr lang="en-US" altLang="ru-RU" dirty="0"/>
              <a:t> </a:t>
            </a:r>
            <a:r>
              <a:rPr lang="ru-RU" altLang="ru-RU" dirty="0"/>
              <a:t>и </a:t>
            </a:r>
            <a:r>
              <a:rPr lang="en-US" altLang="ru-RU" b="1" dirty="0"/>
              <a:t>&amp;</a:t>
            </a:r>
            <a:r>
              <a:rPr lang="ru-RU" altLang="ru-RU" dirty="0"/>
              <a:t> выше приоритета всех арифметических операторов.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dirty="0"/>
              <a:t>При использовании указателей необходимо следить за тем, чтобы указатель всегда ссылался на переменную правильного типа (не всякий компилятор отслеживает такие ошибки).</a:t>
            </a:r>
          </a:p>
        </p:txBody>
      </p:sp>
    </p:spTree>
    <p:extLst>
      <p:ext uri="{BB962C8B-B14F-4D97-AF65-F5344CB8AC3E}">
        <p14:creationId xmlns:p14="http://schemas.microsoft.com/office/powerpoint/2010/main" val="2159987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60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7891" y="903074"/>
            <a:ext cx="7326923" cy="5005626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main () {</a:t>
            </a:r>
          </a:p>
          <a:p>
            <a:r>
              <a:rPr lang="en-US" dirty="0">
                <a:latin typeface="Consolas" panose="020B0609020204030204" pitchFamily="49" charset="0"/>
              </a:rPr>
              <a:t> Patient *</a:t>
            </a:r>
            <a:r>
              <a:rPr lang="en-US" dirty="0" err="1">
                <a:latin typeface="Consolas" panose="020B0609020204030204" pitchFamily="49" charset="0"/>
              </a:rPr>
              <a:t>NoName</a:t>
            </a:r>
            <a:r>
              <a:rPr lang="en-US" dirty="0">
                <a:latin typeface="Consolas" panose="020B0609020204030204" pitchFamily="49" charset="0"/>
              </a:rPr>
              <a:t> = new Patient ();</a:t>
            </a:r>
          </a:p>
          <a:p>
            <a:r>
              <a:rPr lang="en-US" dirty="0">
                <a:latin typeface="Consolas" panose="020B0609020204030204" pitchFamily="49" charset="0"/>
              </a:rPr>
              <a:t> Patient *Ivanov = new Patient ("Ivanov");</a:t>
            </a:r>
          </a:p>
          <a:p>
            <a:r>
              <a:rPr lang="en-US" dirty="0">
                <a:latin typeface="Consolas" panose="020B0609020204030204" pitchFamily="49" charset="0"/>
              </a:rPr>
              <a:t> Ivanov-&gt;</a:t>
            </a:r>
            <a:r>
              <a:rPr lang="en-US" dirty="0" err="1">
                <a:latin typeface="Consolas" panose="020B0609020204030204" pitchFamily="49" charset="0"/>
              </a:rPr>
              <a:t>setGroup</a:t>
            </a:r>
            <a:r>
              <a:rPr lang="en-US" dirty="0">
                <a:latin typeface="Consolas" panose="020B0609020204030204" pitchFamily="49" charset="0"/>
              </a:rPr>
              <a:t>(1);</a:t>
            </a:r>
          </a:p>
          <a:p>
            <a:r>
              <a:rPr lang="en-US" dirty="0">
                <a:latin typeface="Consolas" panose="020B0609020204030204" pitchFamily="49" charset="0"/>
              </a:rPr>
              <a:t> Patient *Petrov319 = new Patient ("Petrov",3);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NoName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showPatient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 Ivanov-&gt;</a:t>
            </a:r>
            <a:r>
              <a:rPr lang="en-US" dirty="0" err="1">
                <a:latin typeface="Consolas" panose="020B0609020204030204" pitchFamily="49" charset="0"/>
              </a:rPr>
              <a:t>showPatient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 Petrov319-&gt;</a:t>
            </a:r>
            <a:r>
              <a:rPr lang="en-US" dirty="0" err="1">
                <a:latin typeface="Consolas" panose="020B0609020204030204" pitchFamily="49" charset="0"/>
              </a:rPr>
              <a:t>showPatient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 delete Petrov319;</a:t>
            </a:r>
          </a:p>
          <a:p>
            <a:r>
              <a:rPr lang="en-US" dirty="0">
                <a:latin typeface="Consolas" panose="020B0609020204030204" pitchFamily="49" charset="0"/>
              </a:rPr>
              <a:t> Patient Popov("Popov",2);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Popov.showPatient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 Popov=*Ivanov;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Popov.showPatient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 system("pause"); </a:t>
            </a:r>
          </a:p>
          <a:p>
            <a:r>
              <a:rPr lang="en-US" dirty="0">
                <a:latin typeface="Consolas" panose="020B0609020204030204" pitchFamily="49" charset="0"/>
              </a:rPr>
              <a:t> return 0;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10600" y="903074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Основная 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29945175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3" y="896448"/>
            <a:ext cx="5822947" cy="5642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257" y="955168"/>
            <a:ext cx="4246685" cy="552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596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77" y="189279"/>
            <a:ext cx="11506200" cy="1325563"/>
          </a:xfrm>
        </p:spPr>
        <p:txBody>
          <a:bodyPr/>
          <a:lstStyle/>
          <a:p>
            <a:r>
              <a:rPr lang="ru-RU" dirty="0"/>
              <a:t>Задание для самостоятельной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076" y="1759927"/>
            <a:ext cx="1106072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Что получится в результате выполнения кода?</a:t>
            </a:r>
          </a:p>
          <a:p>
            <a:pPr marL="0" indent="0">
              <a:buNone/>
            </a:pPr>
            <a:r>
              <a:rPr lang="en-US" dirty="0"/>
              <a:t>X=2;</a:t>
            </a:r>
          </a:p>
          <a:p>
            <a:pPr marL="0" indent="0">
              <a:buNone/>
            </a:pPr>
            <a:r>
              <a:rPr lang="en-US" dirty="0"/>
              <a:t>Y=3;</a:t>
            </a:r>
          </a:p>
          <a:p>
            <a:pPr marL="0" indent="0">
              <a:buNone/>
            </a:pPr>
            <a:r>
              <a:rPr lang="en-US" dirty="0"/>
              <a:t>Z=&amp;X;</a:t>
            </a:r>
          </a:p>
          <a:p>
            <a:pPr marL="0" indent="0">
              <a:buNone/>
            </a:pPr>
            <a:r>
              <a:rPr lang="en-US" dirty="0"/>
              <a:t>F=&amp;Y;</a:t>
            </a:r>
          </a:p>
          <a:p>
            <a:pPr marL="0" indent="0">
              <a:buNone/>
            </a:pPr>
            <a:r>
              <a:rPr lang="en-US" dirty="0"/>
              <a:t>Result=*Z+*F;</a:t>
            </a:r>
          </a:p>
          <a:p>
            <a:pPr marL="0" indent="0">
              <a:buNone/>
            </a:pPr>
            <a:r>
              <a:rPr lang="en-US" dirty="0" err="1"/>
              <a:t>Cout</a:t>
            </a:r>
            <a:r>
              <a:rPr lang="en-US" dirty="0"/>
              <a:t>&lt;&lt;Result;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939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0"/>
            <a:ext cx="11646878" cy="1325563"/>
          </a:xfrm>
        </p:spPr>
        <p:txBody>
          <a:bodyPr>
            <a:normAutofit/>
          </a:bodyPr>
          <a:lstStyle/>
          <a:p>
            <a:r>
              <a:rPr lang="ru-RU" dirty="0"/>
              <a:t>Задание для самостоятельной работы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2384" y="1332280"/>
            <a:ext cx="11599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panose="02020603050405020304" pitchFamily="18" charset="0"/>
              </a:rPr>
              <a:t>Ниже дан пример описания класса, который реализует другой способ задания массивов. В Паскале, </a:t>
            </a:r>
            <a:r>
              <a:rPr lang="en-US" dirty="0">
                <a:cs typeface="Times New Roman" panose="02020603050405020304" pitchFamily="18" charset="0"/>
              </a:rPr>
              <a:t>Delphi</a:t>
            </a:r>
            <a:r>
              <a:rPr lang="ru-RU" dirty="0">
                <a:cs typeface="Times New Roman" panose="02020603050405020304" pitchFamily="18" charset="0"/>
              </a:rPr>
              <a:t> и др. нумерация массивов начинается с 1. Необходимо заполнить таблицу: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83564" y="2699970"/>
          <a:ext cx="11415712" cy="3261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0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55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0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Элемент ООП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Кусок кода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Приватные поля свойств класса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Конструктор (достаточно одного)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Деструктор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3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public функции для получения и установки необходимых приватных свойств класса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функции (хотя бы 1) другого типа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3956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64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376" y="566222"/>
            <a:ext cx="4920043" cy="5346144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iostream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windows.h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#define MAXDOUBLE 1.797693E+308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using namespace </a:t>
            </a:r>
            <a:r>
              <a:rPr lang="en-US" sz="1400" dirty="0" err="1">
                <a:latin typeface="Consolas" panose="020B0609020204030204" pitchFamily="49" charset="0"/>
              </a:rPr>
              <a:t>std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class array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private: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low,hi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double *value;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public: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array() : low(0), hi(0), value(NULL) {}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array(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array(</a:t>
            </a:r>
            <a:r>
              <a:rPr lang="en-US" sz="1400" dirty="0" err="1">
                <a:latin typeface="Consolas" panose="020B0609020204030204" pitchFamily="49" charset="0"/>
              </a:rPr>
              <a:t>int,int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~array();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double get (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index);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void set (double </a:t>
            </a:r>
            <a:r>
              <a:rPr lang="en-US" sz="1400" dirty="0" err="1">
                <a:latin typeface="Consolas" panose="020B0609020204030204" pitchFamily="49" charset="0"/>
              </a:rPr>
              <a:t>value,int</a:t>
            </a:r>
            <a:r>
              <a:rPr lang="en-US" sz="1400" dirty="0">
                <a:latin typeface="Consolas" panose="020B0609020204030204" pitchFamily="49" charset="0"/>
              </a:rPr>
              <a:t> index);</a:t>
            </a:r>
          </a:p>
          <a:p>
            <a:r>
              <a:rPr lang="ru-RU" sz="1400" dirty="0">
                <a:latin typeface="Consolas" panose="020B0609020204030204" pitchFamily="49" charset="0"/>
              </a:rPr>
              <a:t>};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array::array (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k1, 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k2) { low=k1; hi=k2; value = new double [k2-k1+1];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array::array (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n) { new array (0,n-1);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array::~array () { delete value; }</a:t>
            </a:r>
          </a:p>
          <a:p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40016" y="447040"/>
            <a:ext cx="5399749" cy="5771971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double array::get (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index)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return (index&lt;low || index&gt;hi ? MAXDOUBLE : value[index-low]);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void array::set (double </a:t>
            </a:r>
            <a:r>
              <a:rPr lang="en-US" sz="1400" dirty="0" err="1">
                <a:latin typeface="Consolas" panose="020B0609020204030204" pitchFamily="49" charset="0"/>
              </a:rPr>
              <a:t>newvalue,int</a:t>
            </a:r>
            <a:r>
              <a:rPr lang="en-US" sz="1400" dirty="0">
                <a:latin typeface="Consolas" panose="020B0609020204030204" pitchFamily="49" charset="0"/>
              </a:rPr>
              <a:t> index)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if (index&gt;=low || index&lt;=hi) value[index-low]=</a:t>
            </a:r>
            <a:r>
              <a:rPr lang="en-US" sz="1400" dirty="0" err="1">
                <a:latin typeface="Consolas" panose="020B0609020204030204" pitchFamily="49" charset="0"/>
              </a:rPr>
              <a:t>newvalue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main 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array my(-5,5);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for (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=-5;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&lt;=5;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++)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my.set</a:t>
            </a:r>
            <a:r>
              <a:rPr lang="en-US" sz="1400" dirty="0">
                <a:latin typeface="Consolas" panose="020B0609020204030204" pitchFamily="49" charset="0"/>
              </a:rPr>
              <a:t>(i+5.,i);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cout</a:t>
            </a:r>
            <a:r>
              <a:rPr lang="en-US" sz="1400" dirty="0">
                <a:latin typeface="Consolas" panose="020B0609020204030204" pitchFamily="49" charset="0"/>
              </a:rPr>
              <a:t> &lt;&lt; "\</a:t>
            </a:r>
            <a:r>
              <a:rPr lang="en-US" sz="1400" dirty="0" err="1">
                <a:latin typeface="Consolas" panose="020B0609020204030204" pitchFamily="49" charset="0"/>
              </a:rPr>
              <a:t>nKey</a:t>
            </a:r>
            <a:r>
              <a:rPr lang="en-US" sz="1400" dirty="0">
                <a:latin typeface="Consolas" panose="020B0609020204030204" pitchFamily="49" charset="0"/>
              </a:rPr>
              <a:t>=" &lt;&lt;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&lt;&lt; ", value=" &lt;&lt; </a:t>
            </a:r>
            <a:r>
              <a:rPr lang="en-US" sz="1400" dirty="0" err="1">
                <a:latin typeface="Consolas" panose="020B0609020204030204" pitchFamily="49" charset="0"/>
              </a:rPr>
              <a:t>my.get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my.set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my.get</a:t>
            </a:r>
            <a:r>
              <a:rPr lang="en-US" sz="1400" dirty="0">
                <a:latin typeface="Consolas" panose="020B0609020204030204" pitchFamily="49" charset="0"/>
              </a:rPr>
              <a:t>(5),-5);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cout</a:t>
            </a:r>
            <a:r>
              <a:rPr lang="en-US" sz="1400" dirty="0">
                <a:latin typeface="Consolas" panose="020B0609020204030204" pitchFamily="49" charset="0"/>
              </a:rPr>
              <a:t> &lt;&lt; "\</a:t>
            </a:r>
            <a:r>
              <a:rPr lang="en-US" sz="1400" dirty="0" err="1">
                <a:latin typeface="Consolas" panose="020B0609020204030204" pitchFamily="49" charset="0"/>
              </a:rPr>
              <a:t>nItem</a:t>
            </a:r>
            <a:r>
              <a:rPr lang="en-US" sz="1400" dirty="0">
                <a:latin typeface="Consolas" panose="020B0609020204030204" pitchFamily="49" charset="0"/>
              </a:rPr>
              <a:t> -5 changed=" &lt;&lt; </a:t>
            </a:r>
            <a:r>
              <a:rPr lang="en-US" sz="1400" dirty="0" err="1">
                <a:latin typeface="Consolas" panose="020B0609020204030204" pitchFamily="49" charset="0"/>
              </a:rPr>
              <a:t>my.get</a:t>
            </a:r>
            <a:r>
              <a:rPr lang="en-US" sz="1400" dirty="0">
                <a:latin typeface="Consolas" panose="020B0609020204030204" pitchFamily="49" charset="0"/>
              </a:rPr>
              <a:t>(-5);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cout</a:t>
            </a:r>
            <a:r>
              <a:rPr lang="en-US" sz="1400" dirty="0">
                <a:latin typeface="Consolas" panose="020B0609020204030204" pitchFamily="49" charset="0"/>
              </a:rPr>
              <a:t> &lt;&lt; "\</a:t>
            </a:r>
            <a:r>
              <a:rPr lang="en-US" sz="1400" dirty="0" err="1">
                <a:latin typeface="Consolas" panose="020B0609020204030204" pitchFamily="49" charset="0"/>
              </a:rPr>
              <a:t>nKey</a:t>
            </a:r>
            <a:r>
              <a:rPr lang="en-US" sz="1400" dirty="0">
                <a:latin typeface="Consolas" panose="020B0609020204030204" pitchFamily="49" charset="0"/>
              </a:rPr>
              <a:t>=-10 (bad), value=" &lt;&lt; </a:t>
            </a:r>
            <a:r>
              <a:rPr lang="en-US" sz="1400" dirty="0" err="1">
                <a:latin typeface="Consolas" panose="020B0609020204030204" pitchFamily="49" charset="0"/>
              </a:rPr>
              <a:t>my.get</a:t>
            </a:r>
            <a:r>
              <a:rPr lang="en-US" sz="1400" dirty="0">
                <a:latin typeface="Consolas" panose="020B0609020204030204" pitchFamily="49" charset="0"/>
              </a:rPr>
              <a:t>(-10) &lt;&lt; </a:t>
            </a:r>
            <a:r>
              <a:rPr lang="en-US" sz="1400" dirty="0" err="1">
                <a:latin typeface="Consolas" panose="020B0609020204030204" pitchFamily="49" charset="0"/>
              </a:rPr>
              <a:t>endl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system("pause");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return 0;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821841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06" y="14068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Использованная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563" y="1443240"/>
            <a:ext cx="10515600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>
                <a:hlinkClick r:id="rId2"/>
              </a:rPr>
              <a:t>http://cppstudio.com/ 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hlinkClick r:id="rId3"/>
              </a:rPr>
              <a:t>https://docs.microsoft.com/ru-ru/windows/win32/com/the-component-object-model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Сеть Интернет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3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2"/>
          <p:cNvSpPr>
            <a:spLocks noGrp="1" noChangeArrowheads="1"/>
          </p:cNvSpPr>
          <p:nvPr>
            <p:ph type="title"/>
          </p:nvPr>
        </p:nvSpPr>
        <p:spPr>
          <a:xfrm>
            <a:off x="187570" y="171694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Пример</a:t>
            </a:r>
            <a:r>
              <a:rPr lang="en-US" altLang="ru-RU" dirty="0"/>
              <a:t> 1</a:t>
            </a:r>
            <a:endParaRPr lang="ru-RU" altLang="ru-RU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10309" y="1641231"/>
            <a:ext cx="11283460" cy="4513384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#include &lt;</a:t>
            </a:r>
            <a:r>
              <a:rPr lang="en-US" altLang="ru-RU" sz="2000" dirty="0" err="1">
                <a:latin typeface="Consolas" panose="020B0609020204030204" pitchFamily="49" charset="0"/>
              </a:rPr>
              <a:t>iostream.h</a:t>
            </a:r>
            <a:r>
              <a:rPr lang="en-US" altLang="ru-RU" sz="20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000" dirty="0" err="1">
                <a:latin typeface="Consolas" panose="020B0609020204030204" pitchFamily="49" charset="0"/>
              </a:rPr>
              <a:t>int</a:t>
            </a:r>
            <a:r>
              <a:rPr lang="en-US" altLang="ru-RU" sz="2000" dirty="0">
                <a:latin typeface="Consolas" panose="020B0609020204030204" pitchFamily="49" charset="0"/>
              </a:rPr>
              <a:t> main (void)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{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double x=5.6, y;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</a:t>
            </a:r>
            <a:r>
              <a:rPr lang="en-US" altLang="ru-RU" sz="2000" dirty="0" err="1">
                <a:latin typeface="Consolas" panose="020B0609020204030204" pitchFamily="49" charset="0"/>
              </a:rPr>
              <a:t>int</a:t>
            </a:r>
            <a:r>
              <a:rPr lang="en-US" altLang="ru-RU" sz="2000" dirty="0">
                <a:latin typeface="Consolas" panose="020B0609020204030204" pitchFamily="49" charset="0"/>
              </a:rPr>
              <a:t> n;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</a:t>
            </a:r>
            <a:r>
              <a:rPr lang="en-US" altLang="ru-RU" sz="2000" dirty="0" err="1">
                <a:latin typeface="Consolas" panose="020B0609020204030204" pitchFamily="49" charset="0"/>
              </a:rPr>
              <a:t>int</a:t>
            </a:r>
            <a:r>
              <a:rPr lang="en-US" altLang="ru-RU" sz="2000" dirty="0">
                <a:latin typeface="Consolas" panose="020B0609020204030204" pitchFamily="49" charset="0"/>
              </a:rPr>
              <a:t> *p, *p1;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p = &amp;n; //</a:t>
            </a:r>
            <a:r>
              <a:rPr lang="ru-RU" altLang="ru-RU" sz="2000" dirty="0">
                <a:latin typeface="Consolas" panose="020B0609020204030204" pitchFamily="49" charset="0"/>
              </a:rPr>
              <a:t>верная запись</a:t>
            </a:r>
            <a:endParaRPr lang="en-US" altLang="ru-RU" sz="2000" dirty="0"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p1 = &amp;x;</a:t>
            </a:r>
            <a:r>
              <a:rPr lang="ru-RU" altLang="ru-RU" sz="2000" dirty="0">
                <a:latin typeface="Consolas" panose="020B0609020204030204" pitchFamily="49" charset="0"/>
              </a:rPr>
              <a:t> </a:t>
            </a:r>
            <a:r>
              <a:rPr lang="en-US" altLang="ru-RU" sz="2000" dirty="0">
                <a:latin typeface="Consolas" panose="020B0609020204030204" pitchFamily="49" charset="0"/>
              </a:rPr>
              <a:t>//</a:t>
            </a:r>
            <a:r>
              <a:rPr lang="ru-RU" altLang="ru-RU" sz="2000" dirty="0">
                <a:latin typeface="Consolas" panose="020B0609020204030204" pitchFamily="49" charset="0"/>
              </a:rPr>
              <a:t>нежелательная запись</a:t>
            </a:r>
            <a:endParaRPr lang="en-US" altLang="ru-RU" sz="2000" dirty="0"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y = *p1;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	</a:t>
            </a:r>
            <a:r>
              <a:rPr lang="en-US" altLang="ru-RU" sz="2000" dirty="0" err="1">
                <a:latin typeface="Consolas" panose="020B0609020204030204" pitchFamily="49" charset="0"/>
              </a:rPr>
              <a:t>cout</a:t>
            </a:r>
            <a:r>
              <a:rPr lang="en-US" altLang="ru-RU" sz="2000" dirty="0">
                <a:latin typeface="Consolas" panose="020B0609020204030204" pitchFamily="49" charset="0"/>
              </a:rPr>
              <a:t>&lt;&lt; y; //</a:t>
            </a:r>
            <a:r>
              <a:rPr lang="ru-RU" altLang="ru-RU" sz="2000" dirty="0">
                <a:latin typeface="Consolas" panose="020B0609020204030204" pitchFamily="49" charset="0"/>
              </a:rPr>
              <a:t>не выведет число 5,6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latin typeface="Consolas" panose="020B0609020204030204" pitchFamily="49" charset="0"/>
              </a:rPr>
              <a:t>	</a:t>
            </a:r>
            <a:r>
              <a:rPr lang="en-US" altLang="ru-RU" sz="2000" dirty="0">
                <a:latin typeface="Consolas" panose="020B0609020204030204" pitchFamily="49" charset="0"/>
              </a:rPr>
              <a:t>return 0;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000" dirty="0">
                <a:latin typeface="Consolas" panose="020B0609020204030204" pitchFamily="49" charset="0"/>
              </a:rPr>
              <a:t>} </a:t>
            </a:r>
            <a:endParaRPr lang="ru-RU" altLang="ru-RU" sz="2000" dirty="0">
              <a:latin typeface="Consolas" panose="020B0609020204030204" pitchFamily="49" charset="0"/>
            </a:endParaRPr>
          </a:p>
        </p:txBody>
      </p:sp>
      <p:sp>
        <p:nvSpPr>
          <p:cNvPr id="12290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F692E2-2AAC-4DCA-A31E-AEF46E8C8A9D}" type="slidenum">
              <a:rPr lang="ru-RU" altLang="ru-RU">
                <a:solidFill>
                  <a:schemeClr val="bg1"/>
                </a:solidFill>
              </a:rPr>
              <a:pPr eaLnBrk="1" hangingPunct="1"/>
              <a:t>7</a:t>
            </a:fld>
            <a:endParaRPr lang="ru-RU" alt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3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A52586-EFEB-44D4-B03E-D24F576611ED}" type="slidenum">
              <a:rPr lang="ru-RU" altLang="ru-RU">
                <a:solidFill>
                  <a:schemeClr val="bg1"/>
                </a:solidFill>
              </a:rPr>
              <a:pPr eaLnBrk="1" hangingPunct="1"/>
              <a:t>8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4339" name="AutoShape 2"/>
          <p:cNvSpPr>
            <a:spLocks noGrp="1" noChangeArrowheads="1"/>
          </p:cNvSpPr>
          <p:nvPr>
            <p:ph type="title"/>
          </p:nvPr>
        </p:nvSpPr>
        <p:spPr>
          <a:xfrm>
            <a:off x="205154" y="171694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Присваивание указателей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724" y="1497257"/>
            <a:ext cx="11107614" cy="437991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Указатель можно присвоить другому указателю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u="sng" dirty="0"/>
              <a:t>Пример</a:t>
            </a:r>
            <a:endParaRPr lang="ru-RU" altLang="ru-RU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#include &lt;</a:t>
            </a:r>
            <a:r>
              <a:rPr lang="en-US" altLang="ru-RU" sz="2400" dirty="0" err="1">
                <a:latin typeface="Consolas" panose="020B0609020204030204" pitchFamily="49" charset="0"/>
              </a:rPr>
              <a:t>iostream.h</a:t>
            </a:r>
            <a:r>
              <a:rPr lang="en-US" altLang="ru-RU" sz="24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dirty="0" err="1">
                <a:latin typeface="Consolas" panose="020B0609020204030204" pitchFamily="49" charset="0"/>
              </a:rPr>
              <a:t>int</a:t>
            </a:r>
            <a:r>
              <a:rPr lang="en-US" altLang="ru-RU" sz="2400" dirty="0">
                <a:latin typeface="Consolas" panose="020B0609020204030204" pitchFamily="49" charset="0"/>
              </a:rPr>
              <a:t> main (void)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{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latin typeface="Consolas" panose="020B0609020204030204" pitchFamily="49" charset="0"/>
              </a:rPr>
              <a:t>	</a:t>
            </a:r>
            <a:r>
              <a:rPr lang="en-US" altLang="ru-RU" sz="2400" dirty="0" err="1">
                <a:latin typeface="Consolas" panose="020B0609020204030204" pitchFamily="49" charset="0"/>
              </a:rPr>
              <a:t>int</a:t>
            </a:r>
            <a:r>
              <a:rPr lang="en-US" altLang="ru-RU" sz="2400" dirty="0">
                <a:latin typeface="Consolas" panose="020B0609020204030204" pitchFamily="49" charset="0"/>
              </a:rPr>
              <a:t> x;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</a:t>
            </a:r>
            <a:r>
              <a:rPr lang="en-US" altLang="ru-RU" sz="2400" dirty="0" err="1">
                <a:latin typeface="Consolas" panose="020B0609020204030204" pitchFamily="49" charset="0"/>
              </a:rPr>
              <a:t>int</a:t>
            </a:r>
            <a:r>
              <a:rPr lang="en-US" altLang="ru-RU" sz="2400" dirty="0">
                <a:latin typeface="Consolas" panose="020B0609020204030204" pitchFamily="49" charset="0"/>
              </a:rPr>
              <a:t> *p1, *p2;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p1 = &amp;x; p2 = p1;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	</a:t>
            </a:r>
            <a:r>
              <a:rPr lang="en-US" altLang="ru-RU" sz="2400" dirty="0" err="1">
                <a:latin typeface="Consolas" panose="020B0609020204030204" pitchFamily="49" charset="0"/>
              </a:rPr>
              <a:t>cout</a:t>
            </a:r>
            <a:r>
              <a:rPr lang="en-US" altLang="ru-RU" sz="2400" dirty="0">
                <a:latin typeface="Consolas" panose="020B0609020204030204" pitchFamily="49" charset="0"/>
              </a:rPr>
              <a:t>&lt;&lt;  p2; //</a:t>
            </a:r>
            <a:r>
              <a:rPr lang="ru-RU" altLang="ru-RU" sz="2400" dirty="0">
                <a:latin typeface="Consolas" panose="020B0609020204030204" pitchFamily="49" charset="0"/>
              </a:rPr>
              <a:t>выведет на экран </a:t>
            </a:r>
            <a:r>
              <a:rPr lang="ru-RU" altLang="ru-RU" sz="2400" u="sng" dirty="0">
                <a:latin typeface="Consolas" panose="020B0609020204030204" pitchFamily="49" charset="0"/>
              </a:rPr>
              <a:t>адрес</a:t>
            </a:r>
            <a:r>
              <a:rPr lang="ru-RU" altLang="ru-RU" sz="2400" dirty="0">
                <a:latin typeface="Consolas" panose="020B0609020204030204" pitchFamily="49" charset="0"/>
              </a:rPr>
              <a:t> переменной </a:t>
            </a:r>
            <a:r>
              <a:rPr lang="en-US" altLang="ru-RU" sz="2400" dirty="0">
                <a:latin typeface="Consolas" panose="020B0609020204030204" pitchFamily="49" charset="0"/>
              </a:rPr>
              <a:t>x</a:t>
            </a:r>
            <a:endParaRPr lang="ru-RU" altLang="ru-RU" sz="2400" dirty="0">
              <a:latin typeface="Consolas" panose="020B0609020204030204" pitchFamily="49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latin typeface="Consolas" panose="020B0609020204030204" pitchFamily="49" charset="0"/>
              </a:rPr>
              <a:t>	</a:t>
            </a:r>
            <a:r>
              <a:rPr lang="en-US" altLang="ru-RU" sz="2400" dirty="0">
                <a:latin typeface="Consolas" panose="020B0609020204030204" pitchFamily="49" charset="0"/>
              </a:rPr>
              <a:t>return 0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dirty="0">
                <a:latin typeface="Consolas" panose="020B0609020204030204" pitchFamily="49" charset="0"/>
              </a:rPr>
              <a:t>}</a:t>
            </a:r>
            <a:endParaRPr lang="ru-RU" alt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6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3AF8CF-AF19-4BA3-96C7-22EDABE9B37C}" type="slidenum">
              <a:rPr lang="ru-RU" altLang="ru-RU">
                <a:solidFill>
                  <a:schemeClr val="bg1"/>
                </a:solidFill>
              </a:rPr>
              <a:pPr eaLnBrk="1" hangingPunct="1"/>
              <a:t>9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5363" name="AutoShape 2"/>
          <p:cNvSpPr>
            <a:spLocks noGrp="1" noChangeArrowheads="1"/>
          </p:cNvSpPr>
          <p:nvPr>
            <p:ph type="title"/>
          </p:nvPr>
        </p:nvSpPr>
        <p:spPr>
          <a:xfrm>
            <a:off x="275492" y="171695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Адресная арифметика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492" y="1497259"/>
            <a:ext cx="11558954" cy="4323250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sz="2400" dirty="0"/>
              <a:t>К указателям применимы только две арифметических операции: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sz="2400" dirty="0"/>
              <a:t>сложение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sz="2400" dirty="0"/>
              <a:t>вычитание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sz="2400" u="sng" dirty="0"/>
              <a:t>Пример</a:t>
            </a:r>
            <a:r>
              <a:rPr lang="ru-RU" altLang="ru-RU" sz="2400" dirty="0"/>
              <a:t>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sz="2400" dirty="0"/>
              <a:t>Пусть указатель </a:t>
            </a:r>
            <a:r>
              <a:rPr lang="en-US" altLang="ru-RU" sz="2400" dirty="0"/>
              <a:t>p1</a:t>
            </a:r>
            <a:r>
              <a:rPr lang="ru-RU" altLang="ru-RU" sz="2400" dirty="0"/>
              <a:t> ссылается на целочисленную переменную, размещенную по адресу 2000.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sz="2400" dirty="0"/>
              <a:t>Пусть целые числа занимают 2 байта в памяти.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400" b="1" dirty="0"/>
              <a:t>p1++;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400" dirty="0"/>
              <a:t>Чему будет равно значение </a:t>
            </a:r>
            <a:r>
              <a:rPr lang="en-US" altLang="ru-RU" sz="2400" dirty="0"/>
              <a:t>p1?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352110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18972</TotalTime>
  <Words>3292</Words>
  <Application>Microsoft Office PowerPoint</Application>
  <PresentationFormat>Произвольный</PresentationFormat>
  <Paragraphs>727</Paragraphs>
  <Slides>65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Основы объектно-ориентированного программирования</vt:lpstr>
      <vt:lpstr>План</vt:lpstr>
      <vt:lpstr>Компонентная модель</vt:lpstr>
      <vt:lpstr>wxFrame Class Reference</vt:lpstr>
      <vt:lpstr>Указатели</vt:lpstr>
      <vt:lpstr>Операторы для работы с указателями</vt:lpstr>
      <vt:lpstr>Пример 1</vt:lpstr>
      <vt:lpstr>Присваивание указателей</vt:lpstr>
      <vt:lpstr>Адресная арифметика</vt:lpstr>
      <vt:lpstr>Правила адресной арифметики</vt:lpstr>
      <vt:lpstr>Сравнение указателей</vt:lpstr>
      <vt:lpstr>Стековая структура</vt:lpstr>
      <vt:lpstr>Пример. Функции для работы со структурой типа стек</vt:lpstr>
      <vt:lpstr>Пример. Функции для работы со структурой типа стек</vt:lpstr>
      <vt:lpstr>Презентация PowerPoint</vt:lpstr>
      <vt:lpstr>Инициализация указателей</vt:lpstr>
      <vt:lpstr>Динамическое распределение памяти</vt:lpstr>
      <vt:lpstr>Динамическое распределение памяти</vt:lpstr>
      <vt:lpstr>Освобождение памяти</vt:lpstr>
      <vt:lpstr>Проблемы при работе с указателями</vt:lpstr>
      <vt:lpstr>Проблемы при работе с указателями</vt:lpstr>
      <vt:lpstr>Презентация PowerPoint</vt:lpstr>
      <vt:lpstr>Классы в С++</vt:lpstr>
      <vt:lpstr>Объекты</vt:lpstr>
      <vt:lpstr>Объекты</vt:lpstr>
      <vt:lpstr>Классы</vt:lpstr>
      <vt:lpstr>Синтаксис объявления класса</vt:lpstr>
      <vt:lpstr>Синтаксис объявления класса</vt:lpstr>
      <vt:lpstr>Способы доступа к компонентам класса</vt:lpstr>
      <vt:lpstr>Способы доступа к компонентам класса</vt:lpstr>
      <vt:lpstr>Способы доступа к компонентам класса</vt:lpstr>
      <vt:lpstr>Пример объявления класса</vt:lpstr>
      <vt:lpstr>Объект как экземпляр класса</vt:lpstr>
      <vt:lpstr>Методы класса</vt:lpstr>
      <vt:lpstr>Инкапсуляция</vt:lpstr>
      <vt:lpstr>Инкапсуляция</vt:lpstr>
      <vt:lpstr>Инкапсуляция</vt:lpstr>
      <vt:lpstr>Инкапсуляция</vt:lpstr>
      <vt:lpstr>Наследование</vt:lpstr>
      <vt:lpstr>Наследование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Полиморфизм</vt:lpstr>
      <vt:lpstr>Полиморфизм</vt:lpstr>
      <vt:lpstr>Презентация PowerPoint</vt:lpstr>
      <vt:lpstr>Конструктор</vt:lpstr>
      <vt:lpstr>Презентация PowerPoint</vt:lpstr>
      <vt:lpstr>Презентация PowerPoint</vt:lpstr>
      <vt:lpstr>Презентация PowerPoint</vt:lpstr>
      <vt:lpstr>Достоинства ООП</vt:lpstr>
      <vt:lpstr>Достоинства ООП</vt:lpstr>
      <vt:lpstr>Достоинства ООП</vt:lpstr>
      <vt:lpstr>Недостатки ООП</vt:lpstr>
      <vt:lpstr>Недостатки ООП</vt:lpstr>
      <vt:lpstr>Пример 1. Объявление класса Пациент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  <vt:lpstr>Задание для самостоятельной работы</vt:lpstr>
      <vt:lpstr>Презентация PowerPoint</vt:lpstr>
      <vt:lpstr>Использованная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Arseniy</dc:creator>
  <cp:lastModifiedBy>Инга Г. Шеломенцева</cp:lastModifiedBy>
  <cp:revision>606</cp:revision>
  <dcterms:created xsi:type="dcterms:W3CDTF">2012-07-30T23:42:41Z</dcterms:created>
  <dcterms:modified xsi:type="dcterms:W3CDTF">2023-05-20T03:34:18Z</dcterms:modified>
</cp:coreProperties>
</file>