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9" r:id="rId4"/>
    <p:sldId id="271" r:id="rId5"/>
    <p:sldId id="262" r:id="rId6"/>
    <p:sldId id="258" r:id="rId7"/>
    <p:sldId id="260" r:id="rId8"/>
    <p:sldId id="272" r:id="rId9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7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5ACF0-DB62-4A2A-8C1A-56010FB7927E}" type="doc">
      <dgm:prSet loTypeId="urn:microsoft.com/office/officeart/2005/8/layout/vList2" loCatId="list" qsTypeId="urn:microsoft.com/office/officeart/2005/8/quickstyle/3d1" qsCatId="3D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98901B46-2E1A-4E30-B974-0A2F64E90FCD}" type="pres">
      <dgm:prSet presAssocID="{F415ACF0-DB62-4A2A-8C1A-56010FB792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9C58BBF-5663-406F-9445-9E1691CA0B50}" type="presOf" srcId="{F415ACF0-DB62-4A2A-8C1A-56010FB7927E}" destId="{98901B46-2E1A-4E30-B974-0A2F64E90FCD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6FDFF-8E68-47C7-8C1C-9B79FDFC97EA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34FA7-89F5-45A8-A5DC-FA97BE0789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1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34FA7-89F5-45A8-A5DC-FA97BE07894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5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98D0545-4DB7-4723-A853-1E930B2AA5C3}" type="slidenum">
              <a:rPr lang="ru-RU" altLang="ru-RU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ru-RU" altLang="ru-RU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700" b="1" smtClean="0">
                <a:solidFill>
                  <a:schemeClr val="accent2"/>
                </a:solidFill>
              </a:rPr>
              <a:t/>
            </a:r>
            <a:br>
              <a:rPr lang="ru-RU" altLang="ru-RU" sz="700" b="1" smtClean="0">
                <a:solidFill>
                  <a:schemeClr val="accent2"/>
                </a:solidFill>
              </a:rPr>
            </a:br>
            <a:endParaRPr lang="ru-RU" altLang="ru-RU" sz="700" b="1" smtClean="0">
              <a:solidFill>
                <a:srgbClr val="80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ru-RU" altLang="ru-RU" sz="700" b="1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9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34FA7-89F5-45A8-A5DC-FA97BE07894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25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34FA7-89F5-45A8-A5DC-FA97BE07894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25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34FA7-89F5-45A8-A5DC-FA97BE07894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9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49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7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9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5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7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6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7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2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5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3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F35FE-FC81-4124-928B-70D08808FE4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5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466" y="375806"/>
            <a:ext cx="11887200" cy="3348481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Реализация плана устранения замечаний и выполнения рекомендаций председателей ГЭК 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2016-2017 уч. год и методическая готовность 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lang="ru-RU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проведению ГИА по </a:t>
            </a:r>
            <a:r>
              <a:rPr lang="ru-RU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специальности </a:t>
            </a:r>
            <a:br>
              <a:rPr lang="ru-RU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31.05.02- </a:t>
            </a:r>
            <a:r>
              <a:rPr lang="ru-RU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педиатрия в </a:t>
            </a:r>
            <a:r>
              <a:rPr lang="ru-RU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2017-2018 уч. </a:t>
            </a:r>
            <a:r>
              <a:rPr lang="ru-RU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году</a:t>
            </a:r>
            <a:endParaRPr lang="ru-RU" sz="4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10180" r="16536" b="4628"/>
          <a:stretch/>
        </p:blipFill>
        <p:spPr bwMode="auto">
          <a:xfrm rot="5400000">
            <a:off x="154548" y="4227142"/>
            <a:ext cx="2514730" cy="2323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5" t="11160" r="8202"/>
          <a:stretch/>
        </p:blipFill>
        <p:spPr bwMode="auto">
          <a:xfrm rot="5400000">
            <a:off x="5049581" y="4327258"/>
            <a:ext cx="2596616" cy="2205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12271" r="12092"/>
          <a:stretch/>
        </p:blipFill>
        <p:spPr bwMode="auto">
          <a:xfrm rot="5400000">
            <a:off x="2554564" y="4229703"/>
            <a:ext cx="2596617" cy="2318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5711807"/>
            <a:ext cx="3979334" cy="790593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70802" y="4114792"/>
            <a:ext cx="4402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2060"/>
                </a:solidFill>
              </a:rPr>
              <a:t>Галактионова М.Ю., </a:t>
            </a:r>
            <a:r>
              <a:rPr lang="ru-RU" sz="3600" b="1" dirty="0" err="1" smtClean="0">
                <a:solidFill>
                  <a:srgbClr val="002060"/>
                </a:solidFill>
              </a:rPr>
              <a:t>Гришкевич</a:t>
            </a:r>
            <a:r>
              <a:rPr lang="ru-RU" sz="3600" b="1" dirty="0" smtClean="0">
                <a:solidFill>
                  <a:srgbClr val="002060"/>
                </a:solidFill>
              </a:rPr>
              <a:t> Н.Ю.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710" y="360829"/>
            <a:ext cx="11453549" cy="604369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замечания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 2017 г. специальность 31.05.02 - «Педиатрия»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50749"/>
              </p:ext>
            </p:extLst>
          </p:nvPr>
        </p:nvGraphicFramePr>
        <p:xfrm>
          <a:off x="5572130" y="1747495"/>
          <a:ext cx="6468534" cy="1388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85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3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</a:t>
                      </a:r>
                      <a:r>
                        <a:rPr lang="ru-RU" sz="3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ГИА - 2018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5471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….06.2018-….07.2018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0" y="3283336"/>
            <a:ext cx="11876568" cy="111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1" y="4104412"/>
            <a:ext cx="4165595" cy="2612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87872" y="1655610"/>
            <a:ext cx="5181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altLang="ru-RU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ru-RU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II, III</a:t>
            </a:r>
            <a:r>
              <a:rPr lang="ru-RU" altLang="ru-RU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этапы – замечаний нет</a:t>
            </a:r>
            <a:endParaRPr lang="ru-RU" alt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44" y="4071203"/>
            <a:ext cx="3862915" cy="2587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559" y="4071204"/>
            <a:ext cx="3030009" cy="258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9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79913565"/>
              </p:ext>
            </p:extLst>
          </p:nvPr>
        </p:nvGraphicFramePr>
        <p:xfrm>
          <a:off x="347526" y="1522179"/>
          <a:ext cx="11675141" cy="4907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33879" y="4792134"/>
            <a:ext cx="11434233" cy="17610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Дополнить банк </a:t>
            </a:r>
            <a:r>
              <a:rPr lang="ru-RU" sz="2800" b="1" dirty="0" err="1">
                <a:solidFill>
                  <a:srgbClr val="002060"/>
                </a:solidFill>
              </a:rPr>
              <a:t>видеоуроков</a:t>
            </a:r>
            <a:r>
              <a:rPr lang="ru-RU" sz="2800" b="1" dirty="0">
                <a:solidFill>
                  <a:srgbClr val="002060"/>
                </a:solidFill>
              </a:rPr>
              <a:t> по выполнению практических манипуляций. Обновить и доработать электронные ресурсы (алгоритмы, протоколы) по освоению практических навыков специальности 31.05.02 - </a:t>
            </a:r>
            <a:r>
              <a:rPr lang="ru-RU" sz="2800" b="1" dirty="0" smtClean="0">
                <a:solidFill>
                  <a:srgbClr val="002060"/>
                </a:solidFill>
              </a:rPr>
              <a:t>Педиатрия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1509" name="Прямоугольник 5"/>
          <p:cNvSpPr>
            <a:spLocks noChangeArrowheads="1"/>
          </p:cNvSpPr>
          <p:nvPr/>
        </p:nvSpPr>
        <p:spPr bwMode="auto">
          <a:xfrm>
            <a:off x="520698" y="167751"/>
            <a:ext cx="110426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Рекомендации  Государственной экзаменационной комиссии – 2017 г.</a:t>
            </a:r>
            <a:r>
              <a:rPr lang="ru-RU" alt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alt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33879" y="3196284"/>
            <a:ext cx="11441446" cy="1384381"/>
            <a:chOff x="0" y="580443"/>
            <a:chExt cx="11063425" cy="1384381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80443"/>
              <a:ext cx="11063425" cy="138438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67580" y="648023"/>
              <a:ext cx="10928265" cy="12492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+mn-lt"/>
                  <a:cs typeface="Arial" pitchFamily="34" charset="0"/>
                </a:rPr>
                <a:t>В течение учебного года на клинических кафедрах уделять больше внимания отработке практических навыков на тренажерах- симуляторах и манекенах, осуществлять контроль за выполнением навыков в соответствии с утвержденными алгоритмами и </a:t>
              </a:r>
              <a:r>
                <a:rPr lang="en-US" sz="2400" b="1" kern="1200" dirty="0" smtClean="0">
                  <a:latin typeface="+mn-lt"/>
                  <a:cs typeface="Arial" pitchFamily="34" charset="0"/>
                </a:rPr>
                <a:t>check- card</a:t>
              </a:r>
              <a:endParaRPr lang="ru-RU" sz="2400" kern="1200" dirty="0">
                <a:latin typeface="+mn-lt"/>
                <a:cs typeface="Arial" pitchFamily="34" charset="0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503768" y="1642532"/>
            <a:ext cx="11371557" cy="1354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Провести междисциплинарные заседания методической комиссии с рассмотрением вопросов подготовки материалов к государственной итоговой аттестации студентов специальности 31.05.02 – Педиатрия  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29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683" y="481781"/>
            <a:ext cx="10521395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Рекомендации  Государственной экзаменационной комиссии – 2017 г.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37632" y="2279931"/>
            <a:ext cx="11315701" cy="2325936"/>
            <a:chOff x="0" y="315537"/>
            <a:chExt cx="10710633" cy="1891745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315537"/>
              <a:ext cx="10710633" cy="1891745"/>
            </a:xfrm>
            <a:prstGeom prst="roundRect">
              <a:avLst/>
            </a:prstGeom>
            <a:solidFill>
              <a:srgbClr val="00206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92347" y="407884"/>
              <a:ext cx="10525939" cy="17070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0" kern="1200" dirty="0" smtClean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Продолжить работу по совершенствованию знаний выпускников по тестовому контролю к междисциплинарному экзамену по педиатрии с сохранением промежуточной аттестации</a:t>
              </a:r>
              <a:endParaRPr lang="ru-RU" sz="3200" i="0" kern="12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537632" y="4927600"/>
            <a:ext cx="11338420" cy="14954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Пересмотреть и обновить ситуационные задачи для ГИА с учетом современных протоколов диагностики и </a:t>
            </a:r>
            <a:r>
              <a:rPr lang="ru-RU" sz="3200" b="1" dirty="0" smtClean="0">
                <a:solidFill>
                  <a:srgbClr val="002060"/>
                </a:solidFill>
              </a:rPr>
              <a:t>лечения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4202177" y="1527660"/>
            <a:ext cx="7792776" cy="2434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lvl="0" indent="-74295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Распоряжение проректора по УР № 242 от 30.10.2017 </a:t>
            </a:r>
            <a: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г.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2. Проведено </a:t>
            </a:r>
            <a: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тренингов</a:t>
            </a:r>
            <a:endParaRPr lang="ru-RU" sz="4000" b="1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3. Средний </a:t>
            </a:r>
            <a: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результат  </a:t>
            </a:r>
            <a: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   </a:t>
            </a:r>
            <a: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50,54 %</a:t>
            </a:r>
            <a:endParaRPr lang="ru-RU" sz="32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02177" y="378774"/>
            <a:ext cx="7792776" cy="86317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Репетиционные тестирования</a:t>
            </a:r>
            <a:endParaRPr lang="ru-RU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746580"/>
            <a:ext cx="3691466" cy="2995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748187"/>
              </p:ext>
            </p:extLst>
          </p:nvPr>
        </p:nvGraphicFramePr>
        <p:xfrm>
          <a:off x="152397" y="4163539"/>
          <a:ext cx="11842554" cy="249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7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737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737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7375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97375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97375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491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 70%  правильных ответов</a:t>
                      </a:r>
                      <a:endParaRPr lang="ru-RU" sz="1400" b="1" dirty="0"/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kern="12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79,2</a:t>
                      </a:r>
                      <a:endParaRPr lang="ru-RU" sz="2400" kern="12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59,5</a:t>
                      </a:r>
                      <a:endParaRPr lang="ru-RU" sz="24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48,4</a:t>
                      </a:r>
                      <a:endParaRPr lang="ru-RU" sz="24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37,0</a:t>
                      </a:r>
                      <a:endParaRPr lang="ru-RU" sz="24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23,2</a:t>
                      </a:r>
                      <a:endParaRPr lang="ru-RU" sz="2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77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 70%  правильных ответов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20,8%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40,5%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51,6%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63,0%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76,8%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0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22860"/>
          <a:stretch/>
        </p:blipFill>
        <p:spPr bwMode="auto">
          <a:xfrm>
            <a:off x="4531060" y="766510"/>
            <a:ext cx="2374710" cy="2549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218365" y="64873"/>
            <a:ext cx="11973636" cy="863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Специальность 31.05.02 - «Педиатрия»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3" r="12002"/>
          <a:stretch/>
        </p:blipFill>
        <p:spPr bwMode="auto">
          <a:xfrm>
            <a:off x="9376010" y="766510"/>
            <a:ext cx="2625811" cy="2549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7" t="19146" r="13019" b="12571"/>
          <a:stretch/>
        </p:blipFill>
        <p:spPr bwMode="auto">
          <a:xfrm>
            <a:off x="7126410" y="766511"/>
            <a:ext cx="2047165" cy="2549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325" y="952663"/>
            <a:ext cx="2558193" cy="2183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8" t="42775" r="9314" b="9443"/>
          <a:stretch/>
        </p:blipFill>
        <p:spPr bwMode="auto">
          <a:xfrm rot="5400000">
            <a:off x="2238788" y="1160617"/>
            <a:ext cx="2551019" cy="176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502" y="4087671"/>
            <a:ext cx="63686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Подготовка по </a:t>
            </a:r>
            <a:r>
              <a:rPr lang="en-US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этапу будет проходить с февраля 2018 года на базе кафедры- центра </a:t>
            </a:r>
            <a:r>
              <a:rPr lang="ru-RU" sz="36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симуляционных</a:t>
            </a: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технологий</a:t>
            </a:r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756400" y="3708400"/>
            <a:ext cx="5245421" cy="250613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Пересмотр станций </a:t>
            </a:r>
          </a:p>
          <a:p>
            <a:pPr algn="ctr"/>
            <a:r>
              <a:rPr lang="ru-RU" sz="2800" b="1" dirty="0" smtClean="0"/>
              <a:t>в соответствии с нормативной базой, клиническими рекомендациями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19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/>
          <p:cNvSpPr txBox="1">
            <a:spLocks/>
          </p:cNvSpPr>
          <p:nvPr/>
        </p:nvSpPr>
        <p:spPr>
          <a:xfrm>
            <a:off x="203199" y="82392"/>
            <a:ext cx="11650133" cy="1651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Специальность 31.05.02 - «Педиатрия» ( 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этап)</a:t>
            </a:r>
            <a:endParaRPr lang="ru-RU" b="1" dirty="0"/>
          </a:p>
        </p:txBody>
      </p:sp>
      <p:pic>
        <p:nvPicPr>
          <p:cNvPr id="10" name="Picture 3" descr="C:\Users\Admin\Desktop\Мамино\аккредитация\image-0-02-08-1dcecbdde83780f727f02adbc672c30aad47cee6d8e7560abb13057bb24688b3-V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t="29128" r="24111" b="14550"/>
          <a:stretch>
            <a:fillRect/>
          </a:stretch>
        </p:blipFill>
        <p:spPr bwMode="auto">
          <a:xfrm>
            <a:off x="8094133" y="2362203"/>
            <a:ext cx="3810000" cy="2692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203200" y="1733768"/>
            <a:ext cx="756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Проведено совещание с заведующими и завучами выпускающих кафедр, отвечающих за подготовку ситуационных задач к </a:t>
            </a:r>
            <a:r>
              <a:rPr lang="en-US" sz="3200" b="1" dirty="0" smtClean="0">
                <a:solidFill>
                  <a:srgbClr val="002060"/>
                </a:solidFill>
              </a:rPr>
              <a:t>III</a:t>
            </a:r>
            <a:r>
              <a:rPr lang="ru-RU" sz="3200" b="1" dirty="0" smtClean="0">
                <a:solidFill>
                  <a:srgbClr val="002060"/>
                </a:solidFill>
              </a:rPr>
              <a:t> этапу ПА;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Пересмотр и переработка </a:t>
            </a:r>
            <a:r>
              <a:rPr lang="ru-RU" sz="3200" b="1" dirty="0">
                <a:solidFill>
                  <a:srgbClr val="002060"/>
                </a:solidFill>
              </a:rPr>
              <a:t>ситуационных задач </a:t>
            </a:r>
            <a:r>
              <a:rPr lang="ru-RU" sz="3200" b="1" dirty="0" smtClean="0">
                <a:solidFill>
                  <a:srgbClr val="002060"/>
                </a:solidFill>
              </a:rPr>
              <a:t>до 10.03.2018г.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Подготовка сборника ситуационных задач к печати в 02.2018 г.</a:t>
            </a: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ционные открытки с Новым годом 2018. Символ года собака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9468"/>
            <a:ext cx="10058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9ac8e532f7ad2137dfc8ca4ac9b179c355fc5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303</Words>
  <Application>Microsoft Office PowerPoint</Application>
  <PresentationFormat>Широкоэкранный</PresentationFormat>
  <Paragraphs>43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Реализация плана устранения замечаний и выполнения рекомендаций председателей ГЭК  за 2016-2017 уч. год и методическая готовность  к проведению ГИА по специальности  31.05.02- педиатрия в 2017-2018 уч. году</vt:lpstr>
      <vt:lpstr>Основные замечания ГИА 2017 г. специальность 31.05.02 - «Педиатрия»</vt:lpstr>
      <vt:lpstr>Презентация PowerPoint</vt:lpstr>
      <vt:lpstr>Рекомендации  Государственной экзаменационной комиссии – 2017 г.</vt:lpstr>
      <vt:lpstr>Репетиционные тестирования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ТаптыгинаЕВ</dc:creator>
  <cp:lastModifiedBy>ТихоноваНВ</cp:lastModifiedBy>
  <cp:revision>44</cp:revision>
  <dcterms:created xsi:type="dcterms:W3CDTF">2017-07-06T04:39:33Z</dcterms:created>
  <dcterms:modified xsi:type="dcterms:W3CDTF">2017-12-25T06:04:40Z</dcterms:modified>
</cp:coreProperties>
</file>