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76" r:id="rId4"/>
    <p:sldId id="315" r:id="rId5"/>
    <p:sldId id="292" r:id="rId6"/>
    <p:sldId id="294" r:id="rId7"/>
    <p:sldId id="297" r:id="rId8"/>
    <p:sldId id="312" r:id="rId9"/>
    <p:sldId id="298" r:id="rId10"/>
    <p:sldId id="281" r:id="rId11"/>
    <p:sldId id="313" r:id="rId12"/>
    <p:sldId id="29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92" autoAdjust="0"/>
    <p:restoredTop sz="94660"/>
  </p:normalViewPr>
  <p:slideViewPr>
    <p:cSldViewPr snapToGrid="0">
      <p:cViewPr varScale="1">
        <p:scale>
          <a:sx n="73" d="100"/>
          <a:sy n="73" d="100"/>
        </p:scale>
        <p:origin x="43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765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770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0345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92919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06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9238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0329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8821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374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273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402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83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22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642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849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374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550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2/28/2023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8583535"/>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5244" y="1187115"/>
            <a:ext cx="8010609" cy="3416968"/>
          </a:xfrm>
        </p:spPr>
        <p:txBody>
          <a:bodyPr>
            <a:normAutofit/>
          </a:bodyPr>
          <a:lstStyle/>
          <a:p>
            <a:r>
              <a:rPr lang="ru-RU" b="1" dirty="0"/>
              <a:t>Знаки препинания в бессоюзном сложном предложении</a:t>
            </a:r>
            <a:endParaRPr lang="ru-RU" dirty="0"/>
          </a:p>
        </p:txBody>
      </p:sp>
      <p:sp>
        <p:nvSpPr>
          <p:cNvPr id="3" name="Подзаголовок 2"/>
          <p:cNvSpPr>
            <a:spLocks noGrp="1"/>
          </p:cNvSpPr>
          <p:nvPr>
            <p:ph type="subTitle" idx="1"/>
          </p:nvPr>
        </p:nvSpPr>
        <p:spPr>
          <a:xfrm>
            <a:off x="684212" y="4284617"/>
            <a:ext cx="6400800" cy="1506583"/>
          </a:xfrm>
        </p:spPr>
        <p:txBody>
          <a:bodyPr/>
          <a:lstStyle/>
          <a:p>
            <a:r>
              <a:rPr lang="ru-RU" dirty="0"/>
              <a:t/>
            </a:r>
            <a:br>
              <a:rPr lang="ru-RU" dirty="0"/>
            </a:br>
            <a:endParaRPr lang="ru-RU" dirty="0"/>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4</a:t>
            </a:r>
          </a:p>
        </p:txBody>
      </p:sp>
      <p:sp>
        <p:nvSpPr>
          <p:cNvPr id="3" name="Объект 2"/>
          <p:cNvSpPr>
            <a:spLocks noGrp="1"/>
          </p:cNvSpPr>
          <p:nvPr>
            <p:ph idx="1"/>
          </p:nvPr>
        </p:nvSpPr>
        <p:spPr>
          <a:xfrm>
            <a:off x="-214277" y="840148"/>
            <a:ext cx="11774905" cy="6017851"/>
          </a:xfrm>
        </p:spPr>
        <p:txBody>
          <a:bodyPr>
            <a:normAutofit lnSpcReduction="10000"/>
          </a:bodyPr>
          <a:lstStyle/>
          <a:p>
            <a:pPr marL="457200" indent="450215" algn="just">
              <a:lnSpc>
                <a:spcPct val="107000"/>
              </a:lnSpc>
              <a:spcAft>
                <a:spcPts val="80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Выпишите сложные предложения (сложные синтаксические конструкции) с бессоюзной и сочинительной связью, расставляя недостающие знаки препинания. Выделите грамматические основы и составьте схемы выписанных вами предложений. Найдите в выписанных вами предложениях возвратные глаголы, выполните их морфемный разбор. Найдите в предложениях метафоры, подчеркните их.</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800" dirty="0">
                <a:effectLst/>
                <a:latin typeface="Times New Roman" panose="02020603050405020304" pitchFamily="18" charset="0"/>
                <a:ea typeface="Calibri" panose="020F0502020204030204" pitchFamily="34" charset="0"/>
              </a:rPr>
              <a:t>1. Турбин избегал попадать на такие вечера его усаживали за карты а он не любил проигрываться. 2. Свободен я уже не трачу ни дня ни ночи ни стихов за милый взгляд за пару слов мне подаренных наудачу в часы бездушных вечеров. 3. Небо над </a:t>
            </a:r>
            <a:r>
              <a:rPr lang="ru-RU" sz="2800" dirty="0" err="1">
                <a:effectLst/>
                <a:latin typeface="Times New Roman" panose="02020603050405020304" pitchFamily="18" charset="0"/>
                <a:ea typeface="Calibri" panose="020F0502020204030204" pitchFamily="34" charset="0"/>
              </a:rPr>
              <a:t>мшарами</a:t>
            </a:r>
            <a:r>
              <a:rPr lang="ru-RU" sz="2800" dirty="0">
                <a:effectLst/>
                <a:latin typeface="Times New Roman" panose="02020603050405020304" pitchFamily="18" charset="0"/>
                <a:ea typeface="Calibri" panose="020F0502020204030204" pitchFamily="34" charset="0"/>
              </a:rPr>
              <a:t> стало бесцветным потом серая стена похожая на дым медленно наползла с востока. 4. И сразу же стихнут коростели и перестанет гудеть в болотах выпь луна подымается в настороженной тишине. </a:t>
            </a:r>
            <a:endParaRPr lang="ru-RU" sz="8000" dirty="0"/>
          </a:p>
        </p:txBody>
      </p:sp>
    </p:spTree>
    <p:extLst>
      <p:ext uri="{BB962C8B-B14F-4D97-AF65-F5344CB8AC3E}">
        <p14:creationId xmlns:p14="http://schemas.microsoft.com/office/powerpoint/2010/main" val="45851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363334"/>
            <a:ext cx="11352362" cy="2441883"/>
          </a:xfrm>
        </p:spPr>
        <p:txBody>
          <a:bodyPr>
            <a:noAutofit/>
          </a:bodyPr>
          <a:lstStyle/>
          <a:p>
            <a:pPr marL="457200" indent="450215" algn="just">
              <a:lnSpc>
                <a:spcPct val="107000"/>
              </a:lnSpc>
            </a:pPr>
            <a:r>
              <a:rPr lang="ru-RU" sz="2600" dirty="0">
                <a:effectLst/>
                <a:latin typeface="Times New Roman" panose="02020603050405020304" pitchFamily="18" charset="0"/>
                <a:ea typeface="Calibri" panose="020F0502020204030204" pitchFamily="34" charset="0"/>
              </a:rPr>
              <a:t>5. На срубе лежал иней ведро обжигало пальцы ледяные звёзды стояли над безмолвным и чёрным краем и только в доме </a:t>
            </a:r>
            <a:r>
              <a:rPr lang="ru-RU" sz="2600" dirty="0" err="1">
                <a:effectLst/>
                <a:latin typeface="Times New Roman" panose="02020603050405020304" pitchFamily="18" charset="0"/>
                <a:ea typeface="Calibri" panose="020F0502020204030204" pitchFamily="34" charset="0"/>
              </a:rPr>
              <a:t>Пожалостина</a:t>
            </a:r>
            <a:r>
              <a:rPr lang="ru-RU" sz="2600" dirty="0">
                <a:effectLst/>
                <a:latin typeface="Times New Roman" panose="02020603050405020304" pitchFamily="18" charset="0"/>
                <a:ea typeface="Calibri" panose="020F0502020204030204" pitchFamily="34" charset="0"/>
              </a:rPr>
              <a:t> тускло светилось окошко дочь его читала до рассвета. </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6. Русло сузилось затравенело чистые пески затянуло дурнишником и жёстким белокопытником объявилось много незнакомых мелей и кос. 7. Пётр Петрович в длиннополом чёрном сюртуке посмеивался в татарские усики такая у него была привычка. 8. Это известие меня очень обрадовало оно давало мне право печатать эти записки и я воспользовался случаем поставить своё имя над чужим произведением. (9. Однажды я как-то долго замешкался в поле дичи попадалось порядочно и день вышел такой для охоты хороший с самого утра тихий серый словно весь проникнутый вечером. 10. Всё небо было испещрено звёздами таинственно струилось с вышины их голубое мягкое мерцание они казалось с тихим вниманием глядели на далёкую землю. </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07000"/>
              </a:lnSpc>
              <a:spcAft>
                <a:spcPts val="800"/>
              </a:spcAft>
              <a:buNone/>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4449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684211" y="95328"/>
            <a:ext cx="8534400" cy="1075746"/>
          </a:xfrm>
        </p:spPr>
        <p:txBody>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120770" y="1171074"/>
            <a:ext cx="11628559" cy="5686926"/>
          </a:xfrm>
        </p:spPr>
        <p:txBody>
          <a:bodyPr>
            <a:normAutofit fontScale="85000" lnSpcReduction="10000"/>
          </a:bodyPr>
          <a:lstStyle/>
          <a:p>
            <a:pPr marL="457200" indent="450215"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Замените бессоюзные сложные предложения союзными; объясните постановку знаков препинания в предложениях. Выделите случаи, когда произвести замену невозможно. Объясните почему.</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1. Литвинов заглянул в карету: в ней сидел человек средних лет, с сморщенным и надменным лицом, греческим носом и злыми губами, закутанный в соболью шубу. 2. Я выхожу из болота на жнивьё и чувствую страшную боль в ноге: жнивьё впилось в мои раны. 3. Смотрю: будто двинулся вперёд. 4. Вот не знаю, сколько я спал, слышу: опять у меня в комнате работа. 5. Слышу — какой-то шелест у меня в комнате. 6. Глянул дед да так и обмер: все деревенские свиньи на его же полосе картошку копают, с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полдесятины</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овцы положили овса, кони от слепней в рожь забрались — высокая рожь, только головы конские видны. 7. Моё одинокое путешествие превратилось в охотничью экспедицию, материалы рекой потекли в мои записные книжки. 8. Постучись кулачком — я открою. Я тебе открывала всегда. 9. Трудно дело птицелова: заучи повадки птичьи, помни время перелётов, разным посвистом свисти. 10. Терзай меня — не изменюсь в лице.</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83876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Запятая и точка с запятой</a:t>
            </a:r>
            <a:endParaRPr lang="ru-RU" dirty="0"/>
          </a:p>
        </p:txBody>
      </p:sp>
      <p:sp>
        <p:nvSpPr>
          <p:cNvPr id="3" name="Объект 2"/>
          <p:cNvSpPr>
            <a:spLocks noGrp="1"/>
          </p:cNvSpPr>
          <p:nvPr>
            <p:ph idx="1"/>
          </p:nvPr>
        </p:nvSpPr>
        <p:spPr>
          <a:xfrm>
            <a:off x="1" y="1048696"/>
            <a:ext cx="10635916" cy="5651518"/>
          </a:xfrm>
        </p:spPr>
        <p:txBody>
          <a:bodyPr>
            <a:normAutofit/>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1 Запятая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ставится в том случае, когда предложения обозначают одновременно </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или </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последовательно происходящие события, тесно связаны между собой и кратки (можно вставить союз И).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Далеко за Доном громоздились тяжелые тучи, наискось резали небо молнии, чуть слышно погромыхивал гром.</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2 Точка с запятой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ставится тогда, когда предложения менее связаны по смыслу и более распространены (особенно, если внутри них есть запятые).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Время стоит еще раннее, шестой час в начале; золотистый утренний туман вьется над проселком, едва пропуская только что показавшееся солнце; трава блестит.</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двоеточие</a:t>
            </a:r>
          </a:p>
        </p:txBody>
      </p:sp>
      <p:sp>
        <p:nvSpPr>
          <p:cNvPr id="3" name="Объект 2"/>
          <p:cNvSpPr>
            <a:spLocks noGrp="1"/>
          </p:cNvSpPr>
          <p:nvPr>
            <p:ph idx="1"/>
          </p:nvPr>
        </p:nvSpPr>
        <p:spPr>
          <a:xfrm>
            <a:off x="-256673" y="1048696"/>
            <a:ext cx="11394932" cy="5651518"/>
          </a:xfrm>
        </p:spPr>
        <p:txBody>
          <a:bodyPr>
            <a:normAutofit lnSpcReduction="10000"/>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3 Двоеточие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ставится в трех случаях:</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когда второе предложение указывает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причину</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того, о чем говорится в первом.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Любите книгу: она поможет вам разобраться в пестрой путанице мыслей, она научит вас уважать человека.</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когда второе предложение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раскрывает содержание первого или поясняет какой-нибудь его член</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Степь весело пестреет цветами: ярко желтеет дрок, скромно синеют колокольчики, белеет целыми зарослями пахучая ромашка, дикая гвоздика горит пунцовыми пятнами.</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когда второе предложение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дополняет</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первое.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Вдруг я чувствую: кто-то берет меня за плечо и толкает.</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380167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тире</a:t>
            </a:r>
            <a:endParaRPr lang="ru-RU" dirty="0"/>
          </a:p>
        </p:txBody>
      </p:sp>
      <p:sp>
        <p:nvSpPr>
          <p:cNvPr id="3" name="Объект 2"/>
          <p:cNvSpPr>
            <a:spLocks noGrp="1"/>
          </p:cNvSpPr>
          <p:nvPr>
            <p:ph idx="1"/>
          </p:nvPr>
        </p:nvSpPr>
        <p:spPr>
          <a:xfrm>
            <a:off x="-368967" y="1048696"/>
            <a:ext cx="11534272" cy="5809304"/>
          </a:xfrm>
        </p:spPr>
        <p:txBody>
          <a:bodyPr>
            <a:normAutofit fontScale="92500" lnSpcReduction="10000"/>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4 Тире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ставится в следующих случаях:</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если предложения рисуют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быструю смену событий или неожиданный результат действий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Проснулся – пять станций убежало назад.</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если в предложении содержится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противопоставление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Ввысь взлетает Сокол – жмется Уж к земле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если первое предложение обозначает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время или условие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совершения действия, о котором говорится во втором предложении.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Лес рубят – щепки летят.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если то, о чем говорится в одном предложении,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сравнивается</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с тем, что сказано в другом.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Молвит слово – соловей поет.</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если второе предложение заключает в себе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результат или вывод</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того, о чем говорится в первом.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Солнце дымное встает – будет день горячий.</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2157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684212" y="276059"/>
            <a:ext cx="8534400" cy="1507067"/>
          </a:xfrm>
        </p:spPr>
        <p:txBody>
          <a:bodyPr/>
          <a:lstStyle/>
          <a:p>
            <a:r>
              <a:rPr lang="ru-RU" dirty="0"/>
              <a:t>Задание 1</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128337" y="1459832"/>
            <a:ext cx="11502190" cy="5122109"/>
          </a:xfrm>
        </p:spPr>
        <p:txBody>
          <a:bodyPr>
            <a:normAutofit fontScale="92500" lnSpcReduction="10000"/>
          </a:bodyPr>
          <a:lstStyle/>
          <a:p>
            <a:pPr marL="457200" indent="450215"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Объясните пунктуацию в предложениях.</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1) Погода утихла, тучи расходились, перед ним лежала равнина. 2) На дворе декабрь в половине; окрестность, охваченная неоглядным снежным саваном, тихо цепенеет. 3) Птиц не было слышно: они не поют в часы зноя. 4) Рыба была слишком велика для лоханки и лежала на дне, завернув хвост; её чешуя отливала золотом, плавники были ярко-красного цвета, от громадной хищной морды шли в стороны два нежно-голубых складчатых, как веер, длинных крыла. 5) Виктор Александрович... посмотрел на каминные часы: было двенадцать минут первого. 6) Скажешь слово — добавят десять. 7) Кончил дело — гуляй смело. 8) Слой облаков был очень тонок — сквозь него просвечивало солнце. 9) Погода была ужасная: ветер штормовой ревел с ночи, дождь лил как из ведра.</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0"/>
            <a:ext cx="10080041" cy="1507067"/>
          </a:xfrm>
        </p:spPr>
        <p:txBody>
          <a:bodyPr/>
          <a:lstStyle/>
          <a:p>
            <a:r>
              <a:rPr lang="ru-RU" dirty="0"/>
              <a:t>Задание 2</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0" y="898358"/>
            <a:ext cx="11507789" cy="5733655"/>
          </a:xfrm>
        </p:spPr>
        <p:txBody>
          <a:bodyPr>
            <a:normAutofit/>
          </a:bodyPr>
          <a:lstStyle/>
          <a:p>
            <a:pPr marL="457200" indent="450215" algn="just">
              <a:lnSpc>
                <a:spcPct val="107000"/>
              </a:lnSpc>
              <a:spcAft>
                <a:spcPts val="80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Расставьте знаки препинания.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800" dirty="0">
                <a:effectLst/>
                <a:latin typeface="Times New Roman" panose="02020603050405020304" pitchFamily="18" charset="0"/>
                <a:ea typeface="Calibri" panose="020F0502020204030204" pitchFamily="34" charset="0"/>
              </a:rPr>
              <a:t>1) Уже вечерело солнце скрылось за небольшую осиновую рощу лежавшую в полуверсте от сада тень от неё без конца тянулась через неподвижные поля. 2) Картина переменилась уже на чёрной скатерти полей кое-где виднеются белые пятна и полосы снежных сугробов. 3) Я стал звать хозяина молчат стучу молчат. 4) Несчастья бояться счастья не видать. 5) На мостике трудно было стоять обливали волны а ветер хлестал по лицу солёными брызгами как плетью. 6) Мне страшно нравилось слушать девочку она рассказывала о море незнакомом мне. 7) Счастливы сосны и ели вечно они зеленеют гибели им не приносят метели смертью морозы не веют.</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712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0" y="946485"/>
            <a:ext cx="11357811" cy="5911516"/>
          </a:xfrm>
        </p:spPr>
        <p:txBody>
          <a:bodyPr>
            <a:normAutofit/>
          </a:bodyPr>
          <a:lstStyle/>
          <a:p>
            <a:pPr indent="449580" algn="just">
              <a:lnSpc>
                <a:spcPct val="107000"/>
              </a:lnSpc>
              <a:spcAft>
                <a:spcPts val="800"/>
              </a:spcAft>
            </a:pPr>
            <a:r>
              <a:rPr lang="ru-RU" sz="3200" dirty="0">
                <a:effectLst/>
                <a:latin typeface="Times New Roman" panose="02020603050405020304" pitchFamily="18" charset="0"/>
                <a:ea typeface="Calibri" panose="020F0502020204030204" pitchFamily="34" charset="0"/>
              </a:rPr>
              <a:t>8) Мне стало совестно и я не мог докончить начатой речи. 9) Это была песня. Прислушиваюсь напев стройный то протяжный и печальный то быстрый и живой. Оглядываюсь никого нет кругом прислушиваюсь снова звуки как будто падают с неба. 10) Взойдёт красно солнце прощай светел месяц! 11) Я поглядел кругом торжественно и царственно стояла ночь. 12) Успокойтесь рана не опасная. 13) Шестнадцать лет служу такого со мной не было. 14) Хочет пить не нравятся ей вина хочет есть кусок не лезет в рот слушает как шепчется рябина как щегол за окнами поёт.</a:t>
            </a:r>
            <a:endParaRPr lang="ru-RU" sz="3600" dirty="0"/>
          </a:p>
        </p:txBody>
      </p:sp>
    </p:spTree>
    <p:extLst>
      <p:ext uri="{BB962C8B-B14F-4D97-AF65-F5344CB8AC3E}">
        <p14:creationId xmlns:p14="http://schemas.microsoft.com/office/powerpoint/2010/main" val="604808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8546" y="0"/>
            <a:ext cx="11084964" cy="6700214"/>
          </a:xfrm>
        </p:spPr>
        <p:txBody>
          <a:bodyPr>
            <a:normAutofit lnSpcReduction="10000"/>
          </a:bodyPr>
          <a:lstStyle/>
          <a:p>
            <a:pPr marL="457200" indent="450215" algn="just">
              <a:lnSpc>
                <a:spcPct val="107000"/>
              </a:lnSpc>
              <a:spcAft>
                <a:spcPts val="80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15) И дни бегут желтеют нивы с дерев спадает дряхлый лист. 16) Поздней осенью перед самой зимой степь опять зеленеет. Наверху журавлиный крик птицы улетают на юг. Внизу блеют козлы и бараны кочевники едут на зимнее стойбище. 17) Глубже пахать больше хлеба видать. 18) Я люблю лес как бродяга для меня он родной он дороже мне всего дороже моря и неба. 19) По лопухам по крапиве по всякой зелёной траве рассыпались белые лепестки отцветает черёмуха. 20) Будешь книги читать будешь всё знать. 21) Уля попыталась поймать вожжи но не смогла дотянуться кони едва не налетев грудью на бричку впереди взмыли на дыбы и рванули в сторону чуть не оборвав постромки. </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734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10545262" cy="1507067"/>
          </a:xfrm>
        </p:spPr>
        <p:txBody>
          <a:bodyPr/>
          <a:lstStyle/>
          <a:p>
            <a:r>
              <a:rPr lang="ru-RU" dirty="0"/>
              <a:t>Задание 3</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0" y="1267326"/>
            <a:ext cx="11117179" cy="5590674"/>
          </a:xfrm>
        </p:spPr>
        <p:txBody>
          <a:bodyPr>
            <a:normAutofit fontScale="92500" lnSpcReduction="10000"/>
          </a:bodyPr>
          <a:lstStyle/>
          <a:p>
            <a:pPr marL="457200" indent="450215"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Объясните постановку тире в бессоюзном сложном предложении. Определите отношения между частями сложного предложения.</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1. Служить бы рад — прислуживаться тошно. 2. Внезапные надрывающие грудь рыдания не дали ей докончить речи — она повалилась на траву и горько, горько заплакала. 3. Мы почему-то говорим шёпотом — боимся спугнуть рассвет. 4. Наши руки пахнут дымом и брусникой — этот запах не исчезает неделями. 5. Надежды мои не сбылись вполне — я не застал их одних. 6. В лесах, степях, горах ценные животные — будем охранять наши леса, степи, горы. 7. Игнат спустил курок — ружьё дало осечку. 8. За двумя зайцами погонишься — ни одного не поймаешь. 9. Пашню пашут — руками не машут. 10. В сказках Андерсена обретают дар речи не только цветы, ветры, деревья — в них оживает и домашний мир вещей и игрушек.</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5126333"/>
      </p:ext>
    </p:extLst>
  </p:cSld>
  <p:clrMapOvr>
    <a:masterClrMapping/>
  </p:clrMapOvr>
</p:sld>
</file>

<file path=ppt/theme/theme1.xml><?xml version="1.0" encoding="utf-8"?>
<a:theme xmlns:a="http://schemas.openxmlformats.org/drawingml/2006/main" name="Сектор">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2903</TotalTime>
  <Words>1495</Words>
  <Application>Microsoft Office PowerPoint</Application>
  <PresentationFormat>Широкоэкранный</PresentationFormat>
  <Paragraphs>35</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Calibri</vt:lpstr>
      <vt:lpstr>Century Gothic</vt:lpstr>
      <vt:lpstr>Times New Roman</vt:lpstr>
      <vt:lpstr>Wingdings 3</vt:lpstr>
      <vt:lpstr>Сектор</vt:lpstr>
      <vt:lpstr>Знаки препинания в бессоюзном сложном предложении</vt:lpstr>
      <vt:lpstr>Запятая и точка с запятой</vt:lpstr>
      <vt:lpstr>двоеточие</vt:lpstr>
      <vt:lpstr>тире</vt:lpstr>
      <vt:lpstr>Задание 1</vt:lpstr>
      <vt:lpstr>Задание 2</vt:lpstr>
      <vt:lpstr>Презентация PowerPoint</vt:lpstr>
      <vt:lpstr>Презентация PowerPoint</vt:lpstr>
      <vt:lpstr>Задание 3</vt:lpstr>
      <vt:lpstr>Задание 4</vt:lpstr>
      <vt:lpstr>Презентация PowerPoint</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61</cp:revision>
  <dcterms:created xsi:type="dcterms:W3CDTF">2022-11-23T07:38:40Z</dcterms:created>
  <dcterms:modified xsi:type="dcterms:W3CDTF">2023-02-28T06:38:34Z</dcterms:modified>
</cp:coreProperties>
</file>