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9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21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/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0" name="Уровень текста 1…"/>
          <p:cNvSpPr txBox="1"/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9" name="Уровень текста 1…"/>
          <p:cNvSpPr txBox="1"/>
          <p:nvPr>
            <p:ph type="body" sz="half" idx="1"/>
          </p:nvPr>
        </p:nvSpPr>
        <p:spPr>
          <a:xfrm>
            <a:off x="609600" y="1600200"/>
            <a:ext cx="53848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8" name="Уровень текста 1…"/>
          <p:cNvSpPr txBox="1"/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/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3" name="Уровень текста 1…"/>
          <p:cNvSpPr txBox="1"/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/>
          <p:nvPr>
            <p:ph type="body" sz="half" idx="21"/>
          </p:nvPr>
        </p:nvSpPr>
        <p:spPr>
          <a:xfrm>
            <a:off x="609600" y="1435101"/>
            <a:ext cx="401108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/>
          <p:nvPr>
            <p:ph type="title"/>
          </p:nvPr>
        </p:nvSpPr>
        <p:spPr>
          <a:xfrm>
            <a:off x="2389716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83" name="Рисунок 2"/>
          <p:cNvSpPr/>
          <p:nvPr>
            <p:ph type="pic" sz="half" idx="21"/>
          </p:nvPr>
        </p:nvSpPr>
        <p:spPr>
          <a:xfrm>
            <a:off x="2389716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Уровень текста 1…"/>
          <p:cNvSpPr txBox="1"/>
          <p:nvPr>
            <p:ph type="body" sz="quarter" idx="1"/>
          </p:nvPr>
        </p:nvSpPr>
        <p:spPr>
          <a:xfrm>
            <a:off x="2389716" y="5367337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609600" y="1600200"/>
            <a:ext cx="109728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1132377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Заголовок 1"/>
          <p:cNvSpPr txBox="1"/>
          <p:nvPr>
            <p:ph type="ctrTitle"/>
          </p:nvPr>
        </p:nvSpPr>
        <p:spPr>
          <a:xfrm>
            <a:off x="695400" y="1772816"/>
            <a:ext cx="10801200" cy="2305051"/>
          </a:xfrm>
          <a:prstGeom prst="rect">
            <a:avLst/>
          </a:prstGeom>
        </p:spPr>
        <p:txBody>
          <a:bodyPr/>
          <a:lstStyle>
            <a:lvl1pPr>
              <a:defRPr b="1" sz="3600">
                <a:solidFill>
                  <a:srgbClr val="AC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План реализации рекомендаций Государственной экзаменационной комиссии по специальности 31.05.03 Стоматология</a:t>
            </a:r>
          </a:p>
        </p:txBody>
      </p:sp>
      <p:sp>
        <p:nvSpPr>
          <p:cNvPr id="103" name="Подзаголовок 2"/>
          <p:cNvSpPr txBox="1"/>
          <p:nvPr>
            <p:ph type="subTitle" sz="half" idx="1"/>
          </p:nvPr>
        </p:nvSpPr>
        <p:spPr>
          <a:xfrm>
            <a:off x="1828800" y="4221881"/>
            <a:ext cx="8534400" cy="251948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b="1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Декан стоматологического факультета </a:t>
            </a:r>
          </a:p>
          <a:p>
            <a:pPr>
              <a:spcBef>
                <a:spcPts val="500"/>
              </a:spcBef>
              <a:defRPr b="1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Тарас Владимирович Фурцев</a:t>
            </a:r>
          </a:p>
          <a:p>
            <a:pPr>
              <a:defRPr b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500"/>
              </a:spcBef>
              <a:defRPr b="1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20 сентября 2022 г.</a:t>
            </a:r>
          </a:p>
        </p:txBody>
      </p:sp>
      <p:pic>
        <p:nvPicPr>
          <p:cNvPr id="104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7368" y="329548"/>
            <a:ext cx="3067550" cy="9400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3"/>
          <p:cNvSpPr txBox="1"/>
          <p:nvPr>
            <p:ph type="body" idx="4294967295"/>
          </p:nvPr>
        </p:nvSpPr>
        <p:spPr>
          <a:xfrm>
            <a:off x="551383" y="332656"/>
            <a:ext cx="11233250" cy="6264696"/>
          </a:xfrm>
          <a:prstGeom prst="rect">
            <a:avLst/>
          </a:prstGeom>
        </p:spPr>
        <p:txBody>
          <a:bodyPr lIns="46037" tIns="46037" rIns="46037" bIns="46037"/>
          <a:lstStyle/>
          <a:p>
            <a:pPr algn="just">
              <a:spcBef>
                <a:spcPts val="600"/>
              </a:spcBef>
              <a:buSzTx/>
              <a:buNone/>
              <a:defRPr b="1" sz="2800">
                <a:solidFill>
                  <a:srgbClr val="AC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Государственная экзаменационная комиссия  рекомендует:</a:t>
            </a:r>
          </a:p>
          <a:p>
            <a:pPr algn="just">
              <a:buSzTx/>
              <a:buNone/>
              <a:defRPr b="1" sz="1200">
                <a:solidFill>
                  <a:srgbClr val="AC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>
              <a:spcBef>
                <a:spcPts val="500"/>
              </a:spcBef>
              <a:buSzTx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Переработать и актуализировать в соответствии с базой оценочных средств первичной аккредитации специалистов сборник тестовых заданий для ГИА и перечень практических навыков,  добавив навык «Консультирование» </a:t>
            </a:r>
          </a:p>
          <a:p>
            <a:pPr marL="457200" indent="-457200" algn="just">
              <a:spcBef>
                <a:spcPts val="400"/>
              </a:spcBef>
              <a:buSzTx/>
              <a:buNone/>
              <a:defRPr b="1" sz="2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</a:p>
          <a:p>
            <a:pPr algn="just">
              <a:spcBef>
                <a:spcPts val="600"/>
              </a:spcBef>
              <a:buSzTx/>
              <a:buNone/>
              <a:defRPr b="1" sz="2800">
                <a:solidFill>
                  <a:srgbClr val="AC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План реализации:</a:t>
            </a:r>
          </a:p>
          <a:p>
            <a:pPr marL="0" indent="0" algn="just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1. Методической комиссии специальности Стоматология и кафедре терапевтической стоматологии переработать и актуализировать сборник тестовых заданий для ГИА, в соответствии с базой оценочных средств первичной аккредитации специалистов; подготовить его к изданию (ответственный – доцент Орешкин И. В., срок исполнения до 01.11.2022).</a:t>
            </a:r>
          </a:p>
          <a:p>
            <a:pPr marL="0" indent="0" algn="just">
              <a:buSzTx/>
              <a:buNone/>
              <a:defRPr sz="110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algn="just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2. Методической комиссии специальности Стоматология дополнить перечень практических навыков для ГИА навыком «Консультирование», проконтролировать его утверждение в программе ГИА (ответственный – доцент Орешкин И. В., срок исполнения до 01.11.2022).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"/>
          <p:cNvSpPr txBox="1"/>
          <p:nvPr/>
        </p:nvSpPr>
        <p:spPr>
          <a:xfrm>
            <a:off x="669112" y="146827"/>
            <a:ext cx="10853776" cy="5920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just">
              <a:defRPr b="1" sz="2800">
                <a:solidFill>
                  <a:srgbClr val="AC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just">
              <a:defRPr b="1" sz="2800">
                <a:solidFill>
                  <a:srgbClr val="AC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Государственная экзаменационная комиссия  рекомендует:</a:t>
            </a:r>
          </a:p>
          <a:p>
            <a:pPr algn="just">
              <a:defRPr b="1" sz="1000">
                <a:solidFill>
                  <a:srgbClr val="AC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Переработать и актуализировать  перечень заданий по неотложной помощи для </a:t>
            </a:r>
            <a:r>
              <a:t>III </a:t>
            </a:r>
            <a:r>
              <a:t>этапа ГИА.</a:t>
            </a:r>
          </a:p>
          <a:p>
            <a:pPr marL="457200" indent="-457200" algn="just">
              <a:buSzPct val="100000"/>
              <a:buAutoNum type="arabicPeriod" startAt="1"/>
              <a:defRPr sz="2000"/>
            </a:pPr>
          </a:p>
          <a:p>
            <a:pPr marL="457200" indent="-457200" algn="just">
              <a:buSzPct val="100000"/>
              <a:buAutoNum type="arabicPeriod" startAt="2"/>
              <a:defRPr sz="2000"/>
            </a:pPr>
          </a:p>
          <a:p>
            <a:pPr algn="just">
              <a:defRPr b="1" sz="2800">
                <a:solidFill>
                  <a:srgbClr val="AC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План реализации:</a:t>
            </a:r>
          </a:p>
          <a:p>
            <a:pPr algn="just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Методической комиссии специальности Стоматология совместно с кафедрой мобилизационной подготовки здравоохранения, медицины катастроф и скорой помощи с курсом ПО пересмотреть и актуализировать в соответствии с профессиональным стандартом специальности перечень заданий по неотложной помощи для </a:t>
            </a:r>
            <a:r>
              <a:t>III </a:t>
            </a:r>
            <a:r>
              <a:t>этапа ГИА (ответственный – доцент Орешкин И. В., срок исполнения до 01.11.2022).</a:t>
            </a:r>
          </a:p>
          <a:p>
            <a:pPr marL="457200" indent="-457200" algn="ctr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Прямоугольник 3"/>
          <p:cNvSpPr txBox="1"/>
          <p:nvPr/>
        </p:nvSpPr>
        <p:spPr>
          <a:xfrm>
            <a:off x="2037263" y="2564903"/>
            <a:ext cx="8117473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AC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Благодарю за внимание!</a:t>
            </a:r>
          </a:p>
        </p:txBody>
      </p:sp>
      <p:pic>
        <p:nvPicPr>
          <p:cNvPr id="111" name="Рисунок 15" descr="Рисунок 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0" y="3836534"/>
            <a:ext cx="3048001" cy="304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