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4620-CEAD-4CD1-8F1D-611261FF5883}" type="datetimeFigureOut">
              <a:rPr lang="ru-RU" smtClean="0"/>
              <a:t>15.09.2015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2B195-1C9F-4A4E-8467-5DFD892EF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53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B4620-CEAD-4CD1-8F1D-611261FF5883}" type="datetimeFigureOut">
              <a:rPr lang="ru-RU" smtClean="0"/>
              <a:t>15.09.2015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2B195-1C9F-4A4E-8467-5DFD892EF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77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/>
            </a:r>
            <a:br>
              <a:rPr lang="ru-RU" altLang="ru-RU" sz="3200" smtClean="0"/>
            </a:br>
            <a:r>
              <a:rPr lang="ru-RU" altLang="ru-RU" sz="3200" u="sng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ЛЕКИЯ № 2</a:t>
            </a:r>
            <a:br>
              <a:rPr lang="ru-RU" altLang="ru-RU" sz="3200" u="sng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ru-RU" sz="320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Общая рентгеноанатомия и семиотика заболеваний и повреждений опорно-двигательного аппарата.</a:t>
            </a:r>
            <a:br>
              <a:rPr lang="ru-RU" altLang="ru-RU" sz="320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ru-RU" sz="2400" i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ФФМО, специальность – 060201 Стоматология, </a:t>
            </a:r>
            <a:br>
              <a:rPr lang="ru-RU" altLang="ru-RU" sz="2400" i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ru-RU" sz="240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(2 часа).</a:t>
            </a:r>
            <a:endParaRPr lang="ru-RU" altLang="ru-RU" sz="2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32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chemeClr val="folHlink"/>
                </a:solidFill>
              </a:rPr>
              <a:t>Методы лучевой диагностики травмы опорно-двигательного аппарата.</a:t>
            </a:r>
            <a:endParaRPr lang="ru-RU" altLang="ru-RU" sz="28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2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solidFill>
                  <a:schemeClr val="folHlink"/>
                </a:solidFill>
              </a:rPr>
              <a:t>Методы лучевой диагностики травм и заболеваний  опорно-двигательного аппарата.</a:t>
            </a:r>
            <a:endParaRPr lang="ru-RU" altLang="ru-RU" sz="24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6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chemeClr val="folHlink"/>
                </a:solidFill>
              </a:rPr>
              <a:t>Методы лучевой диагностики травмы опорно-двигательного аппарата.</a:t>
            </a:r>
            <a:endParaRPr lang="ru-RU" altLang="ru-RU" sz="28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67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Особенности возрастной рентгеноанатомии скелета.</a:t>
            </a:r>
            <a:endParaRPr lang="ru-RU" alt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1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Рентгеноанатомия детского возраста возраста.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34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Рентгеноанатомия костного возраста.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45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smtClean="0"/>
              <a:t>Рентгеноанатомия детского возраста - костный возраст.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11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Рентгеноанатомия детского возраста - костный возраст.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37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Рентгеноанатомия детского возраста.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4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Основы рентгеноанатомии.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2">
                    <a:lumMod val="75000"/>
                  </a:schemeClr>
                </a:solidFill>
              </a:rPr>
              <a:t>Цель лекции.</a:t>
            </a:r>
            <a:endParaRPr lang="ru-RU" altLang="ru-RU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62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Общая рентгеносемиотика повреждений и заболеваний опорно-двигательного аппарата.</a:t>
            </a:r>
            <a:endParaRPr lang="ru-RU" altLang="ru-RU" sz="28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28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solidFill>
                  <a:schemeClr val="folHlink"/>
                </a:solidFill>
              </a:rPr>
              <a:t>Классификация основных патологических состояний опорно-двигательного аппарата.</a:t>
            </a:r>
            <a:endParaRPr lang="ru-RU" altLang="ru-RU" sz="24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75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800" smtClean="0">
                <a:solidFill>
                  <a:schemeClr val="tx1"/>
                </a:solidFill>
              </a:rPr>
              <a:t>Принципы лучевой диагностики </a:t>
            </a:r>
            <a:br>
              <a:rPr lang="ru-RU" altLang="ru-RU" sz="2800" smtClean="0">
                <a:solidFill>
                  <a:schemeClr val="tx1"/>
                </a:solidFill>
              </a:rPr>
            </a:br>
            <a:r>
              <a:rPr lang="ru-RU" altLang="ru-RU" sz="2800" smtClean="0">
                <a:solidFill>
                  <a:schemeClr val="tx1"/>
                </a:solidFill>
              </a:rPr>
              <a:t>заболеваний и повреждений  опорно-двигательного аппарата.</a:t>
            </a:r>
            <a:r>
              <a:rPr lang="ru-RU" altLang="ru-RU" sz="3200" smtClean="0"/>
              <a:t> 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02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Основные изменения при повреждениях костей и суставов.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78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Общая семиотика травм и повреждений.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3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folHlink"/>
                </a:solidFill>
              </a:rPr>
              <a:t>Прямые признаки перелома –виды линий переломов.</a:t>
            </a:r>
            <a:endParaRPr lang="ru-RU" altLang="ru-RU" sz="32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51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Особенности костных повреждений у детей.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20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Семиотика травм и повреждений у детей.</a:t>
            </a:r>
            <a:endParaRPr lang="ru-RU" alt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96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Семиотика травм и повреждений у детей.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82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folHlink"/>
                </a:solidFill>
              </a:rPr>
              <a:t>Повреждения суставов –</a:t>
            </a:r>
            <a:br>
              <a:rPr lang="ru-RU" altLang="ru-RU" sz="3200" smtClean="0">
                <a:solidFill>
                  <a:schemeClr val="folHlink"/>
                </a:solidFill>
              </a:rPr>
            </a:br>
            <a:r>
              <a:rPr lang="ru-RU" altLang="ru-RU" sz="3200" smtClean="0">
                <a:solidFill>
                  <a:schemeClr val="folHlink"/>
                </a:solidFill>
              </a:rPr>
              <a:t>вывихи и подвывихи.</a:t>
            </a:r>
            <a:endParaRPr lang="ru-RU" altLang="ru-RU" sz="32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1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2">
                    <a:lumMod val="75000"/>
                  </a:schemeClr>
                </a:solidFill>
              </a:rPr>
              <a:t>План лекции.</a:t>
            </a:r>
            <a:endParaRPr lang="ru-RU" altLang="ru-RU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21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folHlink"/>
                </a:solidFill>
              </a:rPr>
              <a:t>Повреждения суставов – </a:t>
            </a:r>
            <a:br>
              <a:rPr lang="ru-RU" altLang="ru-RU" sz="3200" smtClean="0">
                <a:solidFill>
                  <a:schemeClr val="folHlink"/>
                </a:solidFill>
              </a:rPr>
            </a:br>
            <a:r>
              <a:rPr lang="ru-RU" altLang="ru-RU" sz="3200" smtClean="0">
                <a:solidFill>
                  <a:schemeClr val="folHlink"/>
                </a:solidFill>
              </a:rPr>
              <a:t> повреждения связок.</a:t>
            </a:r>
            <a:endParaRPr lang="ru-RU" altLang="ru-RU" sz="32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08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folHlink"/>
                </a:solidFill>
              </a:rPr>
              <a:t>Лучевая диагностика </a:t>
            </a:r>
            <a:br>
              <a:rPr lang="ru-RU" altLang="ru-RU" sz="3200" smtClean="0">
                <a:solidFill>
                  <a:schemeClr val="folHlink"/>
                </a:solidFill>
              </a:rPr>
            </a:br>
            <a:r>
              <a:rPr lang="ru-RU" altLang="ru-RU" sz="3200" smtClean="0">
                <a:solidFill>
                  <a:schemeClr val="folHlink"/>
                </a:solidFill>
              </a:rPr>
              <a:t>повреждений мягких тканей.</a:t>
            </a:r>
            <a:endParaRPr lang="ru-RU" altLang="ru-RU" sz="32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19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800" smtClean="0">
                <a:solidFill>
                  <a:schemeClr val="tx1"/>
                </a:solidFill>
              </a:rPr>
              <a:t>Принципы лучевой диагностики </a:t>
            </a:r>
            <a:br>
              <a:rPr lang="ru-RU" altLang="ru-RU" sz="2800" smtClean="0">
                <a:solidFill>
                  <a:schemeClr val="tx1"/>
                </a:solidFill>
              </a:rPr>
            </a:br>
            <a:r>
              <a:rPr lang="ru-RU" altLang="ru-RU" sz="2800" smtClean="0">
                <a:solidFill>
                  <a:schemeClr val="tx1"/>
                </a:solidFill>
              </a:rPr>
              <a:t>заболеваний и повреждений  опорно-двигательного аппарата.</a:t>
            </a:r>
            <a:r>
              <a:rPr lang="ru-RU" altLang="ru-RU" sz="3200" smtClean="0"/>
              <a:t> </a:t>
            </a:r>
            <a:endParaRPr lang="ru-RU" alt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30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chemeClr val="folHlink"/>
                </a:solidFill>
              </a:rPr>
              <a:t>Рентгеносемиотика патологических состояний опорно-двигательного аппарата.</a:t>
            </a:r>
            <a:endParaRPr lang="ru-RU" altLang="ru-RU" sz="28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80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0" smtClean="0"/>
              <a:t>Изменение положения кости.</a:t>
            </a:r>
            <a:endParaRPr lang="ru-RU" altLang="ru-RU" b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42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Деформация - Изменение формы кости.</a:t>
            </a:r>
            <a:endParaRPr lang="ru-RU" alt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95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Изменение формы (деформация) кости</a:t>
            </a:r>
            <a:r>
              <a:rPr lang="ru-RU" altLang="ru-RU" sz="1600" smtClean="0"/>
              <a:t>.+ варусно-вальгусные деформации.</a:t>
            </a:r>
            <a:endParaRPr lang="ru-RU" altLang="ru-RU" sz="1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7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длины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длины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0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Изменение длины кости.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8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Общие показания для проведения лучевого исследования.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58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ru-RU" altLang="ru-RU" sz="4000" smtClean="0">
                <a:solidFill>
                  <a:srgbClr val="000099"/>
                </a:solidFill>
                <a:ea typeface="+mn-ea"/>
                <a:cs typeface="+mn-cs"/>
              </a:rPr>
              <a:t>Изменение поперечного размера кости.</a:t>
            </a:r>
            <a:endParaRPr lang="ru-RU" altLang="ru-RU" sz="40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57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Изменение поперечного размера кости.</a:t>
            </a:r>
            <a:endParaRPr lang="ru-RU" altLang="ru-RU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09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Изменение поперечного размера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89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Изменение поперечного размера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4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Изменение структуры кости.</a:t>
            </a:r>
            <a:endParaRPr lang="ru-RU" altLang="ru-RU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35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Изменения костной структуры. </a:t>
            </a:r>
            <a:endParaRPr lang="ru-RU" altLang="ru-RU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7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Изменения костной структуры</a:t>
            </a:r>
            <a:r>
              <a:rPr lang="ru-RU" altLang="ru-RU" smtClean="0"/>
              <a:t>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52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Изменение структуры кости.</a:t>
            </a:r>
            <a:endParaRPr lang="ru-RU" altLang="ru-RU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90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Изменение структуры кости.</a:t>
            </a:r>
            <a:endParaRPr lang="ru-RU" altLang="ru-RU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35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костной структуры. 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6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chemeClr val="folHlink"/>
                </a:solidFill>
              </a:rPr>
              <a:t>Методы лучевой диагностики заболеваний и повреждений опорно-двигательного аппарата.</a:t>
            </a:r>
            <a:endParaRPr lang="ru-RU" altLang="ru-RU" sz="2800" dirty="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5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Изменения костной структуры.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29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2060"/>
                </a:solidFill>
              </a:rPr>
              <a:t>Изменения костной структуры.</a:t>
            </a:r>
            <a:endParaRPr lang="ru-RU" altLang="ru-RU" dirty="0" smtClean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0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2060"/>
                </a:solidFill>
              </a:rPr>
              <a:t>Изменения костной структуры</a:t>
            </a:r>
            <a:r>
              <a:rPr lang="ru-RU" altLang="ru-RU" smtClean="0"/>
              <a:t>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998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Изменения костной структуры -деструкция.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33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Изменения костной структуры- деструкция.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13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000099"/>
                </a:solidFill>
              </a:rPr>
              <a:t>Изменения надкостницы (периоститы).</a:t>
            </a:r>
            <a:endParaRPr lang="ru-RU" altLang="ru-RU" sz="3200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505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000099"/>
                </a:solidFill>
              </a:rPr>
              <a:t>Изменения надкостницы (периоститы). </a:t>
            </a:r>
            <a:endParaRPr lang="ru-RU" altLang="ru-RU" sz="3200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53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Изменения в мягких тканях.</a:t>
            </a:r>
            <a:endParaRPr lang="ru-RU" altLang="ru-RU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3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Изменения мягких тканей .</a:t>
            </a:r>
            <a:endParaRPr lang="ru-RU" altLang="ru-RU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166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суставов при заболеваниях.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1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 smtClean="0">
                <a:solidFill>
                  <a:schemeClr val="folHlink"/>
                </a:solidFill>
              </a:rPr>
              <a:t>Методы лучевой диагностики травм и заболеваний  опорно-двигательного аппарата.</a:t>
            </a:r>
            <a:endParaRPr lang="ru-RU" altLang="ru-RU" sz="2400" dirty="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702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Частная лучевая диагностика заболеваний костей и суставов.</a:t>
            </a:r>
            <a:endParaRPr lang="ru-RU" alt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139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Воспалительные заболевания.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16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Воспалительные заболевания- остеомиелит.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35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000099"/>
                </a:solidFill>
              </a:rPr>
              <a:t>Воспалительные заболевания- остеомиелит.</a:t>
            </a:r>
            <a:endParaRPr lang="ru-RU" altLang="ru-RU" sz="3200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248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000099"/>
                </a:solidFill>
              </a:rPr>
              <a:t>Остеомиелит Магнитно-резонансная томография (МРТ).</a:t>
            </a:r>
            <a:endParaRPr lang="ru-RU" altLang="ru-RU" sz="3200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858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000099"/>
                </a:solidFill>
              </a:rPr>
              <a:t>Воспалительные заболевания-туберкулез.</a:t>
            </a:r>
            <a:endParaRPr lang="ru-RU" altLang="ru-RU" sz="3200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85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Воспалительные заболевания-туберкулез.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602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284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Воспалительные заболевания-сифилис.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265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0099"/>
                </a:solidFill>
              </a:rPr>
              <a:t>Опухоли костей и суставов.</a:t>
            </a:r>
            <a:endParaRPr lang="ru-RU" altLang="ru-RU" dirty="0" smtClean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8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chemeClr val="folHlink"/>
                </a:solidFill>
              </a:rPr>
              <a:t>Методы лучевой диагностики травм и заболеваний  опорно-двигательного аппарата.</a:t>
            </a:r>
            <a:endParaRPr lang="ru-RU" altLang="ru-RU" sz="28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776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Доброкачественные опухоли костей.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010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Доброкачественные опухоли костей и суставов. </a:t>
            </a:r>
            <a:endParaRPr lang="ru-RU" altLang="ru-RU" sz="32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870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>
                <a:solidFill>
                  <a:srgbClr val="663300"/>
                </a:solidFill>
              </a:rPr>
              <a:t>Злокачественные опухоли костей и суставов. </a:t>
            </a:r>
            <a:endParaRPr lang="ru-RU" altLang="ru-RU" dirty="0" smtClean="0">
              <a:solidFill>
                <a:srgbClr val="6633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83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smtClean="0">
                <a:solidFill>
                  <a:srgbClr val="663300"/>
                </a:solidFill>
              </a:rPr>
              <a:t>Злокачественные опухоли костей и суставов.</a:t>
            </a:r>
            <a:endParaRPr lang="ru-RU" altLang="ru-RU" sz="3200" dirty="0" smtClean="0">
              <a:solidFill>
                <a:srgbClr val="6633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674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663300"/>
                </a:solidFill>
              </a:rPr>
              <a:t>Злокачественные опухоли костей и суставов.</a:t>
            </a:r>
            <a:endParaRPr lang="ru-RU" altLang="ru-RU" sz="3200" dirty="0" smtClean="0">
              <a:solidFill>
                <a:srgbClr val="6633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441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663300"/>
                </a:solidFill>
              </a:rPr>
              <a:t>Злокачественные опухоли костей и суставов.</a:t>
            </a:r>
            <a:endParaRPr lang="ru-RU" altLang="ru-RU" sz="3200" dirty="0" smtClean="0">
              <a:solidFill>
                <a:srgbClr val="6633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781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2">
                    <a:lumMod val="50000"/>
                  </a:schemeClr>
                </a:solidFill>
              </a:rPr>
              <a:t>Дистрофические заболевания</a:t>
            </a:r>
            <a:r>
              <a:rPr lang="ru-RU" altLang="ru-RU" smtClean="0">
                <a:solidFill>
                  <a:srgbClr val="663300"/>
                </a:solidFill>
              </a:rPr>
              <a:t>.</a:t>
            </a:r>
            <a:endParaRPr lang="ru-RU" altLang="ru-RU" dirty="0" smtClean="0">
              <a:solidFill>
                <a:srgbClr val="6633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496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bg2">
                    <a:lumMod val="50000"/>
                  </a:schemeClr>
                </a:solidFill>
              </a:rPr>
              <a:t>Дистрофические заболевания – деформирующий остеоартроз.</a:t>
            </a:r>
            <a:endParaRPr lang="ru-RU" altLang="ru-RU" sz="32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706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2">
                    <a:lumMod val="50000"/>
                  </a:schemeClr>
                </a:solidFill>
              </a:rPr>
              <a:t>Дистрофические заболевания.</a:t>
            </a:r>
            <a:endParaRPr lang="ru-RU" altLang="ru-RU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801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bg2">
                    <a:lumMod val="50000"/>
                  </a:schemeClr>
                </a:solidFill>
              </a:rPr>
              <a:t>Дистрофические заболевания –аваскулярный  асептический некроз.</a:t>
            </a:r>
            <a:endParaRPr lang="ru-RU" altLang="ru-RU" sz="32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9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chemeClr val="folHlink"/>
                </a:solidFill>
              </a:rPr>
              <a:t>Методы лучевой диагностики травмы опорно-двигательного аппарата.</a:t>
            </a:r>
            <a:endParaRPr lang="ru-RU" altLang="ru-RU" sz="28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701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smtClean="0">
                <a:solidFill>
                  <a:schemeClr val="bg2">
                    <a:lumMod val="50000"/>
                  </a:schemeClr>
                </a:solidFill>
              </a:rPr>
              <a:t>Дистрофические заболевания – аваскулярный асептический некроз.</a:t>
            </a:r>
            <a:endParaRPr lang="ru-RU" altLang="ru-RU" sz="32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12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Список литературы: 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662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15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400" smtClean="0">
                <a:solidFill>
                  <a:schemeClr val="folHlink"/>
                </a:solidFill>
              </a:rPr>
              <a:t>Методы лучевой диагностики травм и заболеваний  опорно-двигательного аппарата.</a:t>
            </a:r>
            <a:endParaRPr lang="ru-RU" altLang="ru-RU" sz="24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708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</Words>
  <Application>Microsoft Office PowerPoint</Application>
  <PresentationFormat>Экран (4:3)</PresentationFormat>
  <Paragraphs>80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 ЛЕКИЯ № 2 Общая рентгеноанатомия и семиотика заболеваний и повреждений опорно-двигательного аппарата. ФФМО, специальность – 060201 Стоматология,  (2 часа).</vt:lpstr>
      <vt:lpstr>Цель лекции.</vt:lpstr>
      <vt:lpstr>План лекции.</vt:lpstr>
      <vt:lpstr>Общие показания для проведения лучевого исследования.</vt:lpstr>
      <vt:lpstr>Методы лучевой диагностики заболеваний и повреждений опорно-двигательного аппарата.</vt:lpstr>
      <vt:lpstr>Методы лучевой диагностики травм и заболеваний  опорно-двигательного аппарата.</vt:lpstr>
      <vt:lpstr>Методы лучевой диагностики травм и заболеваний  опорно-двигательного аппарата.</vt:lpstr>
      <vt:lpstr>Методы лучевой диагностики травмы опорно-двигательного аппарата.</vt:lpstr>
      <vt:lpstr>Методы лучевой диагностики травм и заболеваний  опорно-двигательного аппарата.</vt:lpstr>
      <vt:lpstr>Методы лучевой диагностики травмы опорно-двигательного аппарата.</vt:lpstr>
      <vt:lpstr>Методы лучевой диагностики травм и заболеваний  опорно-двигательного аппарата.</vt:lpstr>
      <vt:lpstr>Методы лучевой диагностики травмы опорно-двигательного аппарата.</vt:lpstr>
      <vt:lpstr>Особенности возрастной рентгеноанатомии скелета.</vt:lpstr>
      <vt:lpstr>Рентгеноанатомия детского возраста возраста.</vt:lpstr>
      <vt:lpstr>Рентгеноанатомия костного возраста.</vt:lpstr>
      <vt:lpstr>Рентгеноанатомия детского возраста - костный возраст.</vt:lpstr>
      <vt:lpstr>Рентгеноанатомия детского возраста - костный возраст.</vt:lpstr>
      <vt:lpstr>Рентгеноанатомия детского возраста.</vt:lpstr>
      <vt:lpstr>Основы рентгеноанатомии.</vt:lpstr>
      <vt:lpstr>Общая рентгеносемиотика повреждений и заболеваний опорно-двигательного аппарата.</vt:lpstr>
      <vt:lpstr>Классификация основных патологических состояний опорно-двигательного аппарата.</vt:lpstr>
      <vt:lpstr>Принципы лучевой диагностики  заболеваний и повреждений  опорно-двигательного аппарата. </vt:lpstr>
      <vt:lpstr>Основные изменения при повреждениях костей и суставов.</vt:lpstr>
      <vt:lpstr>Общая семиотика травм и повреждений.</vt:lpstr>
      <vt:lpstr>Прямые признаки перелома –виды линий переломов.</vt:lpstr>
      <vt:lpstr>Особенности костных повреждений у детей.</vt:lpstr>
      <vt:lpstr>Семиотика травм и повреждений у детей.</vt:lpstr>
      <vt:lpstr>Семиотика травм и повреждений у детей.</vt:lpstr>
      <vt:lpstr>Повреждения суставов – вывихи и подвывихи.</vt:lpstr>
      <vt:lpstr>Повреждения суставов –   повреждения связок.</vt:lpstr>
      <vt:lpstr>Лучевая диагностика  повреждений мягких тканей.</vt:lpstr>
      <vt:lpstr>Принципы лучевой диагностики  заболеваний и повреждений  опорно-двигательного аппарата. </vt:lpstr>
      <vt:lpstr>Рентгеносемиотика патологических состояний опорно-двигательного аппарата.</vt:lpstr>
      <vt:lpstr>Изменение положения кости.</vt:lpstr>
      <vt:lpstr>Деформация - Изменение формы кости.</vt:lpstr>
      <vt:lpstr>Изменение формы (деформация) кости.+ варусно-вальгусные деформации.</vt:lpstr>
      <vt:lpstr>Изменение длины кости.</vt:lpstr>
      <vt:lpstr>Изменение длины кости.</vt:lpstr>
      <vt:lpstr>Изменение длины кости.</vt:lpstr>
      <vt:lpstr>Изменение поперечного размера кости.</vt:lpstr>
      <vt:lpstr>Изменение поперечного размера кости.</vt:lpstr>
      <vt:lpstr>Изменение поперечного размера кости.</vt:lpstr>
      <vt:lpstr>Изменение поперечного размера кости.</vt:lpstr>
      <vt:lpstr>Изменение структуры кости.</vt:lpstr>
      <vt:lpstr>Изменения костной структуры. </vt:lpstr>
      <vt:lpstr>Изменения костной структуры.</vt:lpstr>
      <vt:lpstr>Изменение структуры кости.</vt:lpstr>
      <vt:lpstr>Изменение структуры кости.</vt:lpstr>
      <vt:lpstr>Изменения костной структуры. </vt:lpstr>
      <vt:lpstr>Изменения костной структуры.</vt:lpstr>
      <vt:lpstr>Изменения костной структуры.</vt:lpstr>
      <vt:lpstr>Изменения костной структуры.</vt:lpstr>
      <vt:lpstr>Изменения костной структуры -деструкция.</vt:lpstr>
      <vt:lpstr>Изменения костной структуры- деструкция.</vt:lpstr>
      <vt:lpstr>Изменения надкостницы (периоститы).</vt:lpstr>
      <vt:lpstr>Изменения надкостницы (периоститы). </vt:lpstr>
      <vt:lpstr>Изменения в мягких тканях.</vt:lpstr>
      <vt:lpstr>Изменения мягких тканей .</vt:lpstr>
      <vt:lpstr>Изменения суставов при заболеваниях.</vt:lpstr>
      <vt:lpstr>Частная лучевая диагностика заболеваний костей и суставов.</vt:lpstr>
      <vt:lpstr>Воспалительные заболевания.</vt:lpstr>
      <vt:lpstr>Воспалительные заболевания- остеомиелит.</vt:lpstr>
      <vt:lpstr>Воспалительные заболевания- остеомиелит.</vt:lpstr>
      <vt:lpstr>Остеомиелит Магнитно-резонансная томография (МРТ).</vt:lpstr>
      <vt:lpstr>Воспалительные заболевания-туберкулез.</vt:lpstr>
      <vt:lpstr>Воспалительные заболевания-туберкулез.</vt:lpstr>
      <vt:lpstr>Презентация PowerPoint</vt:lpstr>
      <vt:lpstr>Воспалительные заболевания-сифилис.</vt:lpstr>
      <vt:lpstr>Опухоли костей и суставов.</vt:lpstr>
      <vt:lpstr>Доброкачественные опухоли костей.</vt:lpstr>
      <vt:lpstr>Доброкачественные опухоли костей и суставов. </vt:lpstr>
      <vt:lpstr>Злокачественные опухоли костей и суставов. </vt:lpstr>
      <vt:lpstr>Злокачественные опухоли костей и суставов.</vt:lpstr>
      <vt:lpstr>Злокачественные опухоли костей и суставов.</vt:lpstr>
      <vt:lpstr>Злокачественные опухоли костей и суставов.</vt:lpstr>
      <vt:lpstr>Дистрофические заболевания.</vt:lpstr>
      <vt:lpstr>Дистрофические заболевания – деформирующий остеоартроз.</vt:lpstr>
      <vt:lpstr>Дистрофические заболевания.</vt:lpstr>
      <vt:lpstr>Дистрофические заболевания –аваскулярный  асептический некроз.</vt:lpstr>
      <vt:lpstr>Дистрофические заболевания – аваскулярный асептический некроз.</vt:lpstr>
      <vt:lpstr>Список литературы: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ЛЕКИЯ № 2 Общая рентгеноанатомия и семиотика заболеваний и повреждений опорно-двигательного аппарата. ФФМО, специальность – 060201 Стоматология,  (2 часа).</dc:title>
  <dc:creator>User</dc:creator>
  <cp:lastModifiedBy>User</cp:lastModifiedBy>
  <cp:revision>1</cp:revision>
  <dcterms:created xsi:type="dcterms:W3CDTF">2015-09-15T12:57:31Z</dcterms:created>
  <dcterms:modified xsi:type="dcterms:W3CDTF">2015-09-15T12:57:32Z</dcterms:modified>
</cp:coreProperties>
</file>