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 Бесплодие.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081884"/>
            <a:ext cx="3776464" cy="694928"/>
          </a:xfrm>
        </p:spPr>
        <p:txBody>
          <a:bodyPr>
            <a:noAutofit/>
          </a:bodyPr>
          <a:lstStyle/>
          <a:p>
            <a:pPr algn="l"/>
            <a:r>
              <a:rPr lang="ru-RU" sz="1800" i="1" dirty="0" smtClean="0">
                <a:solidFill>
                  <a:schemeClr val="tx1"/>
                </a:solidFill>
              </a:rPr>
              <a:t>Выполнила: ординатор акушер-гинеколог 1 курса</a:t>
            </a:r>
          </a:p>
          <a:p>
            <a:pPr algn="l"/>
            <a:r>
              <a:rPr lang="ru-RU" sz="1800" i="1" dirty="0" smtClean="0">
                <a:solidFill>
                  <a:schemeClr val="tx1"/>
                </a:solidFill>
              </a:rPr>
              <a:t>Лалетина Дарья </a:t>
            </a:r>
            <a:r>
              <a:rPr lang="ru-RU" sz="1800" i="1" dirty="0" smtClean="0">
                <a:solidFill>
                  <a:schemeClr val="tx1"/>
                </a:solidFill>
              </a:rPr>
              <a:t>Вячеславовна</a:t>
            </a:r>
          </a:p>
          <a:p>
            <a:pPr algn="l"/>
            <a:endParaRPr lang="ru-RU" sz="1800" i="1" dirty="0">
              <a:solidFill>
                <a:schemeClr val="tx1"/>
              </a:solidFill>
            </a:endParaRPr>
          </a:p>
          <a:p>
            <a:pPr algn="l"/>
            <a:r>
              <a:rPr lang="ru-RU" sz="1800" i="1" dirty="0" smtClean="0">
                <a:solidFill>
                  <a:schemeClr val="tx1"/>
                </a:solidFill>
              </a:rPr>
              <a:t>Проверила КМН, доцент кафедры Шапошникова Екатерина </a:t>
            </a:r>
            <a:r>
              <a:rPr lang="ru-RU" sz="1800" i="1" dirty="0">
                <a:solidFill>
                  <a:schemeClr val="tx1"/>
                </a:solidFill>
              </a:rPr>
              <a:t>В</a:t>
            </a:r>
            <a:r>
              <a:rPr lang="ru-RU" sz="1800" i="1" dirty="0" smtClean="0">
                <a:solidFill>
                  <a:schemeClr val="tx1"/>
                </a:solidFill>
              </a:rPr>
              <a:t>икторовна</a:t>
            </a: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6412686"/>
            <a:ext cx="233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Красноярск, 2023 год.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332656"/>
            <a:ext cx="72705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ФГБОУ ВО </a:t>
            </a:r>
            <a:r>
              <a:rPr lang="ru-RU" dirty="0" err="1"/>
              <a:t>КрасГМУ</a:t>
            </a:r>
            <a:r>
              <a:rPr lang="ru-RU" dirty="0"/>
              <a:t> им. проф. </a:t>
            </a:r>
            <a:r>
              <a:rPr lang="ru-RU" dirty="0" err="1"/>
              <a:t>В.Ф.Войно-Ясенецкого</a:t>
            </a:r>
            <a:r>
              <a:rPr lang="ru-RU" dirty="0"/>
              <a:t> Минздрава России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Кафедра </a:t>
            </a:r>
            <a:r>
              <a:rPr lang="ru-RU" dirty="0"/>
              <a:t>акушерства и гинекологии </a:t>
            </a:r>
            <a:r>
              <a:rPr lang="ru-RU" dirty="0" smtClean="0"/>
              <a:t>ИПО</a:t>
            </a:r>
          </a:p>
          <a:p>
            <a:pPr algn="ctr"/>
            <a:r>
              <a:rPr lang="ru-RU" dirty="0"/>
              <a:t>Заведующая </a:t>
            </a:r>
            <a:r>
              <a:rPr lang="ru-RU" dirty="0" smtClean="0"/>
              <a:t>кафедрой </a:t>
            </a:r>
            <a:r>
              <a:rPr lang="ru-RU" dirty="0"/>
              <a:t>ДМН, доцент </a:t>
            </a:r>
            <a:r>
              <a:rPr lang="ru-RU" dirty="0" err="1"/>
              <a:t>Базина</a:t>
            </a:r>
            <a:r>
              <a:rPr lang="ru-RU" dirty="0"/>
              <a:t> Марина Ивановна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6" y="3501008"/>
            <a:ext cx="4535591" cy="255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5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Факторы, влияющие на исходы ЭКО (Назаренко Т.А. 2019 г)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7088"/>
            <a:ext cx="3240360" cy="24203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Неуправляемые факторы:</a:t>
            </a:r>
          </a:p>
          <a:p>
            <a:pPr marL="0" indent="0">
              <a:buNone/>
            </a:pPr>
            <a:r>
              <a:rPr lang="ru-RU" sz="1800" dirty="0" err="1" smtClean="0"/>
              <a:t>Возраст,низкий</a:t>
            </a:r>
            <a:r>
              <a:rPr lang="ru-RU" sz="1800" dirty="0" smtClean="0"/>
              <a:t> овариальный резерв( у молодых женщин, у женщин старшего возраста),</a:t>
            </a:r>
          </a:p>
          <a:p>
            <a:pPr marL="0" indent="0">
              <a:buNone/>
            </a:pPr>
            <a:r>
              <a:rPr lang="ru-RU" sz="1800" dirty="0" smtClean="0"/>
              <a:t>гинекологические и соматические заболевания.</a:t>
            </a:r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25431"/>
            <a:ext cx="2787745" cy="278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285545"/>
            <a:ext cx="3275856" cy="230832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Факторы управляемые,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влияющие на результативность ЭКО:</a:t>
            </a:r>
          </a:p>
          <a:p>
            <a:r>
              <a:rPr lang="ru-RU" dirty="0" smtClean="0"/>
              <a:t>Квалификация врачей, эмбриологов, постоянное обучение, современное оборудование, персонифицированный подход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3601" y="1627088"/>
            <a:ext cx="3080399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Факторы </a:t>
            </a:r>
            <a:r>
              <a:rPr lang="ru-RU" b="1" dirty="0"/>
              <a:t>управляемые, но какие </a:t>
            </a:r>
            <a:r>
              <a:rPr lang="ru-RU" b="1" dirty="0" smtClean="0"/>
              <a:t>из них влияют на результативность ЭКО: </a:t>
            </a:r>
            <a:r>
              <a:rPr lang="ru-RU" b="1" dirty="0"/>
              <a:t>протоколы </a:t>
            </a:r>
            <a:r>
              <a:rPr lang="ru-RU" b="1" dirty="0" smtClean="0"/>
              <a:t>стимуляции</a:t>
            </a:r>
            <a:r>
              <a:rPr lang="ru-RU" b="1" dirty="0"/>
              <a:t>, </a:t>
            </a:r>
            <a:r>
              <a:rPr lang="ru-RU" b="1" dirty="0" smtClean="0"/>
              <a:t>дозы </a:t>
            </a:r>
            <a:r>
              <a:rPr lang="ru-RU" b="1" dirty="0"/>
              <a:t>гонадотропинов, варианты поддержки </a:t>
            </a:r>
            <a:r>
              <a:rPr lang="ru-RU" b="1" dirty="0" err="1" smtClean="0"/>
              <a:t>ЛФ,эмбриологические</a:t>
            </a:r>
            <a:r>
              <a:rPr lang="ru-RU" b="1" dirty="0" smtClean="0"/>
              <a:t> </a:t>
            </a:r>
            <a:r>
              <a:rPr lang="ru-RU" b="1" dirty="0"/>
              <a:t>пособия, лечение </a:t>
            </a:r>
            <a:r>
              <a:rPr lang="ru-RU" b="1" dirty="0" smtClean="0"/>
              <a:t>гинекологической </a:t>
            </a:r>
            <a:r>
              <a:rPr lang="ru-RU" b="1" dirty="0"/>
              <a:t>и </a:t>
            </a:r>
            <a:r>
              <a:rPr lang="ru-RU" b="1" dirty="0" smtClean="0"/>
              <a:t>соматической </a:t>
            </a:r>
            <a:r>
              <a:rPr lang="ru-RU" b="1" dirty="0"/>
              <a:t>патологии, предварительная </a:t>
            </a:r>
            <a:r>
              <a:rPr lang="ru-RU" b="1" dirty="0" smtClean="0"/>
              <a:t>подготовка?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81440" y="5439707"/>
            <a:ext cx="554461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Рациональная тактика ведения бесплодных пациенток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Разработка и внедрение в клиническую практику новых технологий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Причины сегментации цикла: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29"/>
          <a:stretch/>
        </p:blipFill>
        <p:spPr bwMode="auto">
          <a:xfrm>
            <a:off x="0" y="1814052"/>
            <a:ext cx="9144000" cy="392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7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C00000"/>
                </a:solidFill>
              </a:rPr>
              <a:t>Прикладные </a:t>
            </a:r>
            <a:r>
              <a:rPr lang="ru-RU" sz="2700" b="1" dirty="0">
                <a:solidFill>
                  <a:srgbClr val="C00000"/>
                </a:solidFill>
              </a:rPr>
              <a:t>направления – разделение понятий</a:t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получение репродуктивного материала и достижение</a:t>
            </a:r>
            <a:br>
              <a:rPr lang="ru-RU" sz="27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беременности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Сохранение репродуктивного материала онкологических больных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Получение и сохранение репродуктивного материала при соматических</a:t>
            </a:r>
          </a:p>
          <a:p>
            <a:pPr marL="0" indent="0">
              <a:buNone/>
            </a:pPr>
            <a:r>
              <a:rPr lang="ru-RU" dirty="0"/>
              <a:t>заболеваниях и гинекологических заболеваниях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b="1" dirty="0">
                <a:solidFill>
                  <a:srgbClr val="C00000"/>
                </a:solidFill>
              </a:rPr>
              <a:t>Получение и сохранение репродуктивного материала по социальным показаниям</a:t>
            </a:r>
          </a:p>
        </p:txBody>
      </p:sp>
    </p:spTree>
    <p:extLst>
      <p:ext uri="{BB962C8B-B14F-4D97-AF65-F5344CB8AC3E}">
        <p14:creationId xmlns:p14="http://schemas.microsoft.com/office/powerpoint/2010/main" val="55854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Оценка овариального резерва должна быть включена в  диспансеризацию женщин репродуктивного возраста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Базальная </a:t>
            </a:r>
            <a:r>
              <a:rPr lang="ru-RU" dirty="0"/>
              <a:t>концентрация ФСГ (на 2-3 </a:t>
            </a:r>
            <a:r>
              <a:rPr lang="ru-RU" dirty="0" err="1"/>
              <a:t>д.м.ц</a:t>
            </a:r>
            <a:r>
              <a:rPr lang="ru-RU" dirty="0"/>
              <a:t>.) </a:t>
            </a:r>
            <a:r>
              <a:rPr lang="ru-RU" b="1" dirty="0">
                <a:solidFill>
                  <a:srgbClr val="C00000"/>
                </a:solidFill>
              </a:rPr>
              <a:t>у женщин старшего возраста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</a:rPr>
              <a:t>Число </a:t>
            </a:r>
            <a:r>
              <a:rPr lang="ru-RU" b="1" dirty="0" err="1">
                <a:solidFill>
                  <a:srgbClr val="C00000"/>
                </a:solidFill>
              </a:rPr>
              <a:t>антральных</a:t>
            </a:r>
            <a:r>
              <a:rPr lang="ru-RU" b="1" dirty="0">
                <a:solidFill>
                  <a:srgbClr val="C00000"/>
                </a:solidFill>
              </a:rPr>
              <a:t> (от 2 до 10 мм в диаметре) фолликулов при УЗИ на 2-3 </a:t>
            </a:r>
            <a:r>
              <a:rPr lang="ru-RU" b="1" dirty="0" err="1" smtClean="0">
                <a:solidFill>
                  <a:srgbClr val="C00000"/>
                </a:solidFill>
              </a:rPr>
              <a:t>д.м.ц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/>
              <a:t>Общий объем яичников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C00000"/>
                </a:solidFill>
              </a:rPr>
              <a:t>АМГ (</a:t>
            </a:r>
            <a:r>
              <a:rPr lang="ru-RU" b="1" dirty="0" err="1">
                <a:solidFill>
                  <a:srgbClr val="C00000"/>
                </a:solidFill>
              </a:rPr>
              <a:t>антимюллеровский</a:t>
            </a:r>
            <a:r>
              <a:rPr lang="ru-RU" b="1" dirty="0">
                <a:solidFill>
                  <a:srgbClr val="C00000"/>
                </a:solidFill>
              </a:rPr>
              <a:t> гормон), </a:t>
            </a:r>
            <a:r>
              <a:rPr lang="ru-RU" dirty="0" err="1"/>
              <a:t>Ингибин</a:t>
            </a:r>
            <a:r>
              <a:rPr lang="ru-RU" dirty="0"/>
              <a:t> </a:t>
            </a:r>
            <a:r>
              <a:rPr lang="ru-RU" dirty="0" smtClean="0"/>
              <a:t>В,ЛГ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1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ПОЗДНИЙ РЕПРОДУКТИВНЫЙ ВОЗРАСТ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З6 ЛЕТ?</a:t>
            </a:r>
          </a:p>
          <a:p>
            <a:pPr marL="0" indent="0" algn="ctr">
              <a:buNone/>
            </a:pPr>
            <a:r>
              <a:rPr lang="ru-RU" dirty="0" smtClean="0"/>
              <a:t>З8 ЛЕТ?</a:t>
            </a:r>
          </a:p>
          <a:p>
            <a:pPr marL="0" indent="0" algn="ctr">
              <a:buNone/>
            </a:pPr>
            <a:r>
              <a:rPr lang="ru-RU" dirty="0"/>
              <a:t>и</a:t>
            </a:r>
            <a:r>
              <a:rPr lang="ru-RU" dirty="0" smtClean="0"/>
              <a:t>ли 30 ЛЕТ?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3"/>
            <a:ext cx="4712195" cy="322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32043" r="43091" b="62842"/>
          <a:stretch/>
        </p:blipFill>
        <p:spPr bwMode="auto">
          <a:xfrm rot="4072233">
            <a:off x="2451945" y="4412310"/>
            <a:ext cx="6428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6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Причины СНИЖЕНИЯ ОВАРИАЛЬНОГО РЕЗЕРВА НЕ СВЯЗАННЫЕ С ВОЗРАСТОМ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Резекция яичников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Повторные </a:t>
            </a:r>
            <a:r>
              <a:rPr lang="ru-RU" dirty="0">
                <a:solidFill>
                  <a:srgbClr val="002060"/>
                </a:solidFill>
              </a:rPr>
              <a:t>операции на органах малого </a:t>
            </a:r>
            <a:r>
              <a:rPr lang="ru-RU" dirty="0" smtClean="0">
                <a:solidFill>
                  <a:srgbClr val="002060"/>
                </a:solidFill>
              </a:rPr>
              <a:t>таза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Наружный </a:t>
            </a:r>
            <a:r>
              <a:rPr lang="ru-RU" dirty="0">
                <a:solidFill>
                  <a:srgbClr val="002060"/>
                </a:solidFill>
              </a:rPr>
              <a:t>генитальный </a:t>
            </a:r>
            <a:r>
              <a:rPr lang="ru-RU" dirty="0" err="1">
                <a:solidFill>
                  <a:srgbClr val="002060"/>
                </a:solidFill>
              </a:rPr>
              <a:t>эндометриоз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Аутоиммунный </a:t>
            </a:r>
            <a:r>
              <a:rPr lang="ru-RU" dirty="0" err="1">
                <a:solidFill>
                  <a:srgbClr val="002060"/>
                </a:solidFill>
              </a:rPr>
              <a:t>тиреоидит</a:t>
            </a:r>
            <a:r>
              <a:rPr lang="ru-RU" dirty="0">
                <a:solidFill>
                  <a:srgbClr val="002060"/>
                </a:solidFill>
              </a:rPr>
              <a:t> и гипотиреоз</a:t>
            </a:r>
          </a:p>
          <a:p>
            <a:r>
              <a:rPr lang="ru-RU" dirty="0">
                <a:solidFill>
                  <a:srgbClr val="002060"/>
                </a:solidFill>
              </a:rPr>
              <a:t>Сахарный диабет, заболевания почек, </a:t>
            </a:r>
            <a:r>
              <a:rPr lang="ru-RU" dirty="0" smtClean="0">
                <a:solidFill>
                  <a:srgbClr val="002060"/>
                </a:solidFill>
              </a:rPr>
              <a:t>коллагенозы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Идиопатическое бесплодие</a:t>
            </a:r>
          </a:p>
          <a:p>
            <a:pPr marL="0" indent="0" algn="ctr">
              <a:buNone/>
            </a:pPr>
            <a:r>
              <a:rPr lang="ru-RU" sz="1900" b="1" dirty="0" smtClean="0">
                <a:solidFill>
                  <a:srgbClr val="C00000"/>
                </a:solidFill>
              </a:rPr>
              <a:t>Частота </a:t>
            </a:r>
            <a:r>
              <a:rPr lang="ru-RU" sz="1900" b="1" dirty="0">
                <a:solidFill>
                  <a:srgbClr val="C00000"/>
                </a:solidFill>
              </a:rPr>
              <a:t>встречаемости «бедного ответа» в программах ЭКО у женщин до 35 лет-15-20%, после 35 лет - до </a:t>
            </a:r>
            <a:r>
              <a:rPr lang="ru-RU" sz="1900" b="1" dirty="0" smtClean="0">
                <a:solidFill>
                  <a:srgbClr val="C00000"/>
                </a:solidFill>
              </a:rPr>
              <a:t>40%</a:t>
            </a:r>
            <a:endParaRPr lang="ru-RU" sz="19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ОПТИМАЛЬНОЕ КОЛИЧЕСТВО ООЦИТОВ</a:t>
            </a:r>
            <a:br>
              <a:rPr lang="ru-RU" sz="2200" b="1" dirty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>у женщин старшего репродуктивного возраста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06104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Расчетное </a:t>
            </a:r>
            <a:r>
              <a:rPr lang="ru-RU" dirty="0"/>
              <a:t>среднее количество ооцитов М II, необходимое для получения по меньшей мере одной </a:t>
            </a:r>
            <a:r>
              <a:rPr lang="ru-RU" dirty="0" err="1"/>
              <a:t>зуплоидной</a:t>
            </a:r>
            <a:r>
              <a:rPr lang="ru-RU" dirty="0"/>
              <a:t> </a:t>
            </a:r>
            <a:r>
              <a:rPr lang="ru-RU" dirty="0" err="1" smtClean="0"/>
              <a:t>бластоцисты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ПОДСЧИТАНО</a:t>
            </a:r>
            <a:r>
              <a:rPr lang="ru-RU" dirty="0"/>
              <a:t>, что у женщин в возрасте 35–37,</a:t>
            </a:r>
          </a:p>
          <a:p>
            <a:pPr marL="0" indent="0">
              <a:buNone/>
            </a:pPr>
            <a:r>
              <a:rPr lang="ru-RU" dirty="0"/>
              <a:t>38-40, 41-42 n &gt; 42</a:t>
            </a:r>
          </a:p>
          <a:p>
            <a:pPr marL="0" indent="0">
              <a:buNone/>
            </a:pPr>
            <a:r>
              <a:rPr lang="ru-RU" dirty="0"/>
              <a:t>нам требуется получить 5, 7, 10 и 20 ооцитов</a:t>
            </a:r>
          </a:p>
          <a:p>
            <a:pPr marL="0" indent="0">
              <a:buNone/>
            </a:pPr>
            <a:r>
              <a:rPr lang="ru-RU" dirty="0"/>
              <a:t>соответственно,</a:t>
            </a:r>
          </a:p>
          <a:p>
            <a:pPr marL="0" indent="0">
              <a:buNone/>
            </a:pPr>
            <a:r>
              <a:rPr lang="ru-RU" dirty="0"/>
              <a:t>чтобы получить хотя бы один </a:t>
            </a:r>
            <a:r>
              <a:rPr lang="ru-RU" dirty="0" err="1"/>
              <a:t>эуплоидный</a:t>
            </a:r>
            <a:r>
              <a:rPr lang="ru-RU" dirty="0"/>
              <a:t> эмбрион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5"/>
            <a:ext cx="4681902" cy="307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0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9873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6" t="-1" r="4683" b="155"/>
          <a:stretch/>
        </p:blipFill>
        <p:spPr bwMode="auto">
          <a:xfrm>
            <a:off x="971600" y="116632"/>
            <a:ext cx="7560840" cy="630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9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87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4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бесплодия в браке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5256584" cy="53285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Классификация женского бесплодия МКБ 10</a:t>
            </a:r>
          </a:p>
          <a:p>
            <a:r>
              <a:rPr lang="ru-RU" b="1" i="1" dirty="0" smtClean="0"/>
              <a:t>N97 Женское бесплодие</a:t>
            </a:r>
            <a:endParaRPr lang="ru-RU" b="1" i="1" dirty="0"/>
          </a:p>
          <a:p>
            <a:r>
              <a:rPr lang="ru-RU" dirty="0"/>
              <a:t>N97.0. Женское </a:t>
            </a:r>
            <a:r>
              <a:rPr lang="ru-RU" dirty="0" smtClean="0"/>
              <a:t>бесплодие</a:t>
            </a:r>
            <a:r>
              <a:rPr lang="ru-RU" dirty="0"/>
              <a:t>, связанное с отсутствием овуляции. </a:t>
            </a:r>
            <a:endParaRPr lang="ru-RU" dirty="0" smtClean="0"/>
          </a:p>
          <a:p>
            <a:r>
              <a:rPr lang="en-US" dirty="0" smtClean="0"/>
              <a:t>N</a:t>
            </a:r>
            <a:r>
              <a:rPr lang="ru-RU" dirty="0" smtClean="0"/>
              <a:t>97.1</a:t>
            </a:r>
            <a:r>
              <a:rPr lang="ru-RU" dirty="0"/>
              <a:t>. Женское бесплодие трубного происхождения (связанное с </a:t>
            </a:r>
            <a:r>
              <a:rPr lang="ru-RU" dirty="0" smtClean="0"/>
              <a:t>врожденной </a:t>
            </a:r>
            <a:r>
              <a:rPr lang="ru-RU" dirty="0"/>
              <a:t>аномалией </a:t>
            </a:r>
            <a:r>
              <a:rPr lang="ru-RU" dirty="0" smtClean="0"/>
              <a:t>труб или проходимостью</a:t>
            </a:r>
            <a:r>
              <a:rPr lang="ru-RU" dirty="0"/>
              <a:t>).</a:t>
            </a:r>
          </a:p>
          <a:p>
            <a:r>
              <a:rPr lang="ru-RU" dirty="0" smtClean="0"/>
              <a:t>N97 </a:t>
            </a:r>
            <a:r>
              <a:rPr lang="ru-RU" dirty="0"/>
              <a:t>2.Женское </a:t>
            </a:r>
            <a:r>
              <a:rPr lang="ru-RU" dirty="0" smtClean="0"/>
              <a:t>бесплодие маточного </a:t>
            </a:r>
            <a:r>
              <a:rPr lang="ru-RU" dirty="0"/>
              <a:t>происхождения (связанное с </a:t>
            </a:r>
            <a:r>
              <a:rPr lang="ru-RU" dirty="0" smtClean="0"/>
              <a:t>врожденной аномалией, дефектами </a:t>
            </a:r>
            <a:r>
              <a:rPr lang="ru-RU" dirty="0"/>
              <a:t>имплантации </a:t>
            </a:r>
            <a:r>
              <a:rPr lang="ru-RU" dirty="0" smtClean="0"/>
              <a:t>яйцеклетки).</a:t>
            </a:r>
            <a:endParaRPr lang="ru-RU" dirty="0"/>
          </a:p>
          <a:p>
            <a:r>
              <a:rPr lang="ru-RU" dirty="0"/>
              <a:t>N97.3. </a:t>
            </a:r>
            <a:r>
              <a:rPr lang="ru-RU" dirty="0" smtClean="0"/>
              <a:t>Женское </a:t>
            </a:r>
            <a:r>
              <a:rPr lang="ru-RU" dirty="0"/>
              <a:t>бесплодие цервикального происхождения </a:t>
            </a:r>
            <a:endParaRPr lang="ru-RU" dirty="0" smtClean="0"/>
          </a:p>
          <a:p>
            <a:r>
              <a:rPr lang="ru-RU" dirty="0" smtClean="0"/>
              <a:t>1974</a:t>
            </a:r>
            <a:r>
              <a:rPr lang="ru-RU" dirty="0"/>
              <a:t>. </a:t>
            </a:r>
            <a:r>
              <a:rPr lang="ru-RU" dirty="0" smtClean="0"/>
              <a:t>Женское </a:t>
            </a:r>
            <a:r>
              <a:rPr lang="ru-RU" dirty="0"/>
              <a:t>бесплодие, связанное с мужскими факторами. </a:t>
            </a:r>
            <a:endParaRPr lang="ru-RU" dirty="0" smtClean="0"/>
          </a:p>
          <a:p>
            <a:r>
              <a:rPr lang="ru-RU" dirty="0" smtClean="0"/>
              <a:t>N97.8</a:t>
            </a:r>
            <a:r>
              <a:rPr lang="ru-RU" dirty="0"/>
              <a:t>. Другие формы женского бесплодия (</a:t>
            </a:r>
            <a:r>
              <a:rPr lang="ru-RU" dirty="0" err="1"/>
              <a:t>эндометриоз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N97.9 </a:t>
            </a:r>
            <a:r>
              <a:rPr lang="ru-RU" dirty="0"/>
              <a:t>Женское </a:t>
            </a:r>
            <a:r>
              <a:rPr lang="ru-RU" dirty="0" smtClean="0"/>
              <a:t>бесплодие </a:t>
            </a:r>
            <a:r>
              <a:rPr lang="ru-RU" dirty="0"/>
              <a:t>неуточненное (бесплодие неясного  </a:t>
            </a:r>
            <a:r>
              <a:rPr lang="ru-RU" dirty="0" smtClean="0"/>
              <a:t>генеза).</a:t>
            </a:r>
          </a:p>
          <a:p>
            <a:r>
              <a:rPr lang="ru-RU" b="1" i="1" dirty="0" smtClean="0"/>
              <a:t>N46</a:t>
            </a:r>
            <a:r>
              <a:rPr lang="ru-RU" b="1" i="1" dirty="0"/>
              <a:t>. Мужское бесплодие </a:t>
            </a:r>
            <a:r>
              <a:rPr lang="ru-RU" dirty="0"/>
              <a:t>(азооспермия, </a:t>
            </a:r>
            <a:r>
              <a:rPr lang="ru-RU" dirty="0" err="1"/>
              <a:t>олигозооспермия</a:t>
            </a:r>
            <a:r>
              <a:rPr lang="ru-RU" dirty="0"/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571" l="9906" r="91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66" y="1988840"/>
            <a:ext cx="418716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1991194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Мужское бесплодие 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30%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5194" y="4581128"/>
            <a:ext cx="218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99"/>
                </a:solidFill>
              </a:rPr>
              <a:t>30%</a:t>
            </a:r>
          </a:p>
          <a:p>
            <a:pPr algn="ctr"/>
            <a:r>
              <a:rPr lang="ru-RU" b="1" dirty="0" smtClean="0">
                <a:solidFill>
                  <a:srgbClr val="990099"/>
                </a:solidFill>
              </a:rPr>
              <a:t>Женское бесплодие</a:t>
            </a:r>
            <a:endParaRPr lang="ru-RU" b="1" dirty="0">
              <a:solidFill>
                <a:srgbClr val="99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4350296"/>
            <a:ext cx="2026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10%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Бесплодие неясного генеза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(бесплодие есть- причины нет)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9108" y="975531"/>
            <a:ext cx="20852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Сочетанное бесплодие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( нарушение репродуктивной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функции у обоих супругов)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30%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Проблема позднего возраста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Возраст </a:t>
            </a:r>
            <a:r>
              <a:rPr lang="ru-RU" b="1" i="1" dirty="0"/>
              <a:t>первых родов в популяции увеличился на 10 лет!!!!</a:t>
            </a:r>
          </a:p>
          <a:p>
            <a:pPr marL="0" indent="0">
              <a:buNone/>
            </a:pPr>
            <a:r>
              <a:rPr lang="ru-RU" dirty="0"/>
              <a:t>• Средний возраст пациентов программ ЭКО - 35 лет! Можно ли ее решить и как?</a:t>
            </a:r>
          </a:p>
          <a:p>
            <a:pPr marL="0" indent="0">
              <a:buNone/>
            </a:pPr>
            <a:r>
              <a:rPr lang="ru-RU" dirty="0"/>
              <a:t>• Оценка овариального резерва женщин 30 лет, желающих родить в будущем</a:t>
            </a:r>
          </a:p>
          <a:p>
            <a:pPr marL="0" indent="0">
              <a:buNone/>
            </a:pPr>
            <a:r>
              <a:rPr lang="ru-RU" u="sng" dirty="0">
                <a:solidFill>
                  <a:srgbClr val="C00000"/>
                </a:solidFill>
              </a:rPr>
              <a:t>Предварительная </a:t>
            </a:r>
            <a:r>
              <a:rPr lang="ru-RU" u="sng" dirty="0" err="1">
                <a:solidFill>
                  <a:srgbClr val="C00000"/>
                </a:solidFill>
              </a:rPr>
              <a:t>криоконсервация</a:t>
            </a:r>
            <a:r>
              <a:rPr lang="ru-RU" u="sng" dirty="0">
                <a:solidFill>
                  <a:srgbClr val="C00000"/>
                </a:solidFill>
              </a:rPr>
              <a:t> по социальным показаниям!</a:t>
            </a:r>
          </a:p>
        </p:txBody>
      </p:sp>
    </p:spTree>
    <p:extLst>
      <p:ext uri="{BB962C8B-B14F-4D97-AF65-F5344CB8AC3E}">
        <p14:creationId xmlns:p14="http://schemas.microsoft.com/office/powerpoint/2010/main" val="16986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Бесплодие сегодня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Поздний репродуктивный возраст</a:t>
            </a:r>
          </a:p>
          <a:p>
            <a:r>
              <a:rPr lang="ru-RU" dirty="0" smtClean="0"/>
              <a:t>Сочетанные факторы бесплодия</a:t>
            </a:r>
          </a:p>
          <a:p>
            <a:r>
              <a:rPr lang="ru-RU" dirty="0" smtClean="0"/>
              <a:t>Увеличение доли мужского бесплодия</a:t>
            </a:r>
          </a:p>
          <a:p>
            <a:r>
              <a:rPr lang="ru-RU" dirty="0" smtClean="0"/>
              <a:t>Наличие гинекологической патологии</a:t>
            </a:r>
          </a:p>
          <a:p>
            <a:r>
              <a:rPr lang="ru-RU" dirty="0" smtClean="0"/>
              <a:t>Наличие соматической патологии</a:t>
            </a:r>
          </a:p>
          <a:p>
            <a:r>
              <a:rPr lang="ru-RU" dirty="0" smtClean="0"/>
              <a:t>Увеличение потребности в ооцитах донора</a:t>
            </a:r>
          </a:p>
          <a:p>
            <a:r>
              <a:rPr lang="ru-RU" dirty="0" smtClean="0"/>
              <a:t>Увеличение потребности в использовании суррогатной матери.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4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Распределение пациенток с низким резервом яичников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5" b="9400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39" t="31892" r="31322" b="3282"/>
          <a:stretch/>
        </p:blipFill>
        <p:spPr bwMode="auto">
          <a:xfrm>
            <a:off x="107504" y="2204864"/>
            <a:ext cx="4824536" cy="359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2333703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Старший репродуктивный возраст (49%)</a:t>
            </a:r>
          </a:p>
          <a:p>
            <a:r>
              <a:rPr lang="ru-RU" dirty="0"/>
              <a:t>Агрессивная хирургическая тактика (</a:t>
            </a:r>
            <a:r>
              <a:rPr lang="ru-RU" dirty="0" smtClean="0"/>
              <a:t>40%)</a:t>
            </a:r>
            <a:endParaRPr lang="ru-RU" dirty="0"/>
          </a:p>
          <a:p>
            <a:r>
              <a:rPr lang="ru-RU" dirty="0" err="1"/>
              <a:t>Эмболизация</a:t>
            </a:r>
            <a:r>
              <a:rPr lang="ru-RU" dirty="0"/>
              <a:t> узлов миомы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4 %)</a:t>
            </a:r>
          </a:p>
          <a:p>
            <a:r>
              <a:rPr lang="ru-RU" dirty="0" err="1"/>
              <a:t>Гипогонадотропный</a:t>
            </a:r>
            <a:r>
              <a:rPr lang="ru-RU" dirty="0"/>
              <a:t> </a:t>
            </a:r>
            <a:r>
              <a:rPr lang="ru-RU" dirty="0" err="1"/>
              <a:t>гипогонадизм</a:t>
            </a:r>
            <a:r>
              <a:rPr lang="ru-RU" dirty="0"/>
              <a:t> (5,5 %)</a:t>
            </a:r>
          </a:p>
          <a:p>
            <a:r>
              <a:rPr lang="ru-RU" dirty="0" smtClean="0"/>
              <a:t>Генетический фактор </a:t>
            </a:r>
          </a:p>
          <a:p>
            <a:r>
              <a:rPr lang="ru-RU" dirty="0" smtClean="0"/>
              <a:t>(1,5%) </a:t>
            </a:r>
            <a:endParaRPr lang="ru-RU" dirty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076056" y="2492896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76056" y="3068960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76056" y="3608697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6056" y="410768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76056" y="4725144"/>
            <a:ext cx="144016" cy="14401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4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err="1"/>
              <a:t>Leridon</a:t>
            </a:r>
            <a:r>
              <a:rPr lang="en-US" dirty="0"/>
              <a:t>, H. Kremlin-Bice L., </a:t>
            </a:r>
            <a:r>
              <a:rPr lang="en-US" dirty="0" err="1"/>
              <a:t>Cedex</a:t>
            </a:r>
            <a:r>
              <a:rPr lang="en-US" dirty="0"/>
              <a:t> Ã. Can assisted reproduction</a:t>
            </a:r>
          </a:p>
          <a:p>
            <a:pPr marL="0" indent="0">
              <a:buNone/>
            </a:pPr>
            <a:r>
              <a:rPr lang="en-US" dirty="0"/>
              <a:t>technology compensate for the natural decline in fertility with age ? A model</a:t>
            </a:r>
          </a:p>
          <a:p>
            <a:pPr marL="0" indent="0">
              <a:buNone/>
            </a:pPr>
            <a:r>
              <a:rPr lang="en-US" dirty="0"/>
              <a:t>assessment // Hum. </a:t>
            </a:r>
            <a:r>
              <a:rPr lang="en-US" dirty="0" err="1"/>
              <a:t>Reprod</a:t>
            </a:r>
            <a:r>
              <a:rPr lang="en-US" dirty="0"/>
              <a:t>. – 2004. - Vol. 19 (7). – P. 1548–1553.</a:t>
            </a:r>
          </a:p>
          <a:p>
            <a:pPr marL="0" indent="0">
              <a:buNone/>
            </a:pPr>
            <a:r>
              <a:rPr lang="en-US" dirty="0"/>
              <a:t>2. Liu K. Case A. Advanced reproductive age and fertility // J. Obs.</a:t>
            </a:r>
          </a:p>
          <a:p>
            <a:pPr marL="0" indent="0">
              <a:buNone/>
            </a:pPr>
            <a:r>
              <a:rPr lang="en-US" dirty="0" err="1"/>
              <a:t>Gynaecol</a:t>
            </a:r>
            <a:r>
              <a:rPr lang="en-US" dirty="0"/>
              <a:t> Can. – 2011. - Vol. 33 (11). – P. 1165–75.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ru-RU" dirty="0" err="1"/>
              <a:t>Сыркашева</a:t>
            </a:r>
            <a:r>
              <a:rPr lang="ru-RU" dirty="0"/>
              <a:t> А.Г., Ильина Е.О., </a:t>
            </a:r>
            <a:r>
              <a:rPr lang="ru-RU" dirty="0" err="1"/>
              <a:t>Долгушина</a:t>
            </a:r>
            <a:r>
              <a:rPr lang="ru-RU" dirty="0"/>
              <a:t> Н.В. Бесплодие у</a:t>
            </a:r>
          </a:p>
          <a:p>
            <a:pPr marL="0" indent="0">
              <a:buNone/>
            </a:pPr>
            <a:r>
              <a:rPr lang="ru-RU" dirty="0"/>
              <a:t>женщин старшего репродуктивного возраста: причины, тактика ведения,</a:t>
            </a:r>
          </a:p>
          <a:p>
            <a:pPr marL="0" indent="0">
              <a:buNone/>
            </a:pPr>
            <a:r>
              <a:rPr lang="ru-RU" dirty="0"/>
              <a:t>перспективы использования </a:t>
            </a:r>
            <a:r>
              <a:rPr lang="ru-RU" dirty="0" err="1"/>
              <a:t>преимплантационного</a:t>
            </a:r>
            <a:r>
              <a:rPr lang="ru-RU" dirty="0"/>
              <a:t> генетического скрининга</a:t>
            </a:r>
          </a:p>
          <a:p>
            <a:pPr marL="0" indent="0">
              <a:buNone/>
            </a:pPr>
            <a:r>
              <a:rPr lang="ru-RU" dirty="0"/>
              <a:t>(обзор литературы) // Гинекология. – 2016. - № 3. – С. 40–43.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/>
              <a:t>Мишиева</a:t>
            </a:r>
            <a:r>
              <a:rPr lang="ru-RU" dirty="0"/>
              <a:t> Н.Г., Назаренко Т.А., </a:t>
            </a:r>
            <a:r>
              <a:rPr lang="ru-RU" dirty="0" err="1"/>
              <a:t>Жорданидзе</a:t>
            </a:r>
            <a:r>
              <a:rPr lang="ru-RU" dirty="0"/>
              <a:t> Д.О. Овариальный</a:t>
            </a:r>
          </a:p>
          <a:p>
            <a:pPr marL="0" indent="0">
              <a:buNone/>
            </a:pPr>
            <a:r>
              <a:rPr lang="ru-RU" dirty="0"/>
              <a:t>резерв в прогнозе лечения бесплодия // Проблемы репродукции. – 2008. – №</a:t>
            </a:r>
          </a:p>
          <a:p>
            <a:pPr marL="0" indent="0">
              <a:buNone/>
            </a:pPr>
            <a:r>
              <a:rPr lang="ru-RU" dirty="0"/>
              <a:t>1. – С. 30–31.</a:t>
            </a:r>
          </a:p>
          <a:p>
            <a:pPr marL="0" indent="0">
              <a:buNone/>
            </a:pPr>
            <a:r>
              <a:rPr lang="ru-RU" dirty="0"/>
              <a:t>5. Ответ яичников в программах вспомогательных репродуктивных</a:t>
            </a:r>
          </a:p>
          <a:p>
            <a:pPr marL="0" indent="0">
              <a:buNone/>
            </a:pPr>
            <a:r>
              <a:rPr lang="ru-RU" dirty="0"/>
              <a:t>технологий при трубном бесплодии / И.А. Петров [и др.] // Акушерство и</a:t>
            </a:r>
          </a:p>
          <a:p>
            <a:pPr marL="0" indent="0">
              <a:buNone/>
            </a:pPr>
            <a:r>
              <a:rPr lang="ru-RU" dirty="0"/>
              <a:t>гинекология. – 2017. - № 1. – С. 33–39.</a:t>
            </a:r>
          </a:p>
          <a:p>
            <a:pPr marL="0" indent="0">
              <a:buNone/>
            </a:pPr>
            <a:r>
              <a:rPr lang="ru-RU" dirty="0"/>
              <a:t>6. Состояние овариального резерва при некоторых формах</a:t>
            </a:r>
          </a:p>
          <a:p>
            <a:pPr marL="0" indent="0">
              <a:buNone/>
            </a:pPr>
            <a:r>
              <a:rPr lang="ru-RU" dirty="0"/>
              <a:t>функционального бесплодия / Д. О. </a:t>
            </a:r>
            <a:r>
              <a:rPr lang="ru-RU" dirty="0" err="1"/>
              <a:t>Жорданидзе</a:t>
            </a:r>
            <a:r>
              <a:rPr lang="ru-RU" dirty="0"/>
              <a:t> [и др.] // Акушерство и</a:t>
            </a:r>
          </a:p>
          <a:p>
            <a:pPr marL="0" indent="0">
              <a:buNone/>
            </a:pPr>
            <a:r>
              <a:rPr lang="ru-RU" dirty="0"/>
              <a:t>гинекология. – 2010. - № 5. – С. 25–31.</a:t>
            </a:r>
          </a:p>
          <a:p>
            <a:pPr marL="0" indent="0">
              <a:buNone/>
            </a:pPr>
            <a:r>
              <a:rPr lang="ru-RU" dirty="0"/>
              <a:t>7. </a:t>
            </a:r>
            <a:r>
              <a:rPr lang="en-US" dirty="0"/>
              <a:t>Effect of parental age on fertilization and pregnancy characteristics in</a:t>
            </a:r>
          </a:p>
          <a:p>
            <a:pPr marL="0" indent="0">
              <a:buNone/>
            </a:pPr>
            <a:r>
              <a:rPr lang="en-US" dirty="0"/>
              <a:t>couples treated by intracytoplasmic sperm injection. / S. D. </a:t>
            </a:r>
            <a:r>
              <a:rPr lang="en-US" dirty="0" err="1"/>
              <a:t>Spandorfer</a:t>
            </a:r>
            <a:r>
              <a:rPr lang="en-US" dirty="0"/>
              <a:t> [et al.] //</a:t>
            </a:r>
          </a:p>
          <a:p>
            <a:pPr marL="0" indent="0">
              <a:buNone/>
            </a:pPr>
            <a:r>
              <a:rPr lang="en-US" dirty="0"/>
              <a:t>Hum. </a:t>
            </a:r>
            <a:r>
              <a:rPr lang="en-US" dirty="0" err="1"/>
              <a:t>Reprod</a:t>
            </a:r>
            <a:r>
              <a:rPr lang="en-US" dirty="0"/>
              <a:t>. – 1998. - Vol. 13 (2). - P. 334–338.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435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3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Основной принцип диагностики и лечения бесплодия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rgbClr val="C00000"/>
              </a:solidFill>
              <a:latin typeface="Century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Century" pitchFamily="18" charset="0"/>
              </a:rPr>
              <a:t>«</a:t>
            </a:r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Задача врача, занимающегося бесплодием – не упускать ничего важного, но и не делать ничего лишнего, того, что  заводило бы в тупик процесс обследования, стоило бы больше, чем надо, материальных затрат.»</a:t>
            </a:r>
            <a:endParaRPr lang="ru-RU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03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Бесплодный брак и врач женской консультации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1854640"/>
            <a:ext cx="7343800" cy="453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629" y="2806956"/>
            <a:ext cx="2350235" cy="98208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Может и должен</a:t>
            </a:r>
          </a:p>
          <a:p>
            <a:pPr marL="0" indent="0" algn="ctr">
              <a:buNone/>
            </a:pPr>
            <a:r>
              <a:rPr lang="ru-RU" dirty="0" smtClean="0"/>
              <a:t>Провести обследование и установить причину бесплодия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7970" y="4797152"/>
            <a:ext cx="248542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может и не должен</a:t>
            </a:r>
          </a:p>
          <a:p>
            <a:r>
              <a:rPr lang="ru-RU" dirty="0" smtClean="0"/>
              <a:t>Лечить бесплодие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</a:t>
            </a:r>
            <a:r>
              <a:rPr lang="ru-RU" b="1" dirty="0">
                <a:solidFill>
                  <a:srgbClr val="C00000"/>
                </a:solidFill>
              </a:rPr>
              <a:t>может и должен сделать </a:t>
            </a:r>
            <a:r>
              <a:rPr lang="ru-RU" b="1" dirty="0" smtClean="0">
                <a:solidFill>
                  <a:srgbClr val="C00000"/>
                </a:solidFill>
              </a:rPr>
              <a:t>врач женской консультации?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4824536" cy="489654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Правильно </a:t>
            </a:r>
            <a:r>
              <a:rPr lang="ru-RU" dirty="0"/>
              <a:t>собрать и интерпретировать </a:t>
            </a:r>
            <a:r>
              <a:rPr lang="ru-RU" dirty="0" smtClean="0"/>
              <a:t>анамнез.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Произвести анализ спермы мужа/партнера и оценить </a:t>
            </a:r>
            <a:r>
              <a:rPr lang="ru-RU" dirty="0" smtClean="0"/>
              <a:t>результаты.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Оценить функциональное состояние репродуктивной системы </a:t>
            </a:r>
            <a:r>
              <a:rPr lang="ru-RU" dirty="0" smtClean="0"/>
              <a:t>женщины(гормональный </a:t>
            </a:r>
            <a:r>
              <a:rPr lang="ru-RU" dirty="0"/>
              <a:t>профиль, овариальный резерв</a:t>
            </a:r>
            <a:r>
              <a:rPr lang="ru-RU" dirty="0" smtClean="0"/>
              <a:t>).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/>
              <a:t>Оценить анатомическое состояние органов малого таза (проходимость маточных труб, спайки, </a:t>
            </a:r>
            <a:r>
              <a:rPr lang="ru-RU" dirty="0" err="1"/>
              <a:t>эндометриоз</a:t>
            </a:r>
            <a:r>
              <a:rPr lang="ru-RU" dirty="0"/>
              <a:t>, миомы матки и т.д</a:t>
            </a:r>
            <a:r>
              <a:rPr lang="ru-RU" dirty="0" smtClean="0"/>
              <a:t>.).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0" y="2897560"/>
            <a:ext cx="3960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</a:rPr>
              <a:t>Диагностику бесплодия следует начинать сразу (не дожидаясь установленного срока) при выявлении состояний: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08364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ASRM,2021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dirty="0" smtClean="0"/>
              <a:t>Нарушения </a:t>
            </a:r>
            <a:r>
              <a:rPr lang="ru-RU" dirty="0"/>
              <a:t>менструального цикла (олиго/аменорея, продолжительность цикла менее 25 дней, </a:t>
            </a:r>
            <a:r>
              <a:rPr lang="ru-RU" dirty="0" err="1"/>
              <a:t>межменструальные</a:t>
            </a:r>
            <a:r>
              <a:rPr lang="ru-RU" dirty="0"/>
              <a:t> кровотечения)</a:t>
            </a:r>
          </a:p>
          <a:p>
            <a:r>
              <a:rPr lang="ru-RU" dirty="0" smtClean="0"/>
              <a:t>Известная </a:t>
            </a:r>
            <a:r>
              <a:rPr lang="ru-RU" dirty="0"/>
              <a:t>патология или подозрение на наличие патологии матки, маточных труб, </a:t>
            </a:r>
            <a:r>
              <a:rPr lang="ru-RU" dirty="0" err="1"/>
              <a:t>эндометриоза</a:t>
            </a:r>
            <a:r>
              <a:rPr lang="ru-RU" dirty="0"/>
              <a:t>;</a:t>
            </a:r>
          </a:p>
          <a:p>
            <a:r>
              <a:rPr lang="ru-RU" dirty="0" smtClean="0"/>
              <a:t>Известный </a:t>
            </a:r>
            <a:r>
              <a:rPr lang="ru-RU" dirty="0"/>
              <a:t>мужской фактор</a:t>
            </a:r>
          </a:p>
          <a:p>
            <a:r>
              <a:rPr lang="ru-RU" dirty="0" smtClean="0"/>
              <a:t>Сексуальная </a:t>
            </a:r>
            <a:r>
              <a:rPr lang="ru-RU" dirty="0"/>
              <a:t>дисфункция</a:t>
            </a:r>
          </a:p>
          <a:p>
            <a:r>
              <a:rPr lang="ru-RU" dirty="0" smtClean="0"/>
              <a:t> </a:t>
            </a:r>
            <a:r>
              <a:rPr lang="ru-RU" dirty="0"/>
              <a:t>Генетически обусловленные или приобретенные состояния, которые приводят к снижению овариального резерва (операции на яичниках</a:t>
            </a:r>
            <a:r>
              <a:rPr lang="ru-RU" dirty="0" smtClean="0"/>
              <a:t>, химия/лучевая </a:t>
            </a:r>
            <a:r>
              <a:rPr lang="ru-RU" dirty="0"/>
              <a:t>терапия, </a:t>
            </a:r>
            <a:r>
              <a:rPr lang="ru-RU" dirty="0" err="1"/>
              <a:t>премутация</a:t>
            </a:r>
            <a:r>
              <a:rPr lang="ru-RU" dirty="0"/>
              <a:t> FMR1)</a:t>
            </a:r>
          </a:p>
          <a:p>
            <a:r>
              <a:rPr lang="ru-RU" dirty="0"/>
              <a:t>Носительство генетических аномалий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05038"/>
            <a:ext cx="2928013" cy="1952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0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Для выявления причины бесплодия обследование женщины и мужчины проводится одновременно, но в каком медицинском учреждении необходимо проводить это обследование?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896" cy="417646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женская </a:t>
            </a:r>
            <a:r>
              <a:rPr lang="ru-RU" dirty="0"/>
              <a:t>консультация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лечебно-диагностический центр широкого профиля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специализированная клиника репродукции с возможностью проведения программ ВРТ</a:t>
            </a:r>
          </a:p>
          <a:p>
            <a:pPr marL="0" indent="0">
              <a:buNone/>
            </a:pPr>
            <a:r>
              <a:rPr lang="ru-RU" i="1" dirty="0">
                <a:solidFill>
                  <a:srgbClr val="C00000"/>
                </a:solidFill>
              </a:rPr>
              <a:t>При сложностях с наступлением беременности рекомендовано обращаться в Медицинское учреждение, которое специализируется на диагностике</a:t>
            </a:r>
          </a:p>
          <a:p>
            <a:pPr marL="0" indent="0">
              <a:buNone/>
            </a:pPr>
            <a:r>
              <a:rPr lang="ru-RU" i="1" dirty="0">
                <a:solidFill>
                  <a:srgbClr val="C00000"/>
                </a:solidFill>
              </a:rPr>
              <a:t>и лечении бесплодия - в клинику репродукции или центр </a:t>
            </a:r>
            <a:r>
              <a:rPr lang="ru-RU" i="1" dirty="0" smtClean="0">
                <a:solidFill>
                  <a:srgbClr val="C00000"/>
                </a:solidFill>
              </a:rPr>
              <a:t>ЭКО!</a:t>
            </a:r>
            <a:endParaRPr lang="ru-RU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/>
              <a:t>Но чаще женщина обращается с этой проблемой в женскую консультацию - врач ЖК должен провести </a:t>
            </a:r>
            <a:r>
              <a:rPr lang="ru-RU" u="sng" dirty="0"/>
              <a:t>адекватную первичную диагностику </a:t>
            </a:r>
            <a:r>
              <a:rPr lang="ru-RU" u="sng" dirty="0" smtClean="0"/>
              <a:t>бесплодия.</a:t>
            </a:r>
            <a:endParaRPr lang="ru-RU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53779"/>
            <a:ext cx="2042313" cy="204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1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Оптимизация естественной фертильности: позиция практического комитета ASRM и общества репродуктивной эндокринологии и бесплодия, 2022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Пик </a:t>
            </a:r>
            <a:r>
              <a:rPr lang="ru-RU" dirty="0"/>
              <a:t>фертильности у женщины - 20-30 лет, после 35 лет вероятность зачатия значительно снижается, при этом средний возраст женщины при последней беременности - 40-41 год</a:t>
            </a:r>
          </a:p>
          <a:p>
            <a:r>
              <a:rPr lang="ru-RU" dirty="0"/>
              <a:t>Хотя параметры спермы у мужчин также заметно снижаются после 35 лет, мужская фертильность может сохраняться примерно до 50 лет</a:t>
            </a:r>
          </a:p>
          <a:p>
            <a:r>
              <a:rPr lang="ru-RU" dirty="0"/>
              <a:t>Возрастное снижение шансов на беременность и роды </a:t>
            </a:r>
            <a:r>
              <a:rPr lang="ru-RU" dirty="0" smtClean="0"/>
              <a:t>объясняется </a:t>
            </a:r>
            <a:r>
              <a:rPr lang="ru-RU" dirty="0"/>
              <a:t>повышенным </a:t>
            </a:r>
            <a:r>
              <a:rPr lang="ru-RU" dirty="0" smtClean="0"/>
              <a:t>риском </a:t>
            </a:r>
            <a:r>
              <a:rPr lang="ru-RU" dirty="0"/>
              <a:t>анеуплоидии </a:t>
            </a:r>
            <a:r>
              <a:rPr lang="ru-RU" dirty="0" smtClean="0"/>
              <a:t> и самопроизвольного </a:t>
            </a:r>
            <a:r>
              <a:rPr lang="ru-RU" dirty="0"/>
              <a:t>выкидыша по мере старения женщины</a:t>
            </a:r>
          </a:p>
          <a:p>
            <a:endParaRPr lang="ru-RU" dirty="0"/>
          </a:p>
          <a:p>
            <a:r>
              <a:rPr lang="ru-RU" b="1" u="sng" dirty="0"/>
              <a:t>Раннее обследование показано при отсутствии беременности в течение 6 месяцев у женщин старше 35 лет из-за возрастного снижения фертильности!</a:t>
            </a:r>
          </a:p>
        </p:txBody>
      </p:sp>
    </p:spTree>
    <p:extLst>
      <p:ext uri="{BB962C8B-B14F-4D97-AF65-F5344CB8AC3E}">
        <p14:creationId xmlns:p14="http://schemas.microsoft.com/office/powerpoint/2010/main" val="11025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/>
              <a:t>Бесплодие – это отсутствие беременности при регулярной половой жизни без контрацепции в течение 1 года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/>
              <a:t>Частота </a:t>
            </a:r>
            <a:r>
              <a:rPr lang="ru-RU" i="1" dirty="0"/>
              <a:t>бесплодия в различных регионах России колеблется от 17,2% до 24</a:t>
            </a:r>
            <a:r>
              <a:rPr lang="ru-RU" i="1" dirty="0" smtClean="0"/>
              <a:t>%</a:t>
            </a:r>
            <a:endParaRPr lang="ru-RU" i="1" dirty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Когда </a:t>
            </a:r>
            <a:r>
              <a:rPr lang="ru-RU" sz="2800" b="1" dirty="0">
                <a:solidFill>
                  <a:srgbClr val="C00000"/>
                </a:solidFill>
              </a:rPr>
              <a:t>супружеской паре начинать беспокоиться, а врачу начинать обследование 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до </a:t>
            </a:r>
            <a:r>
              <a:rPr lang="ru-RU" dirty="0"/>
              <a:t>35 </a:t>
            </a:r>
            <a:r>
              <a:rPr lang="ru-RU" dirty="0" smtClean="0"/>
              <a:t>лет </a:t>
            </a:r>
            <a:r>
              <a:rPr lang="ru-RU" dirty="0"/>
              <a:t>- </a:t>
            </a:r>
            <a:r>
              <a:rPr lang="ru-RU" dirty="0" smtClean="0"/>
              <a:t>Не </a:t>
            </a:r>
            <a:r>
              <a:rPr lang="ru-RU" dirty="0"/>
              <a:t>позднее чем через 1 год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после </a:t>
            </a:r>
            <a:r>
              <a:rPr lang="ru-RU" dirty="0"/>
              <a:t>35 </a:t>
            </a:r>
            <a:r>
              <a:rPr lang="ru-RU" dirty="0" smtClean="0"/>
              <a:t>лет-через </a:t>
            </a:r>
            <a:r>
              <a:rPr lang="ru-RU" dirty="0"/>
              <a:t>6 месяцев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Почему?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5144"/>
            <a:ext cx="3067540" cy="191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4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1056</Words>
  <Application>Microsoft Office PowerPoint</Application>
  <PresentationFormat>Экран (4:3)</PresentationFormat>
  <Paragraphs>159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</vt:lpstr>
      <vt:lpstr>Wingdings</vt:lpstr>
      <vt:lpstr>Тема Office</vt:lpstr>
      <vt:lpstr>Тема: Бесплодие.</vt:lpstr>
      <vt:lpstr>Причины бесплодия в браке </vt:lpstr>
      <vt:lpstr>Основной принцип диагностики и лечения бесплодия</vt:lpstr>
      <vt:lpstr>Бесплодный брак и врач женской консультации</vt:lpstr>
      <vt:lpstr>Что может и должен сделать врач женской консультации? </vt:lpstr>
      <vt:lpstr>Диагностику бесплодия следует начинать сразу (не дожидаясь установленного срока) при выявлении состояний: </vt:lpstr>
      <vt:lpstr>Для выявления причины бесплодия обследование женщины и мужчины проводится одновременно, но в каком медицинском учреждении необходимо проводить это обследование? </vt:lpstr>
      <vt:lpstr>Оптимизация естественной фертильности: позиция практического комитета ASRM и общества репродуктивной эндокринологии и бесплодия, 2022 </vt:lpstr>
      <vt:lpstr>Бесплодие – это отсутствие беременности при регулярной половой жизни без контрацепции в течение 1 года </vt:lpstr>
      <vt:lpstr>Факторы, влияющие на исходы ЭКО (Назаренко Т.А. 2019 г)</vt:lpstr>
      <vt:lpstr>Причины сегментации цикла:</vt:lpstr>
      <vt:lpstr> Прикладные направления – разделение понятий получение репродуктивного материала и достижение беременности </vt:lpstr>
      <vt:lpstr>Оценка овариального резерва должна быть включена в  диспансеризацию женщин репродуктивного возраста </vt:lpstr>
      <vt:lpstr>ПОЗДНИЙ РЕПРОДУКТИВНЫЙ ВОЗРАСТ</vt:lpstr>
      <vt:lpstr>Причины СНИЖЕНИЯ ОВАРИАЛЬНОГО РЕЗЕРВА НЕ СВЯЗАННЫЕ С ВОЗРАСТОМ </vt:lpstr>
      <vt:lpstr>ОПТИМАЛЬНОЕ КОЛИЧЕСТВО ООЦИТОВ у женщин старшего репродуктивного возраста </vt:lpstr>
      <vt:lpstr>Презентация PowerPoint</vt:lpstr>
      <vt:lpstr>Презентация PowerPoint</vt:lpstr>
      <vt:lpstr>Презентация PowerPoint</vt:lpstr>
      <vt:lpstr>Проблема позднего возраста </vt:lpstr>
      <vt:lpstr>Бесплодие сегодня</vt:lpstr>
      <vt:lpstr>Распределение пациенток с низким резервом яичников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5 Корпус-6 этаж-Пост 2</cp:lastModifiedBy>
  <cp:revision>18</cp:revision>
  <dcterms:created xsi:type="dcterms:W3CDTF">2023-10-08T15:29:19Z</dcterms:created>
  <dcterms:modified xsi:type="dcterms:W3CDTF">2024-02-21T11:24:23Z</dcterms:modified>
</cp:coreProperties>
</file>